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F32A_1A09D1E4.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988_823BCA53.xml" ContentType="application/vnd.ms-powerpoint.comments+xml"/>
  <Override PartName="/ppt/comments/modernComment_7FFFF2DA_83EAF84D.xml" ContentType="application/vnd.ms-powerpoint.comments+xml"/>
  <Override PartName="/ppt/comments/modernComment_7FFFF29B_FEC59DE6.xml" ContentType="application/vnd.ms-powerpoint.comments+xml"/>
  <Override PartName="/ppt/comments/modernComment_7FFFF328_8D7F098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700" r:id="rId2"/>
    <p:sldMasterId id="2147483711" r:id="rId3"/>
    <p:sldMasterId id="2147483741" r:id="rId4"/>
  </p:sldMasterIdLst>
  <p:notesMasterIdLst>
    <p:notesMasterId r:id="rId189"/>
  </p:notesMasterIdLst>
  <p:sldIdLst>
    <p:sldId id="2040" r:id="rId5"/>
    <p:sldId id="2147480048" r:id="rId6"/>
    <p:sldId id="2147480302" r:id="rId7"/>
    <p:sldId id="2147480357" r:id="rId8"/>
    <p:sldId id="2274" r:id="rId9"/>
    <p:sldId id="2293" r:id="rId10"/>
    <p:sldId id="2122" r:id="rId11"/>
    <p:sldId id="2292" r:id="rId12"/>
    <p:sldId id="2294" r:id="rId13"/>
    <p:sldId id="2295" r:id="rId14"/>
    <p:sldId id="2200" r:id="rId15"/>
    <p:sldId id="2298" r:id="rId16"/>
    <p:sldId id="2099" r:id="rId17"/>
    <p:sldId id="318" r:id="rId18"/>
    <p:sldId id="2315" r:id="rId19"/>
    <p:sldId id="319" r:id="rId20"/>
    <p:sldId id="2077" r:id="rId21"/>
    <p:sldId id="321" r:id="rId22"/>
    <p:sldId id="322" r:id="rId23"/>
    <p:sldId id="323" r:id="rId24"/>
    <p:sldId id="324" r:id="rId25"/>
    <p:sldId id="326" r:id="rId26"/>
    <p:sldId id="327" r:id="rId27"/>
    <p:sldId id="2147480365" r:id="rId28"/>
    <p:sldId id="2147480358" r:id="rId29"/>
    <p:sldId id="2147480368" r:id="rId30"/>
    <p:sldId id="2147480364" r:id="rId31"/>
    <p:sldId id="2147480362" r:id="rId32"/>
    <p:sldId id="2147480363" r:id="rId33"/>
    <p:sldId id="2299" r:id="rId34"/>
    <p:sldId id="2300" r:id="rId35"/>
    <p:sldId id="2303" r:id="rId36"/>
    <p:sldId id="2297" r:id="rId37"/>
    <p:sldId id="2147480361" r:id="rId38"/>
    <p:sldId id="2283" r:id="rId39"/>
    <p:sldId id="2284" r:id="rId40"/>
    <p:sldId id="2381" r:id="rId41"/>
    <p:sldId id="2382" r:id="rId42"/>
    <p:sldId id="2380" r:id="rId43"/>
    <p:sldId id="2383" r:id="rId44"/>
    <p:sldId id="2339" r:id="rId45"/>
    <p:sldId id="2147480356" r:id="rId46"/>
    <p:sldId id="2341" r:id="rId47"/>
    <p:sldId id="2147480366" r:id="rId48"/>
    <p:sldId id="2147480367" r:id="rId49"/>
    <p:sldId id="2453" r:id="rId50"/>
    <p:sldId id="2342" r:id="rId51"/>
    <p:sldId id="2343" r:id="rId52"/>
    <p:sldId id="2454" r:id="rId53"/>
    <p:sldId id="2424" r:id="rId54"/>
    <p:sldId id="2285" r:id="rId55"/>
    <p:sldId id="2427" r:id="rId56"/>
    <p:sldId id="2281" r:id="rId57"/>
    <p:sldId id="2145" r:id="rId58"/>
    <p:sldId id="2379" r:id="rId59"/>
    <p:sldId id="2426" r:id="rId60"/>
    <p:sldId id="2435" r:id="rId61"/>
    <p:sldId id="2437" r:id="rId62"/>
    <p:sldId id="2440" r:id="rId63"/>
    <p:sldId id="2438" r:id="rId64"/>
    <p:sldId id="2439" r:id="rId65"/>
    <p:sldId id="2147480340" r:id="rId66"/>
    <p:sldId id="2147480281" r:id="rId67"/>
    <p:sldId id="2147480282" r:id="rId68"/>
    <p:sldId id="2147480049" r:id="rId69"/>
    <p:sldId id="2147480219" r:id="rId70"/>
    <p:sldId id="2147480236" r:id="rId71"/>
    <p:sldId id="312" r:id="rId72"/>
    <p:sldId id="2147480220" r:id="rId73"/>
    <p:sldId id="2147480323" r:id="rId74"/>
    <p:sldId id="2147480327" r:id="rId75"/>
    <p:sldId id="2147480343" r:id="rId76"/>
    <p:sldId id="2147480306" r:id="rId77"/>
    <p:sldId id="2147480304" r:id="rId78"/>
    <p:sldId id="2147480305" r:id="rId79"/>
    <p:sldId id="2147480326" r:id="rId80"/>
    <p:sldId id="2147480330" r:id="rId81"/>
    <p:sldId id="2147480322" r:id="rId82"/>
    <p:sldId id="2147480221" r:id="rId83"/>
    <p:sldId id="2147480284" r:id="rId84"/>
    <p:sldId id="2147480285" r:id="rId85"/>
    <p:sldId id="2147480283" r:id="rId86"/>
    <p:sldId id="2147480222" r:id="rId87"/>
    <p:sldId id="2147480223" r:id="rId88"/>
    <p:sldId id="2147480328" r:id="rId89"/>
    <p:sldId id="2147480224" r:id="rId90"/>
    <p:sldId id="2147480225" r:id="rId91"/>
    <p:sldId id="2147480331" r:id="rId92"/>
    <p:sldId id="2147480332" r:id="rId93"/>
    <p:sldId id="2147480333" r:id="rId94"/>
    <p:sldId id="2147480336" r:id="rId95"/>
    <p:sldId id="2147480308" r:id="rId96"/>
    <p:sldId id="2147480324" r:id="rId97"/>
    <p:sldId id="2147480337" r:id="rId98"/>
    <p:sldId id="2147480338" r:id="rId99"/>
    <p:sldId id="2147480325" r:id="rId100"/>
    <p:sldId id="2147480310" r:id="rId101"/>
    <p:sldId id="2147480313" r:id="rId102"/>
    <p:sldId id="2147480334" r:id="rId103"/>
    <p:sldId id="2147480335" r:id="rId104"/>
    <p:sldId id="2147480329" r:id="rId105"/>
    <p:sldId id="2147480227" r:id="rId106"/>
    <p:sldId id="2147480287" r:id="rId107"/>
    <p:sldId id="2147480288" r:id="rId108"/>
    <p:sldId id="2147480286" r:id="rId109"/>
    <p:sldId id="2147480289" r:id="rId110"/>
    <p:sldId id="2147480229" r:id="rId111"/>
    <p:sldId id="2147480339" r:id="rId112"/>
    <p:sldId id="2147480344" r:id="rId113"/>
    <p:sldId id="2147480315" r:id="rId114"/>
    <p:sldId id="2147480290" r:id="rId115"/>
    <p:sldId id="2147480341" r:id="rId116"/>
    <p:sldId id="2147480349" r:id="rId117"/>
    <p:sldId id="2147480345" r:id="rId118"/>
    <p:sldId id="2147480347" r:id="rId119"/>
    <p:sldId id="2147480234" r:id="rId120"/>
    <p:sldId id="2147480351" r:id="rId121"/>
    <p:sldId id="2147480352" r:id="rId122"/>
    <p:sldId id="2147480353" r:id="rId123"/>
    <p:sldId id="2147480231" r:id="rId124"/>
    <p:sldId id="2147480240" r:id="rId125"/>
    <p:sldId id="2147480354" r:id="rId126"/>
    <p:sldId id="2147480257" r:id="rId127"/>
    <p:sldId id="2147480355" r:id="rId128"/>
    <p:sldId id="2147480232" r:id="rId129"/>
    <p:sldId id="2147480360" r:id="rId130"/>
    <p:sldId id="2147480241" r:id="rId131"/>
    <p:sldId id="2147480238" r:id="rId132"/>
    <p:sldId id="2147480242" r:id="rId133"/>
    <p:sldId id="2147480237" r:id="rId134"/>
    <p:sldId id="2147480239" r:id="rId135"/>
    <p:sldId id="2147480243" r:id="rId136"/>
    <p:sldId id="2147480244" r:id="rId137"/>
    <p:sldId id="2147480245" r:id="rId138"/>
    <p:sldId id="2147480318" r:id="rId139"/>
    <p:sldId id="2147480273" r:id="rId140"/>
    <p:sldId id="2147480246" r:id="rId141"/>
    <p:sldId id="2147480247" r:id="rId142"/>
    <p:sldId id="2147480248" r:id="rId143"/>
    <p:sldId id="2147480249" r:id="rId144"/>
    <p:sldId id="2147480250" r:id="rId145"/>
    <p:sldId id="2147480251" r:id="rId146"/>
    <p:sldId id="2147480252" r:id="rId147"/>
    <p:sldId id="2147480253" r:id="rId148"/>
    <p:sldId id="2147480254" r:id="rId149"/>
    <p:sldId id="2147480271" r:id="rId150"/>
    <p:sldId id="2147480274" r:id="rId151"/>
    <p:sldId id="2147480275" r:id="rId152"/>
    <p:sldId id="2147480276" r:id="rId153"/>
    <p:sldId id="2147480277" r:id="rId154"/>
    <p:sldId id="2147480278" r:id="rId155"/>
    <p:sldId id="2147480279" r:id="rId156"/>
    <p:sldId id="2147480280" r:id="rId157"/>
    <p:sldId id="2147480217" r:id="rId158"/>
    <p:sldId id="2147480218" r:id="rId159"/>
    <p:sldId id="2147480216" r:id="rId160"/>
    <p:sldId id="2147480255" r:id="rId161"/>
    <p:sldId id="2147480256" r:id="rId162"/>
    <p:sldId id="2147480258" r:id="rId163"/>
    <p:sldId id="2147480259" r:id="rId164"/>
    <p:sldId id="2147480260" r:id="rId165"/>
    <p:sldId id="2147480261" r:id="rId166"/>
    <p:sldId id="2147480270" r:id="rId167"/>
    <p:sldId id="2147480263" r:id="rId168"/>
    <p:sldId id="2147480264" r:id="rId169"/>
    <p:sldId id="2147480265" r:id="rId170"/>
    <p:sldId id="2147480266" r:id="rId171"/>
    <p:sldId id="2147480267" r:id="rId172"/>
    <p:sldId id="2147480268" r:id="rId173"/>
    <p:sldId id="2147480269" r:id="rId174"/>
    <p:sldId id="2147480301" r:id="rId175"/>
    <p:sldId id="2147480215" r:id="rId176"/>
    <p:sldId id="2147480292" r:id="rId177"/>
    <p:sldId id="2147480293" r:id="rId178"/>
    <p:sldId id="2147480294" r:id="rId179"/>
    <p:sldId id="2147480296" r:id="rId180"/>
    <p:sldId id="2147480297" r:id="rId181"/>
    <p:sldId id="2147480295" r:id="rId182"/>
    <p:sldId id="2147480298" r:id="rId183"/>
    <p:sldId id="2147480319" r:id="rId184"/>
    <p:sldId id="2147480299" r:id="rId185"/>
    <p:sldId id="2147480300" r:id="rId186"/>
    <p:sldId id="2147480320" r:id="rId187"/>
    <p:sldId id="2147480321" r:id="rId188"/>
  </p:sldIdLst>
  <p:sldSz cx="9144000" cy="5143500" type="screen16x9"/>
  <p:notesSz cx="6858000" cy="9144000"/>
  <p:embeddedFontLst>
    <p:embeddedFont>
      <p:font typeface="Cambria" panose="02040503050406030204" pitchFamily="18" charset="0"/>
      <p:regular r:id="rId190"/>
      <p:bold r:id="rId191"/>
      <p:italic r:id="rId192"/>
      <p:boldItalic r:id="rId193"/>
    </p:embeddedFont>
    <p:embeddedFont>
      <p:font typeface="Cambria Math" panose="02040503050406030204" pitchFamily="18" charset="0"/>
      <p:regular r:id="rId194"/>
    </p:embeddedFont>
    <p:embeddedFont>
      <p:font typeface="Consolas" panose="020B0609020204030204" pitchFamily="49" charset="0"/>
      <p:regular r:id="rId195"/>
      <p:bold r:id="rId196"/>
      <p:italic r:id="rId197"/>
      <p:boldItalic r:id="rId198"/>
    </p:embeddedFont>
    <p:embeddedFont>
      <p:font typeface="Corbel" panose="020B0503020204020204" pitchFamily="34" charset="0"/>
      <p:regular r:id="rId199"/>
      <p:bold r:id="rId200"/>
      <p:italic r:id="rId201"/>
      <p:boldItalic r:id="rId202"/>
    </p:embeddedFont>
    <p:embeddedFont>
      <p:font typeface="Georgia" panose="02040502050405020303" pitchFamily="18" charset="0"/>
      <p:regular r:id="rId203"/>
      <p:bold r:id="rId204"/>
      <p:italic r:id="rId205"/>
      <p:boldItalic r:id="rId206"/>
    </p:embeddedFont>
    <p:embeddedFont>
      <p:font typeface="Lucida Sans Unicode" panose="020B0602030504020204" pitchFamily="34" charset="0"/>
      <p:regular r:id="rId207"/>
    </p:embeddedFont>
    <p:embeddedFont>
      <p:font typeface="Roboto" panose="02000000000000000000" pitchFamily="2" charset="0"/>
      <p:regular r:id="rId208"/>
      <p:bold r:id="rId209"/>
      <p:italic r:id="rId210"/>
      <p:boldItalic r:id="rId211"/>
    </p:embeddedFont>
    <p:embeddedFont>
      <p:font typeface="Source Sans Pro" panose="020B0503030403020204" pitchFamily="34" charset="0"/>
      <p:regular r:id="rId212"/>
      <p:bold r:id="rId213"/>
      <p:italic r:id="rId214"/>
      <p:boldItalic r:id="rId215"/>
    </p:embeddedFont>
    <p:embeddedFont>
      <p:font typeface="Source Serif Pro" panose="02040603050405020204" pitchFamily="18" charset="0"/>
      <p:regular r:id="rId216"/>
      <p:bold r:id="rId217"/>
      <p:italic r:id="rId218"/>
      <p:boldItalic r:id="rId219"/>
    </p:embeddedFont>
    <p:embeddedFont>
      <p:font typeface="Tahoma" panose="020B0604030504040204" pitchFamily="34" charset="0"/>
      <p:regular r:id="rId220"/>
      <p:bold r:id="rId2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1FF7F"/>
    <a:srgbClr val="F28E29"/>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640"/>
    <p:restoredTop sz="94599"/>
  </p:normalViewPr>
  <p:slideViewPr>
    <p:cSldViewPr snapToGrid="0">
      <p:cViewPr>
        <p:scale>
          <a:sx n="183" d="100"/>
          <a:sy n="183" d="100"/>
        </p:scale>
        <p:origin x="928" y="13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font" Target="fonts/font2.fntdata"/><Relationship Id="rId205" Type="http://schemas.openxmlformats.org/officeDocument/2006/relationships/font" Target="fonts/font16.fntdata"/><Relationship Id="rId226" Type="http://schemas.microsoft.com/office/2018/10/relationships/authors" Targe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font" Target="fonts/font27.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font" Target="fonts/font3.fntdata"/><Relationship Id="rId206" Type="http://schemas.openxmlformats.org/officeDocument/2006/relationships/font" Target="fonts/font17.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font" Target="fonts/font28.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font" Target="fonts/font4.fntdata"/><Relationship Id="rId207" Type="http://schemas.openxmlformats.org/officeDocument/2006/relationships/font" Target="fonts/font18.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font" Target="fonts/font29.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font" Target="fonts/font5.fntdata"/><Relationship Id="rId208" Type="http://schemas.openxmlformats.org/officeDocument/2006/relationships/font" Target="fonts/font19.fntdata"/><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font" Target="fonts/font30.fntdata"/><Relationship Id="rId3" Type="http://schemas.openxmlformats.org/officeDocument/2006/relationships/slideMaster" Target="slideMasters/slideMaster3.xml"/><Relationship Id="rId214" Type="http://schemas.openxmlformats.org/officeDocument/2006/relationships/font" Target="fonts/font25.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font" Target="fonts/font6.fntdata"/><Relationship Id="rId209" Type="http://schemas.openxmlformats.org/officeDocument/2006/relationships/font" Target="fonts/font20.fntdata"/><Relationship Id="rId190" Type="http://schemas.openxmlformats.org/officeDocument/2006/relationships/font" Target="fonts/font1.fntdata"/><Relationship Id="rId204" Type="http://schemas.openxmlformats.org/officeDocument/2006/relationships/font" Target="fonts/font15.fntdata"/><Relationship Id="rId220" Type="http://schemas.openxmlformats.org/officeDocument/2006/relationships/font" Target="fonts/font31.fntdata"/><Relationship Id="rId225"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font" Target="fonts/font21.fntdata"/><Relationship Id="rId215" Type="http://schemas.openxmlformats.org/officeDocument/2006/relationships/font" Target="fonts/font26.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font" Target="fonts/font7.fntdata"/><Relationship Id="rId200" Type="http://schemas.openxmlformats.org/officeDocument/2006/relationships/font" Target="fonts/font11.fntdata"/><Relationship Id="rId16" Type="http://schemas.openxmlformats.org/officeDocument/2006/relationships/slide" Target="slides/slide12.xml"/><Relationship Id="rId221" Type="http://schemas.openxmlformats.org/officeDocument/2006/relationships/font" Target="fonts/font32.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font" Target="fonts/font22.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font" Target="fonts/font8.fntdata"/><Relationship Id="rId201" Type="http://schemas.openxmlformats.org/officeDocument/2006/relationships/font" Target="fonts/font12.fntdata"/><Relationship Id="rId222"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font" Target="fonts/font23.fntdata"/><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font" Target="fonts/font9.fntdata"/><Relationship Id="rId202" Type="http://schemas.openxmlformats.org/officeDocument/2006/relationships/font" Target="fonts/font13.fntdata"/><Relationship Id="rId223" Type="http://schemas.openxmlformats.org/officeDocument/2006/relationships/viewProps" Target="view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font" Target="fonts/font10.fntdata"/><Relationship Id="rId203" Type="http://schemas.openxmlformats.org/officeDocument/2006/relationships/font" Target="fonts/font14.fntdata"/><Relationship Id="rId19" Type="http://schemas.openxmlformats.org/officeDocument/2006/relationships/slide" Target="slides/slide15.xml"/><Relationship Id="rId224" Type="http://schemas.openxmlformats.org/officeDocument/2006/relationships/theme" Target="theme/theme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notesMaster" Target="notesMasters/notesMaster1.xml"/></Relationships>
</file>

<file path=ppt/comments/modernComment_7FFFF29B_FEC59DE6.xml><?xml version="1.0" encoding="utf-8"?>
<p188:cmLst xmlns:a="http://schemas.openxmlformats.org/drawingml/2006/main" xmlns:r="http://schemas.openxmlformats.org/officeDocument/2006/relationships" xmlns:p188="http://schemas.microsoft.com/office/powerpoint/2018/8/main">
  <p188:cm id="{8A5BFFC1-B4A1-B94B-9F19-C7B6ABE00742}" authorId="{AC97BE05-7214-46BD-569F-A0959E827800}" created="2025-10-21T11:55:06.485">
    <pc:sldMkLst xmlns:pc="http://schemas.microsoft.com/office/powerpoint/2013/main/command">
      <pc:docMk/>
      <pc:sldMk cId="3337935615" sldId="2147480219"/>
    </pc:sldMkLst>
    <p188:replyLst>
      <p188:reply id="{022E5BD0-B909-1946-8713-E08CFC7D3C3E}" authorId="{AC97BE05-7214-46BD-569F-A0959E827800}" created="2025-10-21T17:54:04.996">
        <p188:txBody>
          <a:bodyPr/>
          <a:lstStyle/>
          <a:p>
            <a:r>
              <a:rPr lang="en-US"/>
              <a:t>Actually this must be for one token since we're look at the least memory needed to load this model on a GPU. </a:t>
            </a:r>
          </a:p>
        </p188:txBody>
      </p188:reply>
    </p188:replyLst>
    <p188:txBody>
      <a:bodyPr/>
      <a:lstStyle/>
      <a:p>
        <a:r>
          <a:rPr lang="en-US"/>
          <a:t>if we go to this page, there are actually some nuances. </a:t>
        </a:r>
      </a:p>
    </p188:txBody>
  </p188:cm>
</p188:cmLst>
</file>

<file path=ppt/comments/modernComment_7FFFF2DA_83EAF84D.xml><?xml version="1.0" encoding="utf-8"?>
<p188:cmLst xmlns:a="http://schemas.openxmlformats.org/drawingml/2006/main" xmlns:r="http://schemas.openxmlformats.org/officeDocument/2006/relationships" xmlns:p188="http://schemas.microsoft.com/office/powerpoint/2018/8/main">
  <p188:cm id="{803E7B87-B877-D647-B730-45866E3840F0}" authorId="{AC97BE05-7214-46BD-569F-A0959E827800}" created="2025-10-21T20:08:37.738">
    <pc:sldMkLst xmlns:pc="http://schemas.microsoft.com/office/powerpoint/2013/main/command">
      <pc:docMk/>
      <pc:sldMk cId="2213214285" sldId="2147480282"/>
    </pc:sldMkLst>
    <p188:txBody>
      <a:bodyPr/>
      <a:lstStyle/>
      <a:p>
        <a:r>
          <a:rPr lang="en-US"/>
          <a:t>Add more details on how prefix cache is implemented in vllm or other industrial libraries (e.g., how they're shared across different users) </a:t>
        </a:r>
      </a:p>
    </p188:txBody>
  </p188:cm>
</p188:cmLst>
</file>

<file path=ppt/comments/modernComment_7FFFF328_8D7F0982.xml><?xml version="1.0" encoding="utf-8"?>
<p188:cmLst xmlns:a="http://schemas.openxmlformats.org/drawingml/2006/main" xmlns:r="http://schemas.openxmlformats.org/officeDocument/2006/relationships" xmlns:p188="http://schemas.microsoft.com/office/powerpoint/2018/8/main">
  <p188:cm id="{3BA65270-F3F3-F844-9480-46F5B2171DF7}" authorId="{AC97BE05-7214-46BD-569F-A0959E827800}" created="2025-10-21T18:10:48.971">
    <pc:sldMkLst xmlns:pc="http://schemas.microsoft.com/office/powerpoint/2013/main/command">
      <pc:docMk/>
      <pc:sldMk cId="2373912962" sldId="2147480360"/>
    </pc:sldMkLst>
    <p188:txBody>
      <a:bodyPr/>
      <a:lstStyle/>
      <a:p>
        <a:r>
          <a:rPr lang="en-US"/>
          <a:t>I may need to move this later after pipeline parallel. </a:t>
        </a:r>
      </a:p>
    </p188:txBody>
  </p188:cm>
</p188:cmLst>
</file>

<file path=ppt/comments/modernComment_7FFFF32A_1A09D1E4.xml><?xml version="1.0" encoding="utf-8"?>
<p188:cmLst xmlns:a="http://schemas.openxmlformats.org/drawingml/2006/main" xmlns:r="http://schemas.openxmlformats.org/officeDocument/2006/relationships" xmlns:p188="http://schemas.microsoft.com/office/powerpoint/2018/8/main">
  <p188:cm id="{9C1003CD-D954-2848-B48C-8E16278595A6}" authorId="{AC97BE05-7214-46BD-569F-A0959E827800}" status="resolved" created="2025-10-21T18:45:57.471" complete="100000">
    <pc:sldMkLst xmlns:pc="http://schemas.microsoft.com/office/powerpoint/2013/main/command">
      <pc:docMk/>
      <pc:sldMk cId="436851172" sldId="2147480362"/>
    </pc:sldMkLst>
    <p188:txBody>
      <a:bodyPr/>
      <a:lstStyle/>
      <a:p>
        <a:r>
          <a:rPr lang="en-US"/>
          <a:t>I don't understand why we don't re-feed prefix_ids to the model. </a:t>
        </a:r>
      </a:p>
    </p188:txBody>
  </p188:cm>
</p188:cmLst>
</file>

<file path=ppt/comments/modernComment_988_823BCA53.xml><?xml version="1.0" encoding="utf-8"?>
<p188:cmLst xmlns:a="http://schemas.openxmlformats.org/drawingml/2006/main" xmlns:r="http://schemas.openxmlformats.org/officeDocument/2006/relationships" xmlns:p188="http://schemas.microsoft.com/office/powerpoint/2018/8/main">
  <p188:cm id="{0047902F-22A9-674D-BC28-502A24A423A7}" authorId="{AC97BE05-7214-46BD-569F-A0959E827800}" created="2025-03-18T16:17:29.662">
    <pc:sldMkLst xmlns:pc="http://schemas.microsoft.com/office/powerpoint/2013/main/command">
      <pc:docMk/>
      <pc:sldMk cId="2184956499" sldId="2440"/>
    </pc:sldMkLst>
    <p188:txBody>
      <a:bodyPr/>
      <a:lstStyle/>
      <a:p>
        <a:r>
          <a:rPr lang="en-US"/>
          <a:t>Note MLA has one other things: 
 -   Decoupled Rotary Position Embedding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429B-4973-407C-9554-28B9D0F66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96222-879D-C1E9-F147-7B6CDA8FE1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D15CB5-983E-870A-5DC5-B2D33A666D9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1612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CEA3-847A-4A93-3D29-9A75299E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CE6C-1EA6-94A3-CE6B-141191264F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9AA95-81F2-8E3D-DCAD-05AADDD515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630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then look at where the complexity come from. Recall the attention function …, where dim of q = </a:t>
            </a:r>
            <a:r>
              <a:rPr lang="en-US" dirty="0" err="1"/>
              <a:t>dimk</a:t>
            </a:r>
            <a:r>
              <a:rPr lang="en-US" dirty="0"/>
              <a:t> = </a:t>
            </a:r>
            <a:r>
              <a:rPr lang="en-US" dirty="0" err="1"/>
              <a:t>Ndk</a:t>
            </a:r>
            <a:r>
              <a:rPr lang="en-US" dirty="0"/>
              <a:t>. Calculation of </a:t>
            </a:r>
            <a:r>
              <a:rPr lang="en-US" dirty="0" err="1"/>
              <a:t>QKt</a:t>
            </a:r>
            <a:r>
              <a:rPr lang="en-US" dirty="0"/>
              <a:t> would thus cost O(N^2dk). As for the space complexity, storing the attention matrix which is this (draw) part, cost O(N2) space complexity as well, for each head. Therefore, if we have very long sequences, much longer and dk and h, the time and space cost would be quadratic to sequence length, which would be very terrible if the sequence is very long. This would have a bad impact on the scalability of the transformer, and greatly increase its resource consumption. This would also affect its adoption to all sorts of situation, such as image completion and audio recognition and so.</a:t>
            </a:r>
          </a:p>
          <a:p>
            <a:endParaRPr lang="en-US" dirty="0"/>
          </a:p>
        </p:txBody>
      </p:sp>
    </p:spTree>
    <p:extLst>
      <p:ext uri="{BB962C8B-B14F-4D97-AF65-F5344CB8AC3E}">
        <p14:creationId xmlns:p14="http://schemas.microsoft.com/office/powerpoint/2010/main" val="118544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5A017-F99B-C650-CC86-1E008EF3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84268-1748-E260-644F-9F4A062696A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3D86A7-C5FD-2051-350E-20F58957F9C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9526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CEA3-847A-4A93-3D29-9A75299E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CE6C-1EA6-94A3-CE6B-141191264F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9AA95-81F2-8E3D-DCAD-05AADDD515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6308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9139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628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446364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870821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24310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9111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9945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939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540844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173642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2"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10/20/25</a:t>
            </a:fld>
            <a:endParaRPr lang="en-US"/>
          </a:p>
        </p:txBody>
      </p:sp>
      <p:sp>
        <p:nvSpPr>
          <p:cNvPr id="5" name="Holder 5"/>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3540947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2"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10/20/25</a:t>
            </a:fld>
            <a:endParaRPr lang="en-US"/>
          </a:p>
        </p:txBody>
      </p:sp>
      <p:sp>
        <p:nvSpPr>
          <p:cNvPr id="7" name="Holder 7"/>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2962456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6972" y="300416"/>
            <a:ext cx="4710056" cy="415819"/>
          </a:xfrm>
          <a:prstGeom prst="rect">
            <a:avLst/>
          </a:prstGeom>
        </p:spPr>
        <p:txBody>
          <a:bodyPr wrap="square" lIns="0" tIns="0" rIns="0" bIns="0">
            <a:spAutoFit/>
          </a:bodyPr>
          <a:lstStyle>
            <a:lvl1pPr>
              <a:defRPr sz="3002" b="0"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2880360"/>
            <a:ext cx="6400800" cy="207877"/>
          </a:xfrm>
          <a:prstGeom prst="rect">
            <a:avLst/>
          </a:prstGeom>
        </p:spPr>
        <p:txBody>
          <a:bodyPr wrap="square" lIns="0" tIns="0" rIns="0" bIns="0">
            <a:spAutoFit/>
          </a:bodyPr>
          <a:lstStyle>
            <a:lvl1pPr>
              <a:defRPr sz="1501" b="1" i="1">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10/20/25</a:t>
            </a:fld>
            <a:endParaRPr lang="en-US"/>
          </a:p>
        </p:txBody>
      </p:sp>
      <p:sp>
        <p:nvSpPr>
          <p:cNvPr id="6" name="Holder 6"/>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2805654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2236C"/>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1600" b="1" i="0">
                <a:solidFill>
                  <a:srgbClr val="595959"/>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624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696280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5484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14800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59593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784065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5949176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8645039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83690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80751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9159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15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86863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5312333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938030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93113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42768814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3484487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88153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4930476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24045173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7211157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6464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19755434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092406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26009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584434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0713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2787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557405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584185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4428784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94476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0689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810728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43337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02379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1748147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3190939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113101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37713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950885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2006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83476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53334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131076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721651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84992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0418538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spTree>
    <p:extLst>
      <p:ext uri="{BB962C8B-B14F-4D97-AF65-F5344CB8AC3E}">
        <p14:creationId xmlns:p14="http://schemas.microsoft.com/office/powerpoint/2010/main" val="15415095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668351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9865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83209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265495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4315741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801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182687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99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8734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705073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theme" Target="../theme/theme4.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79698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52" r:id="rId15"/>
    <p:sldLayoutId id="2147483754" r:id="rId16"/>
    <p:sldLayoutId id="2147483756" r:id="rId17"/>
    <p:sldLayoutId id="2147483757" r:id="rId18"/>
    <p:sldLayoutId id="2147483758" r:id="rId19"/>
    <p:sldLayoutId id="21474837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83279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60" r:id="rId11"/>
    <p:sldLayoutId id="214748376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90195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9154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le.qun.ch/en/blog/2023/05/13/transformer-batching/" TargetMode="External"/><Relationship Id="rId4" Type="http://schemas.openxmlformats.org/officeDocument/2006/relationships/image" Target="../media/image214.png"/></Relationships>
</file>

<file path=ppt/slides/_rels/slide100.xml.rels><?xml version="1.0" encoding="UTF-8" standalone="yes"?>
<Relationships xmlns="http://schemas.openxmlformats.org/package/2006/relationships"><Relationship Id="rId2" Type="http://schemas.openxmlformats.org/officeDocument/2006/relationships/hyperlink" Target="https://arxiv.org/abs/1910.02054" TargetMode="Externa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hyperlink" Target="https://arxiv.org/abs/1910.02054" TargetMode="External"/><Relationship Id="rId2" Type="http://schemas.openxmlformats.org/officeDocument/2006/relationships/image" Target="../media/image85.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arxiv.org/abs/1706.03762" TargetMode="External"/><Relationship Id="rId5" Type="http://schemas.openxmlformats.org/officeDocument/2006/relationships/image" Target="../media/image13.png"/><Relationship Id="rId4" Type="http://schemas.openxmlformats.org/officeDocument/2006/relationships/image" Target="../media/image2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arxiv.org/abs/1910.02054"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arxiv.org/abs/1910.02054" TargetMode="External"/><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1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arxiv.org/abs/1910.02054"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arxiv.org/abs/1910.02054" TargetMode="External"/><Relationship Id="rId2" Type="http://schemas.openxmlformats.org/officeDocument/2006/relationships/image" Target="../media/image88.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microsoft.com/office/2018/10/relationships/comments" Target="../comments/modernComment_7FFFF328_8D7F098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arxiv.org/pdf/1811.06965" TargetMode="External"/><Relationship Id="rId1" Type="http://schemas.openxmlformats.org/officeDocument/2006/relationships/slideLayout" Target="../slideLayouts/slideLayout11.xml"/><Relationship Id="rId4" Type="http://schemas.openxmlformats.org/officeDocument/2006/relationships/image" Target="../media/image107.png"/></Relationships>
</file>

<file path=ppt/slides/_rels/slide1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arxiv.org/pdf/1811.06965" TargetMode="Externa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arxiv.org/pdf/1811.06965" TargetMode="External"/><Relationship Id="rId1" Type="http://schemas.openxmlformats.org/officeDocument/2006/relationships/slideLayout" Target="../slideLayouts/slideLayout11.xml"/><Relationship Id="rId4" Type="http://schemas.openxmlformats.org/officeDocument/2006/relationships/image" Target="../media/image110.svg"/></Relationships>
</file>

<file path=ppt/slides/_rels/slide1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arxiv.org/abs/1712.05877" TargetMode="External"/><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hyperlink" Target="https://arxiv.org/abs/1712.05877"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arxiv.org/abs/1712.05877"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arxiv.org/abs/1906.04721" TargetMode="Externa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arxiv.org/abs/1906.04721"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arxiv.org/abs/1906.04721"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arxiv.org/abs/2208.07339" TargetMode="External"/><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arxiv.org/abs/2208.07339" TargetMode="External"/><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arxiv.org/abs/2208.07339"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arxiv.org/abs/2208.07339"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3.png"/></Relationships>
</file>

<file path=ppt/slides/_rels/slide18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3" Type="http://schemas.openxmlformats.org/officeDocument/2006/relationships/hyperlink" Target="https://aclanthology.org/D16-1139/" TargetMode="External"/><Relationship Id="rId2" Type="http://schemas.openxmlformats.org/officeDocument/2006/relationships/image" Target="../media/image145.png"/><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hyperlink" Target="https://www.tensoreconomics.com/p/llm-inference-economics-from-first?utm_source=substack&amp;utm_medium=email" TargetMode="External"/><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hyperlink" Target="https://arxiv.org/pdf/2502.17129" TargetMode="Externa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tinkerd.net/blog/machine-learning/multi-query-attentio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8/10/relationships/comments" Target="../comments/modernComment_7FFFF32A_1A09D1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hyperlink" Target="https://le.qun.ch/en/blog/2023/05/13/transformer-batching/" TargetMode="External"/><Relationship Id="rId4" Type="http://schemas.openxmlformats.org/officeDocument/2006/relationships/image" Target="../media/image245.png"/></Relationships>
</file>

<file path=ppt/slides/_rels/slide3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s://le.qun.ch/en/blog/2023/05/13/transformer-batchin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1904.1050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abs/2309.17453"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rxiv.org/abs/2309.17453"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hyperlink" Target="https://arxiv.org/pdf/2502.11089"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1911.02150" TargetMode="Externa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https://gist.github.com/danyaljj/27beda96053623a7499070fa4019c2a4"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hyperlink" Target="https://crd.lbl.gov/assets/Uploads/ECP20-Roofline-1-intro.pdf" TargetMode="External"/><Relationship Id="rId2" Type="http://schemas.openxmlformats.org/officeDocument/2006/relationships/hyperlink" Target="https://le.qun.ch/en/blog/2023/05/13/transformer-batching/"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988_823BCA53.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microsoft.com/office/2018/10/relationships/comments" Target="../comments/modernComment_7FFFF2DA_83EAF84D.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microsoft.com/office/2018/10/relationships/comments" Target="../comments/modernComment_7FFFF29B_FEC59DE6.xml"/><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NVIDIA/nccl" TargetMode="External"/><Relationship Id="rId2" Type="http://schemas.openxmlformats.org/officeDocument/2006/relationships/hyperlink" Target="https://docs.nvidia.com/deeplearning/nccl/user-guide/docs/overview.html" TargetMode="Externa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hyperlink" Target="https://www.google.com/url?sa=i&amp;url=https%3A%2F%2Fzhuanlan.zhihu.com%2Fp%2F789546130&amp;psig=AOvVaw2jAjGYrPaNcs3sNCc_zSx5&amp;ust=1761150625450000&amp;source=images&amp;cd=vfe&amp;opi=89978449&amp;ved=0CBIQjRxqFwoTCJCa6LzbtZADFQAAAAAdAAAAABAE"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docs.nvidia.com/deeplearning/nccl/user-guide/docs/usage/collectives.html" TargetMode="Externa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youtube.com/watch?v=T22e3fgit-A" TargetMode="Externa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docs.pytorch.org/docs/stable/distributed.htm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1910.02054" TargetMode="External"/><Relationship Id="rId2" Type="http://schemas.openxmlformats.org/officeDocument/2006/relationships/image" Target="../media/image79.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2" Type="http://schemas.openxmlformats.org/officeDocument/2006/relationships/hyperlink" Target="https://arxiv.org/abs/1910.02054" TargetMode="Externa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251B-D83A-F9A4-DE00-EB2C64947810}"/>
              </a:ext>
            </a:extLst>
          </p:cNvPr>
          <p:cNvSpPr>
            <a:spLocks noGrp="1"/>
          </p:cNvSpPr>
          <p:nvPr>
            <p:ph type="title"/>
          </p:nvPr>
        </p:nvSpPr>
        <p:spPr>
          <a:xfrm>
            <a:off x="467751" y="1859179"/>
            <a:ext cx="8208498" cy="544124"/>
          </a:xfrm>
        </p:spPr>
        <p:txBody>
          <a:bodyPr>
            <a:normAutofit fontScale="90000"/>
          </a:bodyPr>
          <a:lstStyle/>
          <a:p>
            <a:r>
              <a:rPr lang="en" dirty="0"/>
              <a:t>LM Efficiency </a:t>
            </a:r>
            <a:endParaRPr lang="en-US" dirty="0"/>
          </a:p>
        </p:txBody>
      </p:sp>
      <p:sp>
        <p:nvSpPr>
          <p:cNvPr id="3" name="Text Placeholder 2">
            <a:extLst>
              <a:ext uri="{FF2B5EF4-FFF2-40B4-BE49-F238E27FC236}">
                <a16:creationId xmlns:a16="http://schemas.microsoft.com/office/drawing/2014/main" id="{90A308EF-D725-2D39-CF3C-25705AE63A10}"/>
              </a:ext>
            </a:extLst>
          </p:cNvPr>
          <p:cNvSpPr>
            <a:spLocks noGrp="1"/>
          </p:cNvSpPr>
          <p:nvPr>
            <p:ph type="body" sz="quarter" idx="10"/>
          </p:nvPr>
        </p:nvSpPr>
        <p:spPr/>
        <p:txBody>
          <a:bodyPr>
            <a:normAutofit fontScale="92500" lnSpcReduction="10000"/>
          </a:bodyPr>
          <a:lstStyle/>
          <a:p>
            <a:r>
              <a:rPr lang="en-US" sz="2400" dirty="0"/>
              <a:t>CSCI 601-771 (NLP: Self-Supervised Models)</a:t>
            </a:r>
          </a:p>
          <a:p>
            <a:endParaRPr lang="en-US" sz="2400" dirty="0"/>
          </a:p>
          <a:p>
            <a:endParaRPr lang="en-US" dirty="0"/>
          </a:p>
        </p:txBody>
      </p:sp>
      <p:sp>
        <p:nvSpPr>
          <p:cNvPr id="4" name="TextBox 3">
            <a:extLst>
              <a:ext uri="{FF2B5EF4-FFF2-40B4-BE49-F238E27FC236}">
                <a16:creationId xmlns:a16="http://schemas.microsoft.com/office/drawing/2014/main" id="{832FCCEF-5B0D-5663-7F59-61B3DB258DC2}"/>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dirty="0">
                <a:solidFill>
                  <a:schemeClr val="bg1"/>
                </a:solidFill>
                <a:latin typeface="Consolas"/>
                <a:ea typeface="Tahoma"/>
                <a:cs typeface="Consolas" panose="020B0609020204030204" pitchFamily="49" charset="0"/>
              </a:rPr>
              <a:t>https://self-</a:t>
            </a:r>
            <a:r>
              <a:rPr lang="en-US" dirty="0" err="1">
                <a:solidFill>
                  <a:schemeClr val="bg1"/>
                </a:solidFill>
                <a:latin typeface="Consolas"/>
                <a:ea typeface="Tahoma"/>
                <a:cs typeface="Consolas" panose="020B0609020204030204" pitchFamily="49" charset="0"/>
              </a:rPr>
              <a:t>supervised.cs.jhu.edu</a:t>
            </a:r>
            <a:r>
              <a:rPr lang="en-US" dirty="0">
                <a:solidFill>
                  <a:schemeClr val="bg1"/>
                </a:solidFill>
                <a:latin typeface="Consolas"/>
                <a:ea typeface="Tahoma"/>
                <a:cs typeface="Consolas" panose="020B0609020204030204" pitchFamily="49" charset="0"/>
              </a:rPr>
              <a:t>/fa2025/</a:t>
            </a:r>
          </a:p>
        </p:txBody>
      </p:sp>
    </p:spTree>
    <p:extLst>
      <p:ext uri="{BB962C8B-B14F-4D97-AF65-F5344CB8AC3E}">
        <p14:creationId xmlns:p14="http://schemas.microsoft.com/office/powerpoint/2010/main" val="2905596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4F94-2644-A5CF-EA84-8285E5389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C8255-BD9E-C14D-0E09-39C0418A0ADA}"/>
              </a:ext>
            </a:extLst>
          </p:cNvPr>
          <p:cNvSpPr>
            <a:spLocks noGrp="1"/>
          </p:cNvSpPr>
          <p:nvPr>
            <p:ph type="title"/>
          </p:nvPr>
        </p:nvSpPr>
        <p:spPr/>
        <p:txBody>
          <a:bodyPr/>
          <a:lstStyle/>
          <a:p>
            <a:r>
              <a:rPr lang="en-US" dirty="0"/>
              <a:t>Computations in Self-Attention Block</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8182"/>
                          </a:stretch>
                        </a:blipFill>
                      </a:tcPr>
                    </a:tc>
                    <a:tc>
                      <a:txBody>
                        <a:bodyPr/>
                        <a:lstStyle/>
                        <a:p>
                          <a:endParaRPr lang="en-US"/>
                        </a:p>
                      </a:txBody>
                      <a:tcPr anchor="ctr">
                        <a:blipFill>
                          <a:blip r:embed="rId3"/>
                          <a:stretch>
                            <a:fillRect l="-88785" t="-90909" r="-139252" b="-518182"/>
                          </a:stretch>
                        </a:blipFill>
                      </a:tcPr>
                    </a:tc>
                    <a:tc>
                      <a:txBody>
                        <a:bodyPr/>
                        <a:lstStyle/>
                        <a:p>
                          <a:endParaRPr lang="en-US"/>
                        </a:p>
                      </a:txBody>
                      <a:tcPr anchor="ctr">
                        <a:blipFill>
                          <a:blip r:embed="rId3"/>
                          <a:stretch>
                            <a:fillRect l="-271141" t="-90909" r="-100000" b="-518182"/>
                          </a:stretch>
                        </a:blipFill>
                      </a:tcPr>
                    </a:tc>
                    <a:tc>
                      <a:txBody>
                        <a:bodyPr/>
                        <a:lstStyle/>
                        <a:p>
                          <a:endParaRPr lang="en-US"/>
                        </a:p>
                      </a:txBody>
                      <a:tcPr anchor="ctr">
                        <a:blipFill>
                          <a:blip r:embed="rId3"/>
                          <a:stretch>
                            <a:fillRect l="-376190" t="-90909" r="-1361" b="-51818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62162"/>
                          </a:stretch>
                        </a:blipFill>
                      </a:tcPr>
                    </a:tc>
                    <a:tc>
                      <a:txBody>
                        <a:bodyPr/>
                        <a:lstStyle/>
                        <a:p>
                          <a:endParaRPr lang="en-US"/>
                        </a:p>
                      </a:txBody>
                      <a:tcPr anchor="ctr">
                        <a:blipFill>
                          <a:blip r:embed="rId3"/>
                          <a:stretch>
                            <a:fillRect l="-88785" t="-170270" r="-139252" b="-362162"/>
                          </a:stretch>
                        </a:blipFill>
                      </a:tcPr>
                    </a:tc>
                    <a:tc>
                      <a:txBody>
                        <a:bodyPr/>
                        <a:lstStyle/>
                        <a:p>
                          <a:endParaRPr lang="en-US"/>
                        </a:p>
                      </a:txBody>
                      <a:tcPr anchor="ctr">
                        <a:blipFill>
                          <a:blip r:embed="rId3"/>
                          <a:stretch>
                            <a:fillRect l="-271141" t="-170270" r="-100000" b="-362162"/>
                          </a:stretch>
                        </a:blipFill>
                      </a:tcPr>
                    </a:tc>
                    <a:tc>
                      <a:txBody>
                        <a:bodyPr/>
                        <a:lstStyle/>
                        <a:p>
                          <a:endParaRPr lang="en-US"/>
                        </a:p>
                      </a:txBody>
                      <a:tcPr anchor="ctr">
                        <a:blipFill>
                          <a:blip r:embed="rId3"/>
                          <a:stretch>
                            <a:fillRect l="-376190" t="-170270" r="-1361" b="-362162"/>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6667"/>
                          </a:stretch>
                        </a:blipFill>
                      </a:tcPr>
                    </a:tc>
                    <a:tc>
                      <a:txBody>
                        <a:bodyPr/>
                        <a:lstStyle/>
                        <a:p>
                          <a:endParaRPr lang="en-US"/>
                        </a:p>
                      </a:txBody>
                      <a:tcPr anchor="ctr">
                        <a:blipFill>
                          <a:blip r:embed="rId3"/>
                          <a:stretch>
                            <a:fillRect l="-88785" t="-333333" r="-139252" b="-346667"/>
                          </a:stretch>
                        </a:blipFill>
                      </a:tcPr>
                    </a:tc>
                    <a:tc>
                      <a:txBody>
                        <a:bodyPr/>
                        <a:lstStyle/>
                        <a:p>
                          <a:endParaRPr lang="en-US"/>
                        </a:p>
                      </a:txBody>
                      <a:tcPr anchor="ctr">
                        <a:blipFill>
                          <a:blip r:embed="rId3"/>
                          <a:stretch>
                            <a:fillRect l="-271141" t="-333333" r="-100000" b="-346667"/>
                          </a:stretch>
                        </a:blipFill>
                      </a:tcPr>
                    </a:tc>
                    <a:tc>
                      <a:txBody>
                        <a:bodyPr/>
                        <a:lstStyle/>
                        <a:p>
                          <a:endParaRPr lang="en-US"/>
                        </a:p>
                      </a:txBody>
                      <a:tcPr anchor="ctr">
                        <a:blipFill>
                          <a:blip r:embed="rId3"/>
                          <a:stretch>
                            <a:fillRect l="-376190" t="-333333" r="-1361" b="-346667"/>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5000"/>
                          </a:stretch>
                        </a:blipFill>
                      </a:tcPr>
                    </a:tc>
                    <a:tc>
                      <a:txBody>
                        <a:bodyPr/>
                        <a:lstStyle/>
                        <a:p>
                          <a:endParaRPr lang="en-US"/>
                        </a:p>
                      </a:txBody>
                      <a:tcPr anchor="ctr">
                        <a:blipFill>
                          <a:blip r:embed="rId3"/>
                          <a:stretch>
                            <a:fillRect l="-88785" t="-406250" r="-139252" b="-225000"/>
                          </a:stretch>
                        </a:blipFill>
                      </a:tcPr>
                    </a:tc>
                    <a:tc>
                      <a:txBody>
                        <a:bodyPr/>
                        <a:lstStyle/>
                        <a:p>
                          <a:endParaRPr lang="en-US"/>
                        </a:p>
                      </a:txBody>
                      <a:tcPr anchor="ctr">
                        <a:blipFill>
                          <a:blip r:embed="rId3"/>
                          <a:stretch>
                            <a:fillRect l="-271141" t="-406250" r="-100000" b="-225000"/>
                          </a:stretch>
                        </a:blipFill>
                      </a:tcPr>
                    </a:tc>
                    <a:tc>
                      <a:txBody>
                        <a:bodyPr/>
                        <a:lstStyle/>
                        <a:p>
                          <a:endParaRPr lang="en-US"/>
                        </a:p>
                      </a:txBody>
                      <a:tcPr anchor="ctr">
                        <a:blipFill>
                          <a:blip r:embed="rId3"/>
                          <a:stretch>
                            <a:fillRect l="-376190" t="-406250" r="-1361" b="-225000"/>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5610"/>
                          </a:stretch>
                        </a:blipFill>
                      </a:tcPr>
                    </a:tc>
                    <a:tc>
                      <a:txBody>
                        <a:bodyPr/>
                        <a:lstStyle/>
                        <a:p>
                          <a:endParaRPr lang="en-US"/>
                        </a:p>
                      </a:txBody>
                      <a:tcPr anchor="ctr">
                        <a:blipFill>
                          <a:blip r:embed="rId3"/>
                          <a:stretch>
                            <a:fillRect l="-88785" t="-395122" r="-139252" b="-75610"/>
                          </a:stretch>
                        </a:blipFill>
                      </a:tcPr>
                    </a:tc>
                    <a:tc>
                      <a:txBody>
                        <a:bodyPr/>
                        <a:lstStyle/>
                        <a:p>
                          <a:endParaRPr lang="en-US"/>
                        </a:p>
                      </a:txBody>
                      <a:tcPr anchor="ctr">
                        <a:blipFill>
                          <a:blip r:embed="rId3"/>
                          <a:stretch>
                            <a:fillRect l="-271141" t="-395122" r="-100000" b="-75610"/>
                          </a:stretch>
                        </a:blipFill>
                      </a:tcPr>
                    </a:tc>
                    <a:tc>
                      <a:txBody>
                        <a:bodyPr/>
                        <a:lstStyle/>
                        <a:p>
                          <a:endParaRPr lang="en-US"/>
                        </a:p>
                      </a:txBody>
                      <a:tcPr anchor="ctr">
                        <a:blipFill>
                          <a:blip r:embed="rId3"/>
                          <a:stretch>
                            <a:fillRect l="-376190" t="-395122" r="-1361" b="-75610"/>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71141" t="-700000" r="-100000" b="-6897"/>
                          </a:stretch>
                        </a:blipFill>
                      </a:tcPr>
                    </a:tc>
                    <a:tc>
                      <a:txBody>
                        <a:bodyPr/>
                        <a:lstStyle/>
                        <a:p>
                          <a:endParaRPr lang="en-US"/>
                        </a:p>
                      </a:txBody>
                      <a:tcPr anchor="ctr">
                        <a:blipFill>
                          <a:blip r:embed="rId3"/>
                          <a:stretch>
                            <a:fillRect l="-376190" t="-700000" r="-1361" b="-6897"/>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97FCCD-51F7-16AA-BAF2-4AEB26F3CA8C}"/>
                  </a:ext>
                </a:extLst>
              </p:cNvPr>
              <p:cNvSpPr txBox="1"/>
              <p:nvPr/>
            </p:nvSpPr>
            <p:spPr>
              <a:xfrm>
                <a:off x="5368640" y="0"/>
                <a:ext cx="3747054" cy="1384995"/>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oMath>
                </a14:m>
                <a:r>
                  <a:rPr lang="en-US" dirty="0"/>
                  <a:t>: feature dimension inside each SA head</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3E97FCCD-51F7-16AA-BAF2-4AEB26F3CA8C}"/>
                  </a:ext>
                </a:extLst>
              </p:cNvPr>
              <p:cNvSpPr txBox="1">
                <a:spLocks noRot="1" noChangeAspect="1" noMove="1" noResize="1" noEditPoints="1" noAdjustHandles="1" noChangeArrowheads="1" noChangeShapeType="1" noTextEdit="1"/>
              </p:cNvSpPr>
              <p:nvPr/>
            </p:nvSpPr>
            <p:spPr>
              <a:xfrm>
                <a:off x="5368640" y="0"/>
                <a:ext cx="3747054" cy="1384995"/>
              </a:xfrm>
              <a:prstGeom prst="rect">
                <a:avLst/>
              </a:prstGeom>
              <a:blipFill>
                <a:blip r:embed="rId4"/>
                <a:stretch>
                  <a:fillRect t="-917" b="-458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DC8E407-E22D-E103-95A6-8284E13D03F1}"/>
              </a:ext>
            </a:extLst>
          </p:cNvPr>
          <p:cNvSpPr txBox="1"/>
          <p:nvPr/>
        </p:nvSpPr>
        <p:spPr>
          <a:xfrm>
            <a:off x="2206486" y="4687468"/>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Tree>
    <p:extLst>
      <p:ext uri="{BB962C8B-B14F-4D97-AF65-F5344CB8AC3E}">
        <p14:creationId xmlns:p14="http://schemas.microsoft.com/office/powerpoint/2010/main" val="28444275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74AED-F3D2-4B62-2E85-CD7D8C0B37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E4E40-FB14-DB83-5C0D-B6734433F061}"/>
              </a:ext>
            </a:extLst>
          </p:cNvPr>
          <p:cNvSpPr>
            <a:spLocks noGrp="1"/>
          </p:cNvSpPr>
          <p:nvPr>
            <p:ph type="title"/>
          </p:nvPr>
        </p:nvSpPr>
        <p:spPr>
          <a:xfrm>
            <a:off x="533919" y="107119"/>
            <a:ext cx="8085415" cy="857542"/>
          </a:xfrm>
        </p:spPr>
        <p:txBody>
          <a:bodyPr lIns="91440" tIns="45720" rIns="91440" bIns="45720" anchor="b">
            <a:normAutofit/>
          </a:bodyPr>
          <a:lstStyle/>
          <a:p>
            <a:r>
              <a:rPr lang="en-US" err="1"/>
              <a:t>ZeRO</a:t>
            </a:r>
            <a:r>
              <a:rPr lang="en-US"/>
              <a:t> Stage 1: Sharding Optimizer States</a:t>
            </a:r>
          </a:p>
        </p:txBody>
      </p:sp>
      <p:sp>
        <p:nvSpPr>
          <p:cNvPr id="4" name="TextBox 3">
            <a:extLst>
              <a:ext uri="{FF2B5EF4-FFF2-40B4-BE49-F238E27FC236}">
                <a16:creationId xmlns:a16="http://schemas.microsoft.com/office/drawing/2014/main" id="{7F52058F-1737-7D6B-9DE7-50A55504238B}"/>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ZeRO: Memory Optimizations Toward Training Trillion Parameter Models </a:t>
            </a:r>
            <a:r>
              <a:rPr lang="en-US" sz="1200">
                <a:solidFill>
                  <a:srgbClr val="666666"/>
                </a:solidFill>
                <a:latin typeface="Corbel"/>
              </a:rPr>
              <a:t>(Rajbhandari et al., 2019)</a:t>
            </a:r>
          </a:p>
          <a:p>
            <a:endParaRPr lang="en-US"/>
          </a:p>
        </p:txBody>
      </p:sp>
      <p:sp>
        <p:nvSpPr>
          <p:cNvPr id="8" name="Content Placeholder 7">
            <a:extLst>
              <a:ext uri="{FF2B5EF4-FFF2-40B4-BE49-F238E27FC236}">
                <a16:creationId xmlns:a16="http://schemas.microsoft.com/office/drawing/2014/main" id="{C2FC8ED0-268F-98AC-9B58-2CDF55D2F604}"/>
              </a:ext>
            </a:extLst>
          </p:cNvPr>
          <p:cNvSpPr>
            <a:spLocks noGrp="1"/>
          </p:cNvSpPr>
          <p:nvPr>
            <p:ph sz="quarter" idx="20"/>
          </p:nvPr>
        </p:nvSpPr>
        <p:spPr/>
        <p:txBody>
          <a:bodyPr/>
          <a:lstStyle/>
          <a:p>
            <a:pPr marL="285750" indent="-285750">
              <a:buFont typeface="Arial" panose="020B0604020202020204" pitchFamily="34" charset="0"/>
              <a:buChar char="•"/>
            </a:pPr>
            <a:r>
              <a:rPr lang="en-US" dirty="0"/>
              <a:t>Only </a:t>
            </a:r>
            <a:r>
              <a:rPr lang="en-US" b="1" dirty="0"/>
              <a:t>optimizer states</a:t>
            </a:r>
            <a:r>
              <a:rPr lang="en-US" dirty="0"/>
              <a:t> are </a:t>
            </a:r>
            <a:r>
              <a:rPr lang="en-US" b="1" dirty="0"/>
              <a:t>partitioned (sharded)</a:t>
            </a:r>
            <a:r>
              <a:rPr lang="en-US" dirty="0"/>
              <a:t> among GPUs:</a:t>
            </a:r>
          </a:p>
          <a:p>
            <a:pPr marL="623887" lvl="1" indent="-285750">
              <a:buFont typeface="Arial" panose="020B0604020202020204" pitchFamily="34" charset="0"/>
              <a:buChar char="•"/>
            </a:pPr>
            <a:r>
              <a:rPr lang="en-US" dirty="0"/>
              <a:t>Each GPU keeps just </a:t>
            </a:r>
            <a:r>
              <a:rPr lang="en-US" b="1" dirty="0"/>
              <a:t>1/N of the optimizer states</a:t>
            </a:r>
            <a:r>
              <a:rPr lang="en-US" dirty="0"/>
              <a:t>, where </a:t>
            </a:r>
            <a:r>
              <a:rPr lang="en-US" i="1" dirty="0"/>
              <a:t>N</a:t>
            </a:r>
            <a:r>
              <a:rPr lang="en-US" dirty="0"/>
              <a:t> is the number of GPUs.</a:t>
            </a:r>
          </a:p>
          <a:p>
            <a:pPr marL="285750" indent="-285750">
              <a:buFont typeface="Arial" panose="020B0604020202020204" pitchFamily="34" charset="0"/>
              <a:buChar char="•"/>
            </a:pPr>
            <a:r>
              <a:rPr lang="en-US" dirty="0"/>
              <a:t>Model parameters and gradients are still fully replicated (as in naïve DP).</a:t>
            </a:r>
          </a:p>
          <a:p>
            <a:pPr marL="285750" indent="-285750">
              <a:buFont typeface="Arial" panose="020B0604020202020204" pitchFamily="34" charset="0"/>
              <a:buChar char="•"/>
            </a:pPr>
            <a:r>
              <a:rPr lang="en-US" dirty="0"/>
              <a:t>When it’s time to update parameters, GPUs </a:t>
            </a:r>
            <a:r>
              <a:rPr lang="en-US" b="1" dirty="0"/>
              <a:t>communicate</a:t>
            </a:r>
            <a:r>
              <a:rPr lang="en-US" dirty="0"/>
              <a:t> to access the parts of the optimizer state they need, apply updates, and synchronize the results.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996024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15B77-7670-54EE-3850-F12B79E99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5F5D55-02CF-2412-E858-F9209F3EDCA8}"/>
              </a:ext>
            </a:extLst>
          </p:cNvPr>
          <p:cNvSpPr>
            <a:spLocks noGrp="1"/>
          </p:cNvSpPr>
          <p:nvPr>
            <p:ph type="title"/>
          </p:nvPr>
        </p:nvSpPr>
        <p:spPr>
          <a:xfrm>
            <a:off x="533919" y="107119"/>
            <a:ext cx="8085415" cy="857542"/>
          </a:xfrm>
        </p:spPr>
        <p:txBody>
          <a:bodyPr lIns="91440" tIns="45720" rIns="91440" bIns="45720" anchor="b">
            <a:normAutofit/>
          </a:bodyPr>
          <a:lstStyle/>
          <a:p>
            <a:r>
              <a:rPr lang="en-US" err="1"/>
              <a:t>ZeRO</a:t>
            </a:r>
            <a:r>
              <a:rPr lang="en-US"/>
              <a:t> Stage 1: Sharding Optimizer States</a:t>
            </a:r>
          </a:p>
        </p:txBody>
      </p:sp>
      <p:pic>
        <p:nvPicPr>
          <p:cNvPr id="5" name="Content Placeholder 4" descr="A group of squares with different colors&#10;&#10;AI-generated content may be incorrect.">
            <a:extLst>
              <a:ext uri="{FF2B5EF4-FFF2-40B4-BE49-F238E27FC236}">
                <a16:creationId xmlns:a16="http://schemas.microsoft.com/office/drawing/2014/main" id="{6306885F-C9CF-BCD6-4B69-C98FA8E240F4}"/>
              </a:ext>
            </a:extLst>
          </p:cNvPr>
          <p:cNvPicPr>
            <a:picLocks noGrp="1" noChangeAspect="1"/>
          </p:cNvPicPr>
          <p:nvPr>
            <p:ph sz="quarter" idx="20"/>
          </p:nvPr>
        </p:nvPicPr>
        <p:blipFill>
          <a:blip r:embed="rId2"/>
          <a:stretch>
            <a:fillRect/>
          </a:stretch>
        </p:blipFill>
        <p:spPr>
          <a:xfrm>
            <a:off x="834338" y="1154923"/>
            <a:ext cx="7482985" cy="3423466"/>
          </a:xfrm>
          <a:noFill/>
        </p:spPr>
      </p:pic>
      <p:sp>
        <p:nvSpPr>
          <p:cNvPr id="4" name="TextBox 3">
            <a:extLst>
              <a:ext uri="{FF2B5EF4-FFF2-40B4-BE49-F238E27FC236}">
                <a16:creationId xmlns:a16="http://schemas.microsoft.com/office/drawing/2014/main" id="{177D43B1-9757-6149-68C1-D82C4BF9A64F}"/>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ZeRO: Memory Optimizations Toward Training Trillion Parameter Models </a:t>
            </a:r>
            <a:r>
              <a:rPr lang="en-US" sz="1200">
                <a:solidFill>
                  <a:srgbClr val="666666"/>
                </a:solidFill>
                <a:latin typeface="Corbel"/>
              </a:rPr>
              <a:t>(Rajbhandari et al., 2019)</a:t>
            </a:r>
          </a:p>
          <a:p>
            <a:endParaRPr lang="en-US"/>
          </a:p>
        </p:txBody>
      </p:sp>
      <p:pic>
        <p:nvPicPr>
          <p:cNvPr id="6" name="Picture 5" descr="A computer graphics card with a fan&#10;&#10;AI-generated content may be incorrect.">
            <a:extLst>
              <a:ext uri="{FF2B5EF4-FFF2-40B4-BE49-F238E27FC236}">
                <a16:creationId xmlns:a16="http://schemas.microsoft.com/office/drawing/2014/main" id="{FB6B0DC1-0858-4FDD-0FD9-37307F6E5DD3}"/>
              </a:ext>
            </a:extLst>
          </p:cNvPr>
          <p:cNvPicPr>
            <a:picLocks noChangeAspect="1"/>
          </p:cNvPicPr>
          <p:nvPr/>
        </p:nvPicPr>
        <p:blipFill>
          <a:blip r:embed="rId4"/>
          <a:stretch>
            <a:fillRect/>
          </a:stretch>
        </p:blipFill>
        <p:spPr>
          <a:xfrm>
            <a:off x="1325517" y="4351888"/>
            <a:ext cx="599780" cy="620401"/>
          </a:xfrm>
          <a:prstGeom prst="rect">
            <a:avLst/>
          </a:prstGeom>
        </p:spPr>
      </p:pic>
      <p:pic>
        <p:nvPicPr>
          <p:cNvPr id="9" name="Picture 8" descr="A computer graphics card with a fan&#10;&#10;AI-generated content may be incorrect.">
            <a:extLst>
              <a:ext uri="{FF2B5EF4-FFF2-40B4-BE49-F238E27FC236}">
                <a16:creationId xmlns:a16="http://schemas.microsoft.com/office/drawing/2014/main" id="{F128F6F2-4DE5-AD3A-5533-FA6C9258129F}"/>
              </a:ext>
            </a:extLst>
          </p:cNvPr>
          <p:cNvPicPr>
            <a:picLocks noChangeAspect="1"/>
          </p:cNvPicPr>
          <p:nvPr/>
        </p:nvPicPr>
        <p:blipFill>
          <a:blip r:embed="rId4"/>
          <a:stretch>
            <a:fillRect/>
          </a:stretch>
        </p:blipFill>
        <p:spPr>
          <a:xfrm>
            <a:off x="3175168" y="4351888"/>
            <a:ext cx="599780" cy="620401"/>
          </a:xfrm>
          <a:prstGeom prst="rect">
            <a:avLst/>
          </a:prstGeom>
        </p:spPr>
      </p:pic>
      <p:pic>
        <p:nvPicPr>
          <p:cNvPr id="11" name="Picture 10" descr="A computer graphics card with a fan&#10;&#10;AI-generated content may be incorrect.">
            <a:extLst>
              <a:ext uri="{FF2B5EF4-FFF2-40B4-BE49-F238E27FC236}">
                <a16:creationId xmlns:a16="http://schemas.microsoft.com/office/drawing/2014/main" id="{B477F2D7-82CE-3F09-68BA-3F9AA5760ACC}"/>
              </a:ext>
            </a:extLst>
          </p:cNvPr>
          <p:cNvPicPr>
            <a:picLocks noChangeAspect="1"/>
          </p:cNvPicPr>
          <p:nvPr/>
        </p:nvPicPr>
        <p:blipFill>
          <a:blip r:embed="rId4"/>
          <a:stretch>
            <a:fillRect/>
          </a:stretch>
        </p:blipFill>
        <p:spPr>
          <a:xfrm>
            <a:off x="5001651" y="4351888"/>
            <a:ext cx="599780" cy="620401"/>
          </a:xfrm>
          <a:prstGeom prst="rect">
            <a:avLst/>
          </a:prstGeom>
        </p:spPr>
      </p:pic>
    </p:spTree>
    <p:extLst>
      <p:ext uri="{BB962C8B-B14F-4D97-AF65-F5344CB8AC3E}">
        <p14:creationId xmlns:p14="http://schemas.microsoft.com/office/powerpoint/2010/main" val="29090935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75F56-5B64-A99A-42BB-54AFEE62B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72F47C-045E-8A17-A149-B675BE1DA40E}"/>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08B5E3CD-64EE-DB5D-FA8F-89174811899E}"/>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2EA237FA-E9D1-DB41-6231-E3CBF5ED6E2B}"/>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18A7672D-B7F4-3400-EA6A-EE73970DC28D}"/>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658D930A-86A9-0868-E0C3-131AB60AE905}"/>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A0DFA1C4-C4C1-70E7-D9FD-EEA3F3021329}"/>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2548CC0D-2630-1728-AE84-CFC92C290681}"/>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55856E46-6ED9-8235-F2EE-AD260D78BE46}"/>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C5E600F4-7FAA-2731-8E43-F0CDE7F5CBB7}"/>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43C3DE62-AA18-D252-DE0D-72BCA445A90D}"/>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F610A90D-3D11-F678-D083-E4654CB992F2}"/>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68C97616-EB74-D1A4-7520-07FC5E354DAE}"/>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F7B7DC27-40AC-83E0-61BE-8ED6582F04BE}"/>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F7452D8D-D184-5934-24C6-A813D139E1E4}"/>
              </a:ext>
            </a:extLst>
          </p:cNvPr>
          <p:cNvSpPr txBox="1"/>
          <p:nvPr/>
        </p:nvSpPr>
        <p:spPr>
          <a:xfrm>
            <a:off x="6199990" y="4309102"/>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Corbel"/>
              </a:rPr>
              <a:t>GPU 3</a:t>
            </a:r>
            <a:endParaRPr lang="en-US" dirty="0">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664A490F-D4DB-1E00-E6B8-42D43826DEC5}"/>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45F60818-C61A-4B31-6997-37E4222AFBD3}"/>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5188D1E3-F4EC-5865-E6AD-F4DA0AA9B261}"/>
              </a:ext>
            </a:extLst>
          </p:cNvPr>
          <p:cNvSpPr txBox="1"/>
          <p:nvPr/>
        </p:nvSpPr>
        <p:spPr>
          <a:xfrm>
            <a:off x="1414320" y="3012251"/>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6" name="TextBox 5">
            <a:extLst>
              <a:ext uri="{FF2B5EF4-FFF2-40B4-BE49-F238E27FC236}">
                <a16:creationId xmlns:a16="http://schemas.microsoft.com/office/drawing/2014/main" id="{045BDFEB-0081-9243-336F-02E789C84670}"/>
              </a:ext>
            </a:extLst>
          </p:cNvPr>
          <p:cNvSpPr txBox="1"/>
          <p:nvPr/>
        </p:nvSpPr>
        <p:spPr>
          <a:xfrm>
            <a:off x="3962502" y="3012250"/>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8" name="TextBox 7">
            <a:extLst>
              <a:ext uri="{FF2B5EF4-FFF2-40B4-BE49-F238E27FC236}">
                <a16:creationId xmlns:a16="http://schemas.microsoft.com/office/drawing/2014/main" id="{5078F95D-2CF9-C2D6-99DA-CADE05FD2A2A}"/>
              </a:ext>
            </a:extLst>
          </p:cNvPr>
          <p:cNvSpPr txBox="1"/>
          <p:nvPr/>
        </p:nvSpPr>
        <p:spPr>
          <a:xfrm>
            <a:off x="6543089" y="3012249"/>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4" name="TextBox 3">
            <a:extLst>
              <a:ext uri="{FF2B5EF4-FFF2-40B4-BE49-F238E27FC236}">
                <a16:creationId xmlns:a16="http://schemas.microsoft.com/office/drawing/2014/main" id="{7E01A89C-C8A4-7E68-47FF-36DD11E31B76}"/>
              </a:ext>
            </a:extLst>
          </p:cNvPr>
          <p:cNvSpPr txBox="1"/>
          <p:nvPr/>
        </p:nvSpPr>
        <p:spPr>
          <a:xfrm>
            <a:off x="3554015" y="979288"/>
            <a:ext cx="19645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Update Parameters</a:t>
            </a:r>
          </a:p>
        </p:txBody>
      </p:sp>
      <p:sp>
        <p:nvSpPr>
          <p:cNvPr id="16" name="TextBox 15">
            <a:extLst>
              <a:ext uri="{FF2B5EF4-FFF2-40B4-BE49-F238E27FC236}">
                <a16:creationId xmlns:a16="http://schemas.microsoft.com/office/drawing/2014/main" id="{D3303B17-E26B-4B3B-EA1A-BEC4CE8CF185}"/>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36" name="TextBox 35">
            <a:extLst>
              <a:ext uri="{FF2B5EF4-FFF2-40B4-BE49-F238E27FC236}">
                <a16:creationId xmlns:a16="http://schemas.microsoft.com/office/drawing/2014/main" id="{01E8BC41-2947-ECB3-5482-ED3808DBFAB7}"/>
              </a:ext>
            </a:extLst>
          </p:cNvPr>
          <p:cNvSpPr txBox="1"/>
          <p:nvPr/>
        </p:nvSpPr>
        <p:spPr>
          <a:xfrm>
            <a:off x="1451001" y="1807288"/>
            <a:ext cx="620277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Each GPU compute gradient with a single shard of data</a:t>
            </a:r>
          </a:p>
          <a:p>
            <a:pPr algn="ctr"/>
            <a:r>
              <a:rPr lang="en-US" sz="2000">
                <a:latin typeface="Corbel"/>
              </a:rPr>
              <a:t>(The same as naïve DP)</a:t>
            </a:r>
          </a:p>
        </p:txBody>
      </p:sp>
      <p:pic>
        <p:nvPicPr>
          <p:cNvPr id="10" name="Picture 9" descr="A yellow folder with a stack of coins&#10;&#10;AI-generated content may be incorrect.">
            <a:extLst>
              <a:ext uri="{FF2B5EF4-FFF2-40B4-BE49-F238E27FC236}">
                <a16:creationId xmlns:a16="http://schemas.microsoft.com/office/drawing/2014/main" id="{781F96FB-E20C-C3BD-9BDA-B8F32EEEC050}"/>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12" name="Picture 11" descr="A yellow folder with a stack of coins&#10;&#10;AI-generated content may be incorrect.">
            <a:extLst>
              <a:ext uri="{FF2B5EF4-FFF2-40B4-BE49-F238E27FC236}">
                <a16:creationId xmlns:a16="http://schemas.microsoft.com/office/drawing/2014/main" id="{C75CADA8-CC41-E36C-394F-BC503181AC4C}"/>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14" name="Picture 13" descr="A yellow folder with a stack of coins&#10;&#10;AI-generated content may be incorrect.">
            <a:extLst>
              <a:ext uri="{FF2B5EF4-FFF2-40B4-BE49-F238E27FC236}">
                <a16:creationId xmlns:a16="http://schemas.microsoft.com/office/drawing/2014/main" id="{DB2D9BFF-8D23-B1CE-BA59-DFDDD4E37A21}"/>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3629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86E0C-0EDC-9E68-691D-9DD18AD3D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78A81-8613-B845-8DB0-04FBF9BAE6B0}"/>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5338BCD4-7827-DE34-AC9E-DE4B6EE87862}"/>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AF42E167-32B3-F682-54B1-3055C31A151E}"/>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0ADC099C-7D17-CC8C-AE88-56D73700FDD7}"/>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222941FC-383D-F3DE-304E-DB2E5C56CC14}"/>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29D166FB-6C2A-EA84-8D41-9AC383446B2E}"/>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FB6726C4-93A3-B213-BC33-0174EF6C3363}"/>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C5552F12-C108-90D3-AA39-B4BADCBA9B0B}"/>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DF2DD133-9731-2083-CF69-347E13ED5F8E}"/>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2EA3D6DC-394B-E740-1A23-FC1867EBDEC1}"/>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6D9F91F2-8B78-D5E8-8FDE-B22FD0F12A0E}"/>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BCDF6972-F023-D32A-D568-4241519FBD66}"/>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8254D18E-98FB-EC53-1C36-626CD310445B}"/>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A8FE66F1-D669-93E2-BA7E-80C2DFF83875}"/>
              </a:ext>
            </a:extLst>
          </p:cNvPr>
          <p:cNvSpPr txBox="1"/>
          <p:nvPr/>
        </p:nvSpPr>
        <p:spPr>
          <a:xfrm>
            <a:off x="6196774" y="4309102"/>
            <a:ext cx="61580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86098FAB-E7C6-759C-59C1-3F2A36447D8E}"/>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DAD0976A-2891-4CC0-1D7D-C1141BE0466F}"/>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0" name="TextBox 9">
            <a:extLst>
              <a:ext uri="{FF2B5EF4-FFF2-40B4-BE49-F238E27FC236}">
                <a16:creationId xmlns:a16="http://schemas.microsoft.com/office/drawing/2014/main" id="{A8F3A584-3463-F5AB-D11F-F797B1B74122}"/>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4" name="TextBox 3">
            <a:extLst>
              <a:ext uri="{FF2B5EF4-FFF2-40B4-BE49-F238E27FC236}">
                <a16:creationId xmlns:a16="http://schemas.microsoft.com/office/drawing/2014/main" id="{F839B3BE-8548-743E-A606-563904D166BE}"/>
              </a:ext>
            </a:extLst>
          </p:cNvPr>
          <p:cNvSpPr txBox="1"/>
          <p:nvPr/>
        </p:nvSpPr>
        <p:spPr>
          <a:xfrm>
            <a:off x="1735467" y="3886683"/>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2" name="TextBox 11">
            <a:extLst>
              <a:ext uri="{FF2B5EF4-FFF2-40B4-BE49-F238E27FC236}">
                <a16:creationId xmlns:a16="http://schemas.microsoft.com/office/drawing/2014/main" id="{001D6E38-4A3F-B7FE-638B-177780C6F93A}"/>
              </a:ext>
            </a:extLst>
          </p:cNvPr>
          <p:cNvSpPr txBox="1"/>
          <p:nvPr/>
        </p:nvSpPr>
        <p:spPr>
          <a:xfrm>
            <a:off x="4313053" y="388608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22" name="TextBox 21">
            <a:extLst>
              <a:ext uri="{FF2B5EF4-FFF2-40B4-BE49-F238E27FC236}">
                <a16:creationId xmlns:a16="http://schemas.microsoft.com/office/drawing/2014/main" id="{85833920-96D3-652D-4AB0-3936A0FBADA6}"/>
              </a:ext>
            </a:extLst>
          </p:cNvPr>
          <p:cNvSpPr txBox="1"/>
          <p:nvPr/>
        </p:nvSpPr>
        <p:spPr>
          <a:xfrm>
            <a:off x="6908311" y="3881471"/>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6" name="TextBox 5">
            <a:extLst>
              <a:ext uri="{FF2B5EF4-FFF2-40B4-BE49-F238E27FC236}">
                <a16:creationId xmlns:a16="http://schemas.microsoft.com/office/drawing/2014/main" id="{85F78273-8318-CFAA-97D9-9AB8798F5B27}"/>
              </a:ext>
            </a:extLst>
          </p:cNvPr>
          <p:cNvSpPr txBox="1"/>
          <p:nvPr/>
        </p:nvSpPr>
        <p:spPr>
          <a:xfrm>
            <a:off x="1447140" y="1158558"/>
            <a:ext cx="620277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orbel"/>
              </a:rPr>
              <a:t>Assuming that </a:t>
            </a:r>
            <a:endParaRPr lang="en-US" dirty="0"/>
          </a:p>
          <a:p>
            <a:pPr marL="342900" indent="-342900">
              <a:buFont typeface="Arial" panose="020B0604020202020204" pitchFamily="34" charset="0"/>
              <a:buChar char="•"/>
            </a:pPr>
            <a:r>
              <a:rPr lang="en-US" sz="2000" dirty="0">
                <a:latin typeface="Corbel"/>
              </a:rPr>
              <a:t>GPU1 stores optimizer states for parameters A, </a:t>
            </a:r>
            <a:endParaRPr lang="en-US" dirty="0"/>
          </a:p>
          <a:p>
            <a:pPr marL="342900" indent="-342900">
              <a:buFont typeface="Arial" panose="020B0604020202020204" pitchFamily="34" charset="0"/>
              <a:buChar char="•"/>
            </a:pPr>
            <a:r>
              <a:rPr lang="en-US" sz="2000" dirty="0">
                <a:latin typeface="Corbel"/>
              </a:rPr>
              <a:t>GPU2 stores optimizer states for params B, </a:t>
            </a:r>
            <a:endParaRPr lang="en-US" dirty="0"/>
          </a:p>
          <a:p>
            <a:pPr marL="342900" indent="-342900">
              <a:buFont typeface="Arial" panose="020B0604020202020204" pitchFamily="34" charset="0"/>
              <a:buChar char="•"/>
            </a:pPr>
            <a:r>
              <a:rPr lang="en-US" sz="2000" dirty="0">
                <a:latin typeface="Corbel"/>
              </a:rPr>
              <a:t>GPU3 stores optimizer states for params C </a:t>
            </a:r>
            <a:endParaRPr lang="en-US" dirty="0"/>
          </a:p>
        </p:txBody>
      </p:sp>
      <p:sp>
        <p:nvSpPr>
          <p:cNvPr id="14" name="TextBox 13">
            <a:extLst>
              <a:ext uri="{FF2B5EF4-FFF2-40B4-BE49-F238E27FC236}">
                <a16:creationId xmlns:a16="http://schemas.microsoft.com/office/drawing/2014/main" id="{1EF2D695-A51C-0D83-A913-C5A3E11E2B25}"/>
              </a:ext>
            </a:extLst>
          </p:cNvPr>
          <p:cNvSpPr txBox="1"/>
          <p:nvPr/>
        </p:nvSpPr>
        <p:spPr>
          <a:xfrm>
            <a:off x="1414320" y="3012251"/>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18" name="TextBox 17">
            <a:extLst>
              <a:ext uri="{FF2B5EF4-FFF2-40B4-BE49-F238E27FC236}">
                <a16:creationId xmlns:a16="http://schemas.microsoft.com/office/drawing/2014/main" id="{D1B60908-D872-E37B-0E0B-3D04C0AD5F35}"/>
              </a:ext>
            </a:extLst>
          </p:cNvPr>
          <p:cNvSpPr txBox="1"/>
          <p:nvPr/>
        </p:nvSpPr>
        <p:spPr>
          <a:xfrm>
            <a:off x="3962502" y="3012250"/>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24" name="TextBox 23">
            <a:extLst>
              <a:ext uri="{FF2B5EF4-FFF2-40B4-BE49-F238E27FC236}">
                <a16:creationId xmlns:a16="http://schemas.microsoft.com/office/drawing/2014/main" id="{2B6CB459-032F-722E-2826-8D309419B905}"/>
              </a:ext>
            </a:extLst>
          </p:cNvPr>
          <p:cNvSpPr txBox="1"/>
          <p:nvPr/>
        </p:nvSpPr>
        <p:spPr>
          <a:xfrm>
            <a:off x="6543089" y="3012249"/>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pic>
        <p:nvPicPr>
          <p:cNvPr id="3" name="Picture 2" descr="A yellow folder with a stack of coins&#10;&#10;AI-generated content may be incorrect.">
            <a:extLst>
              <a:ext uri="{FF2B5EF4-FFF2-40B4-BE49-F238E27FC236}">
                <a16:creationId xmlns:a16="http://schemas.microsoft.com/office/drawing/2014/main" id="{6F9C2A4F-80F8-2E20-364A-38FEACB36E33}"/>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8" name="Picture 7" descr="A yellow folder with a stack of coins&#10;&#10;AI-generated content may be incorrect.">
            <a:extLst>
              <a:ext uri="{FF2B5EF4-FFF2-40B4-BE49-F238E27FC236}">
                <a16:creationId xmlns:a16="http://schemas.microsoft.com/office/drawing/2014/main" id="{A948EF97-1069-84C2-AEC8-B8B93DB8DB1A}"/>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16" name="Picture 15" descr="A yellow folder with a stack of coins&#10;&#10;AI-generated content may be incorrect.">
            <a:extLst>
              <a:ext uri="{FF2B5EF4-FFF2-40B4-BE49-F238E27FC236}">
                <a16:creationId xmlns:a16="http://schemas.microsoft.com/office/drawing/2014/main" id="{A230C76A-736B-D806-B6DB-6774BAABD2A0}"/>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727808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1BFFC-34C6-DA39-CDFA-715959CA42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A85345-6038-4640-778E-F06DC3768367}"/>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0FA7EC90-7CA6-1703-C4D4-B30AF24186E8}"/>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608D0F5C-D610-54EA-9D7E-E8E62DAC0AEC}"/>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5F833478-5AA5-057F-01E7-F1654AE1A075}"/>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0B796012-3CFC-5624-D200-ADE7FBC02C27}"/>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09CD5E19-DCBD-4633-388E-50C004808F05}"/>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5330B852-6B47-8F0A-EA9A-9F5B1CFCA248}"/>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B1D50AEE-F1BE-A32B-D6EF-EC0D36C8E33C}"/>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9FC9A003-D528-9AB0-9E80-DFF887A4A2D0}"/>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27D75721-5168-F180-62B8-1CF198F67F85}"/>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867591DC-05B4-6D6C-26B2-0222DF6ED15E}"/>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A476C0D5-C423-9DED-2AA9-75D1E12F2452}"/>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675499BC-4E38-BE27-5481-4574DF26DB5E}"/>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1B584502-BF32-B716-2685-99A0FBF48B97}"/>
              </a:ext>
            </a:extLst>
          </p:cNvPr>
          <p:cNvSpPr txBox="1"/>
          <p:nvPr/>
        </p:nvSpPr>
        <p:spPr>
          <a:xfrm>
            <a:off x="6196774" y="4309102"/>
            <a:ext cx="60422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796A5AFD-DBA7-34CD-A4D3-D73CA26BDF7D}"/>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63984D6E-5670-1030-BC3A-4160C6330BD4}"/>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0" name="TextBox 9">
            <a:extLst>
              <a:ext uri="{FF2B5EF4-FFF2-40B4-BE49-F238E27FC236}">
                <a16:creationId xmlns:a16="http://schemas.microsoft.com/office/drawing/2014/main" id="{7EE2E99F-1446-0EF6-AB67-BC220F068497}"/>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4" name="TextBox 3">
            <a:extLst>
              <a:ext uri="{FF2B5EF4-FFF2-40B4-BE49-F238E27FC236}">
                <a16:creationId xmlns:a16="http://schemas.microsoft.com/office/drawing/2014/main" id="{2C8494E9-629F-7B0F-CD7A-ECFBD69A7C11}"/>
              </a:ext>
            </a:extLst>
          </p:cNvPr>
          <p:cNvSpPr txBox="1"/>
          <p:nvPr/>
        </p:nvSpPr>
        <p:spPr>
          <a:xfrm>
            <a:off x="1735467" y="3886683"/>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2" name="TextBox 11">
            <a:extLst>
              <a:ext uri="{FF2B5EF4-FFF2-40B4-BE49-F238E27FC236}">
                <a16:creationId xmlns:a16="http://schemas.microsoft.com/office/drawing/2014/main" id="{8A720E26-0308-669C-D7B9-909831257AC7}"/>
              </a:ext>
            </a:extLst>
          </p:cNvPr>
          <p:cNvSpPr txBox="1"/>
          <p:nvPr/>
        </p:nvSpPr>
        <p:spPr>
          <a:xfrm>
            <a:off x="4313053" y="388608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22" name="TextBox 21">
            <a:extLst>
              <a:ext uri="{FF2B5EF4-FFF2-40B4-BE49-F238E27FC236}">
                <a16:creationId xmlns:a16="http://schemas.microsoft.com/office/drawing/2014/main" id="{C16E5596-8174-D33C-35DF-40AD93F12B74}"/>
              </a:ext>
            </a:extLst>
          </p:cNvPr>
          <p:cNvSpPr txBox="1"/>
          <p:nvPr/>
        </p:nvSpPr>
        <p:spPr>
          <a:xfrm>
            <a:off x="6908311" y="3881471"/>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6" name="TextBox 5">
            <a:extLst>
              <a:ext uri="{FF2B5EF4-FFF2-40B4-BE49-F238E27FC236}">
                <a16:creationId xmlns:a16="http://schemas.microsoft.com/office/drawing/2014/main" id="{0E2F7B41-AC8D-DC9B-1877-B6099EE70885}"/>
              </a:ext>
            </a:extLst>
          </p:cNvPr>
          <p:cNvSpPr txBox="1"/>
          <p:nvPr/>
        </p:nvSpPr>
        <p:spPr>
          <a:xfrm>
            <a:off x="1439417" y="1691443"/>
            <a:ext cx="62027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orbel"/>
              </a:rPr>
              <a:t>Split / shard the optimizer states into 3 parts!</a:t>
            </a:r>
          </a:p>
        </p:txBody>
      </p:sp>
      <p:sp>
        <p:nvSpPr>
          <p:cNvPr id="14" name="TextBox 13">
            <a:extLst>
              <a:ext uri="{FF2B5EF4-FFF2-40B4-BE49-F238E27FC236}">
                <a16:creationId xmlns:a16="http://schemas.microsoft.com/office/drawing/2014/main" id="{267B527A-AE62-8B3B-A0A1-4D8D8F4C6BCA}"/>
              </a:ext>
            </a:extLst>
          </p:cNvPr>
          <p:cNvSpPr txBox="1"/>
          <p:nvPr/>
        </p:nvSpPr>
        <p:spPr>
          <a:xfrm>
            <a:off x="1414320" y="3012251"/>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Gradient 1</a:t>
            </a:r>
          </a:p>
        </p:txBody>
      </p:sp>
      <p:sp>
        <p:nvSpPr>
          <p:cNvPr id="18" name="TextBox 17">
            <a:extLst>
              <a:ext uri="{FF2B5EF4-FFF2-40B4-BE49-F238E27FC236}">
                <a16:creationId xmlns:a16="http://schemas.microsoft.com/office/drawing/2014/main" id="{ABF16FA3-9E36-4303-872C-BA2AE2D39412}"/>
              </a:ext>
            </a:extLst>
          </p:cNvPr>
          <p:cNvSpPr txBox="1"/>
          <p:nvPr/>
        </p:nvSpPr>
        <p:spPr>
          <a:xfrm>
            <a:off x="3962502" y="3012250"/>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24" name="TextBox 23">
            <a:extLst>
              <a:ext uri="{FF2B5EF4-FFF2-40B4-BE49-F238E27FC236}">
                <a16:creationId xmlns:a16="http://schemas.microsoft.com/office/drawing/2014/main" id="{36A9C755-25FA-2AC4-EC88-AEF06FEDC272}"/>
              </a:ext>
            </a:extLst>
          </p:cNvPr>
          <p:cNvSpPr txBox="1"/>
          <p:nvPr/>
        </p:nvSpPr>
        <p:spPr>
          <a:xfrm>
            <a:off x="6543089" y="3012249"/>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8" name="TextBox 7">
            <a:extLst>
              <a:ext uri="{FF2B5EF4-FFF2-40B4-BE49-F238E27FC236}">
                <a16:creationId xmlns:a16="http://schemas.microsoft.com/office/drawing/2014/main" id="{CB1651CB-CD40-9B86-4231-F556B612C047}"/>
              </a:ext>
            </a:extLst>
          </p:cNvPr>
          <p:cNvSpPr txBox="1"/>
          <p:nvPr/>
        </p:nvSpPr>
        <p:spPr>
          <a:xfrm>
            <a:off x="1414965" y="257377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20" name="TextBox 19">
            <a:extLst>
              <a:ext uri="{FF2B5EF4-FFF2-40B4-BE49-F238E27FC236}">
                <a16:creationId xmlns:a16="http://schemas.microsoft.com/office/drawing/2014/main" id="{0E226283-896A-7E3B-137C-48FA83D87F59}"/>
              </a:ext>
            </a:extLst>
          </p:cNvPr>
          <p:cNvSpPr txBox="1"/>
          <p:nvPr/>
        </p:nvSpPr>
        <p:spPr>
          <a:xfrm>
            <a:off x="1796611" y="2574425"/>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28" name="TextBox 27">
            <a:extLst>
              <a:ext uri="{FF2B5EF4-FFF2-40B4-BE49-F238E27FC236}">
                <a16:creationId xmlns:a16="http://schemas.microsoft.com/office/drawing/2014/main" id="{2BF2C276-5999-996E-0FA2-CA85504DE0F6}"/>
              </a:ext>
            </a:extLst>
          </p:cNvPr>
          <p:cNvSpPr txBox="1"/>
          <p:nvPr/>
        </p:nvSpPr>
        <p:spPr>
          <a:xfrm>
            <a:off x="2178257" y="2575072"/>
            <a:ext cx="397146" cy="343747"/>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32" name="TextBox 31">
            <a:extLst>
              <a:ext uri="{FF2B5EF4-FFF2-40B4-BE49-F238E27FC236}">
                <a16:creationId xmlns:a16="http://schemas.microsoft.com/office/drawing/2014/main" id="{4E7A02C8-98C3-C449-3563-4AF2F349A85D}"/>
              </a:ext>
            </a:extLst>
          </p:cNvPr>
          <p:cNvSpPr txBox="1"/>
          <p:nvPr/>
        </p:nvSpPr>
        <p:spPr>
          <a:xfrm>
            <a:off x="3966161" y="255322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35" name="TextBox 34">
            <a:extLst>
              <a:ext uri="{FF2B5EF4-FFF2-40B4-BE49-F238E27FC236}">
                <a16:creationId xmlns:a16="http://schemas.microsoft.com/office/drawing/2014/main" id="{AF61AFBA-31A2-962E-1537-F4371117D8B3}"/>
              </a:ext>
            </a:extLst>
          </p:cNvPr>
          <p:cNvSpPr txBox="1"/>
          <p:nvPr/>
        </p:nvSpPr>
        <p:spPr>
          <a:xfrm>
            <a:off x="4347807" y="2553871"/>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37" name="TextBox 36">
            <a:extLst>
              <a:ext uri="{FF2B5EF4-FFF2-40B4-BE49-F238E27FC236}">
                <a16:creationId xmlns:a16="http://schemas.microsoft.com/office/drawing/2014/main" id="{B5ECE9AC-6DCC-3C08-DBDD-D8599429F2CD}"/>
              </a:ext>
            </a:extLst>
          </p:cNvPr>
          <p:cNvSpPr txBox="1"/>
          <p:nvPr/>
        </p:nvSpPr>
        <p:spPr>
          <a:xfrm>
            <a:off x="4729453" y="2554518"/>
            <a:ext cx="397146" cy="343747"/>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39" name="TextBox 38">
            <a:extLst>
              <a:ext uri="{FF2B5EF4-FFF2-40B4-BE49-F238E27FC236}">
                <a16:creationId xmlns:a16="http://schemas.microsoft.com/office/drawing/2014/main" id="{60D58E69-5FEF-DA30-A715-406C77034977}"/>
              </a:ext>
            </a:extLst>
          </p:cNvPr>
          <p:cNvSpPr txBox="1"/>
          <p:nvPr/>
        </p:nvSpPr>
        <p:spPr>
          <a:xfrm>
            <a:off x="6535729" y="2524448"/>
            <a:ext cx="383948" cy="343464"/>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41" name="TextBox 40">
            <a:extLst>
              <a:ext uri="{FF2B5EF4-FFF2-40B4-BE49-F238E27FC236}">
                <a16:creationId xmlns:a16="http://schemas.microsoft.com/office/drawing/2014/main" id="{E27749FC-170F-E4A5-1AAB-EBB91D5BD155}"/>
              </a:ext>
            </a:extLst>
          </p:cNvPr>
          <p:cNvSpPr txBox="1"/>
          <p:nvPr/>
        </p:nvSpPr>
        <p:spPr>
          <a:xfrm>
            <a:off x="6932105" y="2528040"/>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43" name="TextBox 42">
            <a:extLst>
              <a:ext uri="{FF2B5EF4-FFF2-40B4-BE49-F238E27FC236}">
                <a16:creationId xmlns:a16="http://schemas.microsoft.com/office/drawing/2014/main" id="{02163CE2-3985-E105-842B-2ED47C462CAB}"/>
              </a:ext>
            </a:extLst>
          </p:cNvPr>
          <p:cNvSpPr txBox="1"/>
          <p:nvPr/>
        </p:nvSpPr>
        <p:spPr>
          <a:xfrm>
            <a:off x="7306045" y="2522229"/>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pic>
        <p:nvPicPr>
          <p:cNvPr id="3" name="Picture 2" descr="A yellow folder with a stack of coins&#10;&#10;AI-generated content may be incorrect.">
            <a:extLst>
              <a:ext uri="{FF2B5EF4-FFF2-40B4-BE49-F238E27FC236}">
                <a16:creationId xmlns:a16="http://schemas.microsoft.com/office/drawing/2014/main" id="{2EC73275-0EF8-A06E-8C61-B2ED2D29B383}"/>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16" name="Picture 15" descr="A yellow folder with a stack of coins&#10;&#10;AI-generated content may be incorrect.">
            <a:extLst>
              <a:ext uri="{FF2B5EF4-FFF2-40B4-BE49-F238E27FC236}">
                <a16:creationId xmlns:a16="http://schemas.microsoft.com/office/drawing/2014/main" id="{D301F176-5F20-0582-9C68-3914D44AF411}"/>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26" name="Picture 25" descr="A yellow folder with a stack of coins&#10;&#10;AI-generated content may be incorrect.">
            <a:extLst>
              <a:ext uri="{FF2B5EF4-FFF2-40B4-BE49-F238E27FC236}">
                <a16:creationId xmlns:a16="http://schemas.microsoft.com/office/drawing/2014/main" id="{655F6F1E-48D9-CE11-6999-6C17366E5AFC}"/>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12224993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87F5-E507-8185-4D49-7A0A42713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85121-033E-B0E2-13E2-65222220FEA1}"/>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6DF703B2-191F-C08E-5E26-E0A187DCDA2D}"/>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94EF0ADE-2822-5E2D-5C34-B486BED7870B}"/>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9D89879E-A6B1-C5DC-887D-5AF1A9DF617D}"/>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5106DF22-6800-8854-B5E7-43CB6CF43167}"/>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ED71E7B0-29B2-E7B4-FCC7-A2DE4E875EFF}"/>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C0B86A04-18E3-4ADB-BBE3-29ABF864554C}"/>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4F577F37-C4DF-6972-E606-342C311F3A0A}"/>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1DDEF4EE-D549-F3E5-994E-6B5E6EBDAD56}"/>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C95F1FFD-5909-740B-19BB-93933C409353}"/>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1C90AA9E-4639-EE17-7727-4133C9B58038}"/>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8B923948-435D-E374-7A43-2666B8952D21}"/>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36B3FABE-D92A-E5A1-7656-00CD198614D4}"/>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65A9EEA5-4913-1DA4-193F-B35F20D8D6DA}"/>
              </a:ext>
            </a:extLst>
          </p:cNvPr>
          <p:cNvSpPr txBox="1"/>
          <p:nvPr/>
        </p:nvSpPr>
        <p:spPr>
          <a:xfrm>
            <a:off x="6181328" y="4309102"/>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5D3B72C1-2645-ADC9-5B75-4A8CDD8B6E95}"/>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C7617E12-544B-C028-5ED6-31485451B4DE}"/>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10EDA921-89CF-9FB9-514B-8D8DE08F730A}"/>
              </a:ext>
            </a:extLst>
          </p:cNvPr>
          <p:cNvSpPr txBox="1"/>
          <p:nvPr/>
        </p:nvSpPr>
        <p:spPr>
          <a:xfrm>
            <a:off x="1414320" y="3012251"/>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6" name="TextBox 5">
            <a:extLst>
              <a:ext uri="{FF2B5EF4-FFF2-40B4-BE49-F238E27FC236}">
                <a16:creationId xmlns:a16="http://schemas.microsoft.com/office/drawing/2014/main" id="{85AFDFC8-F5EF-5A1E-7A20-2907C3249E77}"/>
              </a:ext>
            </a:extLst>
          </p:cNvPr>
          <p:cNvSpPr txBox="1"/>
          <p:nvPr/>
        </p:nvSpPr>
        <p:spPr>
          <a:xfrm>
            <a:off x="3962502" y="3012250"/>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8" name="TextBox 7">
            <a:extLst>
              <a:ext uri="{FF2B5EF4-FFF2-40B4-BE49-F238E27FC236}">
                <a16:creationId xmlns:a16="http://schemas.microsoft.com/office/drawing/2014/main" id="{37E6262C-8274-69C6-6652-DA3A8D67F5C4}"/>
              </a:ext>
            </a:extLst>
          </p:cNvPr>
          <p:cNvSpPr txBox="1"/>
          <p:nvPr/>
        </p:nvSpPr>
        <p:spPr>
          <a:xfrm>
            <a:off x="6543089" y="3012249"/>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16" name="TextBox 15">
            <a:extLst>
              <a:ext uri="{FF2B5EF4-FFF2-40B4-BE49-F238E27FC236}">
                <a16:creationId xmlns:a16="http://schemas.microsoft.com/office/drawing/2014/main" id="{3D099527-2DB6-BD17-6BB9-BB6514710C01}"/>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12" name="TextBox 11">
            <a:extLst>
              <a:ext uri="{FF2B5EF4-FFF2-40B4-BE49-F238E27FC236}">
                <a16:creationId xmlns:a16="http://schemas.microsoft.com/office/drawing/2014/main" id="{FFE9A50A-895A-7124-57E7-665496454B02}"/>
              </a:ext>
            </a:extLst>
          </p:cNvPr>
          <p:cNvSpPr txBox="1"/>
          <p:nvPr/>
        </p:nvSpPr>
        <p:spPr>
          <a:xfrm>
            <a:off x="1414965" y="257377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8" name="TextBox 17">
            <a:extLst>
              <a:ext uri="{FF2B5EF4-FFF2-40B4-BE49-F238E27FC236}">
                <a16:creationId xmlns:a16="http://schemas.microsoft.com/office/drawing/2014/main" id="{7AF01B8D-47E7-A674-0341-EBD498FE97AB}"/>
              </a:ext>
            </a:extLst>
          </p:cNvPr>
          <p:cNvSpPr txBox="1"/>
          <p:nvPr/>
        </p:nvSpPr>
        <p:spPr>
          <a:xfrm>
            <a:off x="4349054" y="2211445"/>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22" name="TextBox 21">
            <a:extLst>
              <a:ext uri="{FF2B5EF4-FFF2-40B4-BE49-F238E27FC236}">
                <a16:creationId xmlns:a16="http://schemas.microsoft.com/office/drawing/2014/main" id="{A09A0458-9E83-9D5A-D65A-666A0D9B33A1}"/>
              </a:ext>
            </a:extLst>
          </p:cNvPr>
          <p:cNvSpPr txBox="1"/>
          <p:nvPr/>
        </p:nvSpPr>
        <p:spPr>
          <a:xfrm>
            <a:off x="7306311" y="2177339"/>
            <a:ext cx="397146" cy="343747"/>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30" name="TextBox 29">
            <a:extLst>
              <a:ext uri="{FF2B5EF4-FFF2-40B4-BE49-F238E27FC236}">
                <a16:creationId xmlns:a16="http://schemas.microsoft.com/office/drawing/2014/main" id="{7093968D-C686-1C6B-2B42-5873E2EE10A5}"/>
              </a:ext>
            </a:extLst>
          </p:cNvPr>
          <p:cNvSpPr txBox="1"/>
          <p:nvPr/>
        </p:nvSpPr>
        <p:spPr>
          <a:xfrm>
            <a:off x="4347807" y="2553871"/>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34" name="TextBox 33">
            <a:extLst>
              <a:ext uri="{FF2B5EF4-FFF2-40B4-BE49-F238E27FC236}">
                <a16:creationId xmlns:a16="http://schemas.microsoft.com/office/drawing/2014/main" id="{27DADF8B-4A3F-1037-6F41-B1D03B4DFB5E}"/>
              </a:ext>
            </a:extLst>
          </p:cNvPr>
          <p:cNvSpPr txBox="1"/>
          <p:nvPr/>
        </p:nvSpPr>
        <p:spPr>
          <a:xfrm>
            <a:off x="7305064" y="2519765"/>
            <a:ext cx="397146" cy="343747"/>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37" name="TextBox 36">
            <a:extLst>
              <a:ext uri="{FF2B5EF4-FFF2-40B4-BE49-F238E27FC236}">
                <a16:creationId xmlns:a16="http://schemas.microsoft.com/office/drawing/2014/main" id="{025A9800-FB3A-FC10-C69E-F01338188AB8}"/>
              </a:ext>
            </a:extLst>
          </p:cNvPr>
          <p:cNvSpPr txBox="1"/>
          <p:nvPr/>
        </p:nvSpPr>
        <p:spPr>
          <a:xfrm>
            <a:off x="1415398" y="1867995"/>
            <a:ext cx="383948" cy="343464"/>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39" name="TextBox 38">
            <a:extLst>
              <a:ext uri="{FF2B5EF4-FFF2-40B4-BE49-F238E27FC236}">
                <a16:creationId xmlns:a16="http://schemas.microsoft.com/office/drawing/2014/main" id="{3C6FA740-40D9-E042-A02D-5A91491B1BE7}"/>
              </a:ext>
            </a:extLst>
          </p:cNvPr>
          <p:cNvSpPr txBox="1"/>
          <p:nvPr/>
        </p:nvSpPr>
        <p:spPr>
          <a:xfrm>
            <a:off x="4344909" y="1871587"/>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41" name="TextBox 40">
            <a:extLst>
              <a:ext uri="{FF2B5EF4-FFF2-40B4-BE49-F238E27FC236}">
                <a16:creationId xmlns:a16="http://schemas.microsoft.com/office/drawing/2014/main" id="{FDBA1CF6-240B-B757-170A-A30F457A5D7E}"/>
              </a:ext>
            </a:extLst>
          </p:cNvPr>
          <p:cNvSpPr txBox="1"/>
          <p:nvPr/>
        </p:nvSpPr>
        <p:spPr>
          <a:xfrm>
            <a:off x="7306045" y="1834885"/>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42" name="TextBox 41">
            <a:extLst>
              <a:ext uri="{FF2B5EF4-FFF2-40B4-BE49-F238E27FC236}">
                <a16:creationId xmlns:a16="http://schemas.microsoft.com/office/drawing/2014/main" id="{3D150D4A-0D2D-B276-422E-E7C4243FA215}"/>
              </a:ext>
            </a:extLst>
          </p:cNvPr>
          <p:cNvSpPr txBox="1"/>
          <p:nvPr/>
        </p:nvSpPr>
        <p:spPr>
          <a:xfrm>
            <a:off x="1413718" y="221341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44" name="TextBox 43">
            <a:extLst>
              <a:ext uri="{FF2B5EF4-FFF2-40B4-BE49-F238E27FC236}">
                <a16:creationId xmlns:a16="http://schemas.microsoft.com/office/drawing/2014/main" id="{BC6A17B9-8BDB-F7E7-219E-0F042D94FC8F}"/>
              </a:ext>
            </a:extLst>
          </p:cNvPr>
          <p:cNvSpPr txBox="1"/>
          <p:nvPr/>
        </p:nvSpPr>
        <p:spPr>
          <a:xfrm>
            <a:off x="1158095" y="965045"/>
            <a:ext cx="67497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Corbel"/>
              </a:rPr>
              <a:t>Each GPU accumulates gradients of the params whose optimizer states the GPU is storing (</a:t>
            </a:r>
            <a:r>
              <a:rPr lang="en-US" sz="1800" dirty="0" err="1">
                <a:solidFill>
                  <a:srgbClr val="FF0000"/>
                </a:solidFill>
                <a:latin typeface="Corbel"/>
              </a:rPr>
              <a:t>reduce_scatter</a:t>
            </a:r>
            <a:r>
              <a:rPr lang="en-US" sz="1800" dirty="0">
                <a:solidFill>
                  <a:srgbClr val="FF0000"/>
                </a:solidFill>
                <a:latin typeface="Corbel"/>
              </a:rPr>
              <a:t> </a:t>
            </a:r>
            <a:r>
              <a:rPr lang="en-US" sz="1800" dirty="0">
                <a:solidFill>
                  <a:schemeClr val="tx1"/>
                </a:solidFill>
                <a:latin typeface="Corbel"/>
              </a:rPr>
              <a:t>in </a:t>
            </a:r>
            <a:r>
              <a:rPr lang="en-US" sz="1800" dirty="0" err="1">
                <a:solidFill>
                  <a:schemeClr val="tx1"/>
                </a:solidFill>
                <a:latin typeface="Corbel"/>
              </a:rPr>
              <a:t>torch.distributed</a:t>
            </a:r>
            <a:r>
              <a:rPr lang="en-US" sz="1800" dirty="0">
                <a:solidFill>
                  <a:schemeClr val="tx1"/>
                </a:solidFill>
                <a:latin typeface="Corbel"/>
              </a:rPr>
              <a:t>)</a:t>
            </a:r>
          </a:p>
        </p:txBody>
      </p:sp>
      <p:sp>
        <p:nvSpPr>
          <p:cNvPr id="46" name="TextBox 45">
            <a:extLst>
              <a:ext uri="{FF2B5EF4-FFF2-40B4-BE49-F238E27FC236}">
                <a16:creationId xmlns:a16="http://schemas.microsoft.com/office/drawing/2014/main" id="{E1605075-E6AB-B1AD-FADB-4B1E5B1ABA94}"/>
              </a:ext>
            </a:extLst>
          </p:cNvPr>
          <p:cNvSpPr txBox="1"/>
          <p:nvPr/>
        </p:nvSpPr>
        <p:spPr>
          <a:xfrm>
            <a:off x="1735467" y="3886683"/>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48" name="TextBox 47">
            <a:extLst>
              <a:ext uri="{FF2B5EF4-FFF2-40B4-BE49-F238E27FC236}">
                <a16:creationId xmlns:a16="http://schemas.microsoft.com/office/drawing/2014/main" id="{83CE7566-002B-9C96-0799-F750EB5D0E23}"/>
              </a:ext>
            </a:extLst>
          </p:cNvPr>
          <p:cNvSpPr txBox="1"/>
          <p:nvPr/>
        </p:nvSpPr>
        <p:spPr>
          <a:xfrm>
            <a:off x="4313053" y="388608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50" name="TextBox 49">
            <a:extLst>
              <a:ext uri="{FF2B5EF4-FFF2-40B4-BE49-F238E27FC236}">
                <a16:creationId xmlns:a16="http://schemas.microsoft.com/office/drawing/2014/main" id="{07DDED81-359B-E9EC-3B77-569994C788F7}"/>
              </a:ext>
            </a:extLst>
          </p:cNvPr>
          <p:cNvSpPr txBox="1"/>
          <p:nvPr/>
        </p:nvSpPr>
        <p:spPr>
          <a:xfrm>
            <a:off x="6908311" y="3881471"/>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pic>
        <p:nvPicPr>
          <p:cNvPr id="4" name="Picture 3" descr="A yellow folder with a stack of coins&#10;&#10;AI-generated content may be incorrect.">
            <a:extLst>
              <a:ext uri="{FF2B5EF4-FFF2-40B4-BE49-F238E27FC236}">
                <a16:creationId xmlns:a16="http://schemas.microsoft.com/office/drawing/2014/main" id="{D3AA57CA-0135-3EF0-39A5-6C022C175E8E}"/>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10" name="Picture 9" descr="A yellow folder with a stack of coins&#10;&#10;AI-generated content may be incorrect.">
            <a:extLst>
              <a:ext uri="{FF2B5EF4-FFF2-40B4-BE49-F238E27FC236}">
                <a16:creationId xmlns:a16="http://schemas.microsoft.com/office/drawing/2014/main" id="{7916BAF1-5147-9091-FA49-E020A825B5BC}"/>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14" name="Picture 13" descr="A yellow folder with a stack of coins&#10;&#10;AI-generated content may be incorrect.">
            <a:extLst>
              <a:ext uri="{FF2B5EF4-FFF2-40B4-BE49-F238E27FC236}">
                <a16:creationId xmlns:a16="http://schemas.microsoft.com/office/drawing/2014/main" id="{48B3F153-7C17-1942-AB5E-B4CD025BC8BE}"/>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955798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353FA-2A21-E59B-CE97-F0F6BF97A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66EF0B-481C-0271-CC2D-82BAA65CA0B8}"/>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E9E97782-6F1A-565B-35A7-AEE96580F417}"/>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F59D41C6-6990-934D-EF25-A2283BDE972A}"/>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434FFB8B-65E7-103D-4AB4-31B3B6CDBCCE}"/>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DCAA9C9D-FD81-617E-C1C1-F71425B53179}"/>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05BBEB87-A369-18CB-5FF3-4FB56307F820}"/>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BEC8FE27-0E2E-7352-48C8-CA0D099D80FF}"/>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3B45006A-2FFC-D4C4-0DCE-E3A74F5B35C6}"/>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3E5782EB-29B6-42E9-11F9-D0C00E43E8DE}"/>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468FECD7-4A7A-83B0-FBE2-33A3598B4CEE}"/>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726098C2-8BEB-1EE4-8D40-A34A52A543C2}"/>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A7A12A43-8B8B-C77F-D69A-321850F455D3}"/>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0F31AEDC-4517-3269-F3E7-0F6CC1376213}"/>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2088714D-1A32-FAD7-95F1-3712F61C0FEA}"/>
              </a:ext>
            </a:extLst>
          </p:cNvPr>
          <p:cNvSpPr txBox="1"/>
          <p:nvPr/>
        </p:nvSpPr>
        <p:spPr>
          <a:xfrm>
            <a:off x="6181328" y="4309102"/>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AF1D2812-F8D4-D51F-9736-E7A7F78EFEFB}"/>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8D4745A4-AF54-E65B-D9CE-B8AD72717008}"/>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CE3F0774-5E0C-A180-3D44-69C7E43F80EB}"/>
              </a:ext>
            </a:extLst>
          </p:cNvPr>
          <p:cNvSpPr txBox="1"/>
          <p:nvPr/>
        </p:nvSpPr>
        <p:spPr>
          <a:xfrm>
            <a:off x="1414320" y="3012251"/>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6" name="TextBox 5">
            <a:extLst>
              <a:ext uri="{FF2B5EF4-FFF2-40B4-BE49-F238E27FC236}">
                <a16:creationId xmlns:a16="http://schemas.microsoft.com/office/drawing/2014/main" id="{A5CB69A9-B33B-B931-6EFC-44E5A9D71D8F}"/>
              </a:ext>
            </a:extLst>
          </p:cNvPr>
          <p:cNvSpPr txBox="1"/>
          <p:nvPr/>
        </p:nvSpPr>
        <p:spPr>
          <a:xfrm>
            <a:off x="3962502" y="3012250"/>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8" name="TextBox 7">
            <a:extLst>
              <a:ext uri="{FF2B5EF4-FFF2-40B4-BE49-F238E27FC236}">
                <a16:creationId xmlns:a16="http://schemas.microsoft.com/office/drawing/2014/main" id="{87A9503E-CB78-D59E-6D78-C883A6D7E521}"/>
              </a:ext>
            </a:extLst>
          </p:cNvPr>
          <p:cNvSpPr txBox="1"/>
          <p:nvPr/>
        </p:nvSpPr>
        <p:spPr>
          <a:xfrm>
            <a:off x="6543089" y="3012249"/>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16" name="TextBox 15">
            <a:extLst>
              <a:ext uri="{FF2B5EF4-FFF2-40B4-BE49-F238E27FC236}">
                <a16:creationId xmlns:a16="http://schemas.microsoft.com/office/drawing/2014/main" id="{7F10A49F-5D2A-F081-8029-6CB134409B0C}"/>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44" name="TextBox 43">
            <a:extLst>
              <a:ext uri="{FF2B5EF4-FFF2-40B4-BE49-F238E27FC236}">
                <a16:creationId xmlns:a16="http://schemas.microsoft.com/office/drawing/2014/main" id="{0A855385-83FA-E1B0-4D78-3F822BA7CF83}"/>
              </a:ext>
            </a:extLst>
          </p:cNvPr>
          <p:cNvSpPr txBox="1"/>
          <p:nvPr/>
        </p:nvSpPr>
        <p:spPr>
          <a:xfrm>
            <a:off x="2261367" y="1031031"/>
            <a:ext cx="452239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Corbel"/>
              </a:rPr>
              <a:t>GPU1 : update params A; </a:t>
            </a:r>
          </a:p>
          <a:p>
            <a:pPr algn="ctr"/>
            <a:r>
              <a:rPr lang="en-US" sz="1800" dirty="0">
                <a:latin typeface="Corbel"/>
              </a:rPr>
              <a:t>GPU2: Updates Params B; </a:t>
            </a:r>
          </a:p>
          <a:p>
            <a:pPr algn="ctr"/>
            <a:r>
              <a:rPr lang="en-US" sz="1800" dirty="0">
                <a:latin typeface="Corbel"/>
              </a:rPr>
              <a:t>GPU3: updates params C. </a:t>
            </a:r>
            <a:endParaRPr lang="en-US" sz="1800" dirty="0"/>
          </a:p>
        </p:txBody>
      </p:sp>
      <p:sp>
        <p:nvSpPr>
          <p:cNvPr id="46" name="TextBox 45">
            <a:extLst>
              <a:ext uri="{FF2B5EF4-FFF2-40B4-BE49-F238E27FC236}">
                <a16:creationId xmlns:a16="http://schemas.microsoft.com/office/drawing/2014/main" id="{9661ADF3-CFED-A2DA-F965-F4B961693100}"/>
              </a:ext>
            </a:extLst>
          </p:cNvPr>
          <p:cNvSpPr txBox="1"/>
          <p:nvPr/>
        </p:nvSpPr>
        <p:spPr>
          <a:xfrm>
            <a:off x="1735467" y="3886683"/>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48" name="TextBox 47">
            <a:extLst>
              <a:ext uri="{FF2B5EF4-FFF2-40B4-BE49-F238E27FC236}">
                <a16:creationId xmlns:a16="http://schemas.microsoft.com/office/drawing/2014/main" id="{145F3C77-0616-AF63-5B7D-6212086A5F0B}"/>
              </a:ext>
            </a:extLst>
          </p:cNvPr>
          <p:cNvSpPr txBox="1"/>
          <p:nvPr/>
        </p:nvSpPr>
        <p:spPr>
          <a:xfrm>
            <a:off x="4313053" y="388608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50" name="TextBox 49">
            <a:extLst>
              <a:ext uri="{FF2B5EF4-FFF2-40B4-BE49-F238E27FC236}">
                <a16:creationId xmlns:a16="http://schemas.microsoft.com/office/drawing/2014/main" id="{33C0D19A-0809-13B0-AE5D-CACC6057A765}"/>
              </a:ext>
            </a:extLst>
          </p:cNvPr>
          <p:cNvSpPr txBox="1"/>
          <p:nvPr/>
        </p:nvSpPr>
        <p:spPr>
          <a:xfrm>
            <a:off x="6908311" y="3881471"/>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10" name="Rectangle: Rounded Corners 9">
            <a:extLst>
              <a:ext uri="{FF2B5EF4-FFF2-40B4-BE49-F238E27FC236}">
                <a16:creationId xmlns:a16="http://schemas.microsoft.com/office/drawing/2014/main" id="{866F082F-862C-B21C-C11E-917886786932}"/>
              </a:ext>
            </a:extLst>
          </p:cNvPr>
          <p:cNvSpPr/>
          <p:nvPr/>
        </p:nvSpPr>
        <p:spPr>
          <a:xfrm>
            <a:off x="1428089" y="1876539"/>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A</a:t>
            </a:r>
          </a:p>
        </p:txBody>
      </p:sp>
      <p:sp>
        <p:nvSpPr>
          <p:cNvPr id="20" name="Rectangle: Rounded Corners 19">
            <a:extLst>
              <a:ext uri="{FF2B5EF4-FFF2-40B4-BE49-F238E27FC236}">
                <a16:creationId xmlns:a16="http://schemas.microsoft.com/office/drawing/2014/main" id="{91607EF4-B771-F6B4-F5A5-F3789F6ADB29}"/>
              </a:ext>
            </a:extLst>
          </p:cNvPr>
          <p:cNvSpPr/>
          <p:nvPr/>
        </p:nvSpPr>
        <p:spPr>
          <a:xfrm>
            <a:off x="3953774" y="2235190"/>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B</a:t>
            </a:r>
          </a:p>
        </p:txBody>
      </p:sp>
      <p:sp>
        <p:nvSpPr>
          <p:cNvPr id="26" name="Rectangle: Rounded Corners 25">
            <a:extLst>
              <a:ext uri="{FF2B5EF4-FFF2-40B4-BE49-F238E27FC236}">
                <a16:creationId xmlns:a16="http://schemas.microsoft.com/office/drawing/2014/main" id="{DE750F5B-2355-4C29-133B-B81967DA9FEE}"/>
              </a:ext>
            </a:extLst>
          </p:cNvPr>
          <p:cNvSpPr/>
          <p:nvPr/>
        </p:nvSpPr>
        <p:spPr>
          <a:xfrm>
            <a:off x="6541583" y="2570660"/>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C</a:t>
            </a:r>
          </a:p>
        </p:txBody>
      </p:sp>
      <p:sp>
        <p:nvSpPr>
          <p:cNvPr id="4" name="Rounded Rectangular Callout 3">
            <a:extLst>
              <a:ext uri="{FF2B5EF4-FFF2-40B4-BE49-F238E27FC236}">
                <a16:creationId xmlns:a16="http://schemas.microsoft.com/office/drawing/2014/main" id="{580C14BD-3372-6B86-5E0D-950CCA0AB9FC}"/>
              </a:ext>
            </a:extLst>
          </p:cNvPr>
          <p:cNvSpPr/>
          <p:nvPr/>
        </p:nvSpPr>
        <p:spPr>
          <a:xfrm>
            <a:off x="6445458" y="1079287"/>
            <a:ext cx="2438549" cy="826817"/>
          </a:xfrm>
          <a:prstGeom prst="wedgeRoundRectCallout">
            <a:avLst>
              <a:gd name="adj1" fmla="val -57948"/>
              <a:gd name="adj2" fmla="val 8332"/>
              <a:gd name="adj3" fmla="val 16667"/>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latin typeface="Corbel"/>
              </a:rPr>
              <a:t>GPU1 can only update params A since it only stores optimizer states of params A.</a:t>
            </a:r>
            <a:endParaRPr lang="en-US" dirty="0">
              <a:solidFill>
                <a:schemeClr val="tx1"/>
              </a:solidFill>
            </a:endParaRPr>
          </a:p>
        </p:txBody>
      </p:sp>
      <p:pic>
        <p:nvPicPr>
          <p:cNvPr id="12" name="Picture 11" descr="A yellow folder with a stack of coins&#10;&#10;AI-generated content may be incorrect.">
            <a:extLst>
              <a:ext uri="{FF2B5EF4-FFF2-40B4-BE49-F238E27FC236}">
                <a16:creationId xmlns:a16="http://schemas.microsoft.com/office/drawing/2014/main" id="{78E05514-D3DE-6769-EA68-19DD30CB3D23}"/>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14" name="Picture 13" descr="A yellow folder with a stack of coins&#10;&#10;AI-generated content may be incorrect.">
            <a:extLst>
              <a:ext uri="{FF2B5EF4-FFF2-40B4-BE49-F238E27FC236}">
                <a16:creationId xmlns:a16="http://schemas.microsoft.com/office/drawing/2014/main" id="{D4A577CF-C133-AD80-4296-BE6533CD5AD0}"/>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18" name="Picture 17" descr="A yellow folder with a stack of coins&#10;&#10;AI-generated content may be incorrect.">
            <a:extLst>
              <a:ext uri="{FF2B5EF4-FFF2-40B4-BE49-F238E27FC236}">
                <a16:creationId xmlns:a16="http://schemas.microsoft.com/office/drawing/2014/main" id="{03D29FAA-9A8B-F3AD-090B-93200831AF79}"/>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30693436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85531-587C-6218-C8E1-287F92391A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979D7-3A90-B637-1464-AB819593C878}"/>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09877C86-C2B3-4ECB-3FB4-145356122BC6}"/>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EDFA8F6A-FD69-B94C-0D8D-0392F2395823}"/>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30D78ACF-5599-CE4E-3C90-54273E00EE8C}"/>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7DC3E46C-407B-2E93-1DB0-C733A59503E5}"/>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B87CE33A-8C12-66AC-6FDF-A7A74DB36E29}"/>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C6F3E6BD-534B-86FC-D031-D75F9B5A7289}"/>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74B9CDB7-0102-7FF6-2E3A-481CF97F51D4}"/>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A9A38836-DF6D-5880-9BAD-23248E9E1F26}"/>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FB0B6889-F80E-AF9F-7F7A-700500B6B505}"/>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D4895DB2-109D-5C3D-C7FE-457C5717203B}"/>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331D30CF-A1F7-CA0B-7A11-3B62FA24AF6A}"/>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6932D604-E95D-F681-6726-CF511DF50B45}"/>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4958C234-F32C-B0F3-4464-34EADF784B45}"/>
              </a:ext>
            </a:extLst>
          </p:cNvPr>
          <p:cNvSpPr txBox="1"/>
          <p:nvPr/>
        </p:nvSpPr>
        <p:spPr>
          <a:xfrm>
            <a:off x="6196774" y="4309102"/>
            <a:ext cx="68917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9794DEEC-6442-8F0F-7776-6A9E942C0814}"/>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5F311741-3C7C-C0CC-4154-A8DF2ACA2F5D}"/>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556EB847-FDF8-996B-BDA7-DBE7A19EF007}"/>
              </a:ext>
            </a:extLst>
          </p:cNvPr>
          <p:cNvSpPr txBox="1"/>
          <p:nvPr/>
        </p:nvSpPr>
        <p:spPr>
          <a:xfrm>
            <a:off x="1414320" y="3012251"/>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6" name="TextBox 5">
            <a:extLst>
              <a:ext uri="{FF2B5EF4-FFF2-40B4-BE49-F238E27FC236}">
                <a16:creationId xmlns:a16="http://schemas.microsoft.com/office/drawing/2014/main" id="{DA58C614-7D4A-721D-1AF2-D1A2F8E2FBFC}"/>
              </a:ext>
            </a:extLst>
          </p:cNvPr>
          <p:cNvSpPr txBox="1"/>
          <p:nvPr/>
        </p:nvSpPr>
        <p:spPr>
          <a:xfrm>
            <a:off x="3962502" y="3012250"/>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8" name="TextBox 7">
            <a:extLst>
              <a:ext uri="{FF2B5EF4-FFF2-40B4-BE49-F238E27FC236}">
                <a16:creationId xmlns:a16="http://schemas.microsoft.com/office/drawing/2014/main" id="{3A8E8CEC-1A18-3D64-FFE1-3AD15C98B2A2}"/>
              </a:ext>
            </a:extLst>
          </p:cNvPr>
          <p:cNvSpPr txBox="1"/>
          <p:nvPr/>
        </p:nvSpPr>
        <p:spPr>
          <a:xfrm>
            <a:off x="6543089" y="3012249"/>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26" name="TextBox 25">
            <a:extLst>
              <a:ext uri="{FF2B5EF4-FFF2-40B4-BE49-F238E27FC236}">
                <a16:creationId xmlns:a16="http://schemas.microsoft.com/office/drawing/2014/main" id="{2345F3A1-1B8E-0A15-997D-A4242CF65EED}"/>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30" name="Rectangle: Rounded Corners 29">
            <a:extLst>
              <a:ext uri="{FF2B5EF4-FFF2-40B4-BE49-F238E27FC236}">
                <a16:creationId xmlns:a16="http://schemas.microsoft.com/office/drawing/2014/main" id="{C7B1ED57-1131-DD71-62DE-989A5C2A3327}"/>
              </a:ext>
            </a:extLst>
          </p:cNvPr>
          <p:cNvSpPr/>
          <p:nvPr/>
        </p:nvSpPr>
        <p:spPr>
          <a:xfrm>
            <a:off x="1428089" y="1876539"/>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A</a:t>
            </a:r>
          </a:p>
        </p:txBody>
      </p:sp>
      <p:sp>
        <p:nvSpPr>
          <p:cNvPr id="48" name="Rectangle: Rounded Corners 47">
            <a:extLst>
              <a:ext uri="{FF2B5EF4-FFF2-40B4-BE49-F238E27FC236}">
                <a16:creationId xmlns:a16="http://schemas.microsoft.com/office/drawing/2014/main" id="{A3493F84-2E3A-57FC-0D2E-00A79D30AFA3}"/>
              </a:ext>
            </a:extLst>
          </p:cNvPr>
          <p:cNvSpPr/>
          <p:nvPr/>
        </p:nvSpPr>
        <p:spPr>
          <a:xfrm>
            <a:off x="1428362" y="2212020"/>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B</a:t>
            </a:r>
          </a:p>
        </p:txBody>
      </p:sp>
      <p:sp>
        <p:nvSpPr>
          <p:cNvPr id="49" name="Rectangle: Rounded Corners 48">
            <a:extLst>
              <a:ext uri="{FF2B5EF4-FFF2-40B4-BE49-F238E27FC236}">
                <a16:creationId xmlns:a16="http://schemas.microsoft.com/office/drawing/2014/main" id="{60821F04-1EA6-6EA3-28C9-C0B281E40A60}"/>
              </a:ext>
            </a:extLst>
          </p:cNvPr>
          <p:cNvSpPr/>
          <p:nvPr/>
        </p:nvSpPr>
        <p:spPr>
          <a:xfrm>
            <a:off x="1421252" y="2547491"/>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C</a:t>
            </a:r>
          </a:p>
        </p:txBody>
      </p:sp>
      <p:sp>
        <p:nvSpPr>
          <p:cNvPr id="50" name="Rectangle: Rounded Corners 49">
            <a:extLst>
              <a:ext uri="{FF2B5EF4-FFF2-40B4-BE49-F238E27FC236}">
                <a16:creationId xmlns:a16="http://schemas.microsoft.com/office/drawing/2014/main" id="{754877F4-0AE9-D3E6-87B6-4A10267739E4}"/>
              </a:ext>
            </a:extLst>
          </p:cNvPr>
          <p:cNvSpPr/>
          <p:nvPr/>
        </p:nvSpPr>
        <p:spPr>
          <a:xfrm>
            <a:off x="3965085" y="1849509"/>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A</a:t>
            </a:r>
          </a:p>
        </p:txBody>
      </p:sp>
      <p:sp>
        <p:nvSpPr>
          <p:cNvPr id="51" name="Rectangle: Rounded Corners 50">
            <a:extLst>
              <a:ext uri="{FF2B5EF4-FFF2-40B4-BE49-F238E27FC236}">
                <a16:creationId xmlns:a16="http://schemas.microsoft.com/office/drawing/2014/main" id="{D90F657B-9E4E-0801-BA4D-5D0CA6E0177C}"/>
              </a:ext>
            </a:extLst>
          </p:cNvPr>
          <p:cNvSpPr/>
          <p:nvPr/>
        </p:nvSpPr>
        <p:spPr>
          <a:xfrm>
            <a:off x="3965358" y="2184989"/>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B</a:t>
            </a:r>
          </a:p>
        </p:txBody>
      </p:sp>
      <p:sp>
        <p:nvSpPr>
          <p:cNvPr id="52" name="Rectangle: Rounded Corners 51">
            <a:extLst>
              <a:ext uri="{FF2B5EF4-FFF2-40B4-BE49-F238E27FC236}">
                <a16:creationId xmlns:a16="http://schemas.microsoft.com/office/drawing/2014/main" id="{D6666A67-C3AE-8CFC-8EFA-D1B65BD6A523}"/>
              </a:ext>
            </a:extLst>
          </p:cNvPr>
          <p:cNvSpPr/>
          <p:nvPr/>
        </p:nvSpPr>
        <p:spPr>
          <a:xfrm>
            <a:off x="3958248" y="2520460"/>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C</a:t>
            </a:r>
          </a:p>
        </p:txBody>
      </p:sp>
      <p:sp>
        <p:nvSpPr>
          <p:cNvPr id="53" name="Rectangle: Rounded Corners 52">
            <a:extLst>
              <a:ext uri="{FF2B5EF4-FFF2-40B4-BE49-F238E27FC236}">
                <a16:creationId xmlns:a16="http://schemas.microsoft.com/office/drawing/2014/main" id="{20D24186-B549-ABE5-45B6-5E1251BE0F99}"/>
              </a:ext>
            </a:extLst>
          </p:cNvPr>
          <p:cNvSpPr/>
          <p:nvPr/>
        </p:nvSpPr>
        <p:spPr>
          <a:xfrm>
            <a:off x="6563864" y="1837924"/>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A</a:t>
            </a:r>
          </a:p>
        </p:txBody>
      </p:sp>
      <p:sp>
        <p:nvSpPr>
          <p:cNvPr id="54" name="Rectangle: Rounded Corners 53">
            <a:extLst>
              <a:ext uri="{FF2B5EF4-FFF2-40B4-BE49-F238E27FC236}">
                <a16:creationId xmlns:a16="http://schemas.microsoft.com/office/drawing/2014/main" id="{BF49F848-7BBB-C8F6-A72E-8146CAB0DE15}"/>
              </a:ext>
            </a:extLst>
          </p:cNvPr>
          <p:cNvSpPr/>
          <p:nvPr/>
        </p:nvSpPr>
        <p:spPr>
          <a:xfrm>
            <a:off x="6564138" y="2173404"/>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B</a:t>
            </a:r>
          </a:p>
        </p:txBody>
      </p:sp>
      <p:sp>
        <p:nvSpPr>
          <p:cNvPr id="55" name="Rectangle: Rounded Corners 54">
            <a:extLst>
              <a:ext uri="{FF2B5EF4-FFF2-40B4-BE49-F238E27FC236}">
                <a16:creationId xmlns:a16="http://schemas.microsoft.com/office/drawing/2014/main" id="{FE5B7D21-68CB-0E7B-14E9-94F02C13A712}"/>
              </a:ext>
            </a:extLst>
          </p:cNvPr>
          <p:cNvSpPr/>
          <p:nvPr/>
        </p:nvSpPr>
        <p:spPr>
          <a:xfrm>
            <a:off x="6557028" y="2508875"/>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C</a:t>
            </a:r>
          </a:p>
        </p:txBody>
      </p:sp>
      <p:sp>
        <p:nvSpPr>
          <p:cNvPr id="57" name="TextBox 56">
            <a:extLst>
              <a:ext uri="{FF2B5EF4-FFF2-40B4-BE49-F238E27FC236}">
                <a16:creationId xmlns:a16="http://schemas.microsoft.com/office/drawing/2014/main" id="{1F2FB6EF-F80D-9341-B93B-A2DCDF0D13AF}"/>
              </a:ext>
            </a:extLst>
          </p:cNvPr>
          <p:cNvSpPr txBox="1"/>
          <p:nvPr/>
        </p:nvSpPr>
        <p:spPr>
          <a:xfrm>
            <a:off x="576423" y="898890"/>
            <a:ext cx="79683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Corbel"/>
              </a:rPr>
              <a:t>Each GPU sends updated params to every other GPU. </a:t>
            </a:r>
            <a:br>
              <a:rPr lang="en-US" sz="1800" dirty="0">
                <a:latin typeface="Corbel"/>
              </a:rPr>
            </a:br>
            <a:r>
              <a:rPr lang="en-US" sz="1800" dirty="0">
                <a:latin typeface="Corbel"/>
              </a:rPr>
              <a:t>Finishing </a:t>
            </a:r>
            <a:r>
              <a:rPr lang="en-US" sz="1800" dirty="0" err="1">
                <a:latin typeface="Corbel"/>
              </a:rPr>
              <a:t>optimizer.step</a:t>
            </a:r>
            <a:r>
              <a:rPr lang="en-US" sz="1800" dirty="0">
                <a:latin typeface="Corbel"/>
              </a:rPr>
              <a:t>(). (</a:t>
            </a:r>
            <a:r>
              <a:rPr lang="en-US" sz="1800" dirty="0" err="1">
                <a:solidFill>
                  <a:srgbClr val="FF0000"/>
                </a:solidFill>
                <a:latin typeface="Corbel"/>
              </a:rPr>
              <a:t>all_gather</a:t>
            </a:r>
            <a:r>
              <a:rPr lang="en-US" sz="1800" dirty="0">
                <a:solidFill>
                  <a:srgbClr val="FF0000"/>
                </a:solidFill>
                <a:latin typeface="Corbel"/>
              </a:rPr>
              <a:t> </a:t>
            </a:r>
            <a:r>
              <a:rPr lang="en-US" sz="1800" dirty="0">
                <a:solidFill>
                  <a:schemeClr val="tx1"/>
                </a:solidFill>
                <a:latin typeface="Corbel"/>
              </a:rPr>
              <a:t>in </a:t>
            </a:r>
            <a:r>
              <a:rPr lang="en-US" sz="1800" dirty="0" err="1">
                <a:solidFill>
                  <a:schemeClr val="tx1"/>
                </a:solidFill>
                <a:latin typeface="Corbel"/>
              </a:rPr>
              <a:t>torch.distributed</a:t>
            </a:r>
            <a:r>
              <a:rPr lang="en-US" sz="1800" dirty="0">
                <a:solidFill>
                  <a:schemeClr val="tx1"/>
                </a:solidFill>
                <a:latin typeface="Corbel"/>
              </a:rPr>
              <a:t>)</a:t>
            </a:r>
          </a:p>
          <a:p>
            <a:pPr algn="ctr"/>
            <a:r>
              <a:rPr lang="en-US" sz="1800" dirty="0">
                <a:solidFill>
                  <a:schemeClr val="tx1"/>
                </a:solidFill>
                <a:latin typeface="Corbel"/>
              </a:rPr>
              <a:t>After </a:t>
            </a:r>
            <a:r>
              <a:rPr lang="en-US" sz="1800" dirty="0" err="1">
                <a:solidFill>
                  <a:schemeClr val="tx1"/>
                </a:solidFill>
                <a:latin typeface="Corbel"/>
              </a:rPr>
              <a:t>all_gather</a:t>
            </a:r>
            <a:r>
              <a:rPr lang="en-US" sz="1800" dirty="0">
                <a:solidFill>
                  <a:schemeClr val="tx1"/>
                </a:solidFill>
                <a:latin typeface="Corbel"/>
              </a:rPr>
              <a:t>, every GPU has an updated copy of the model</a:t>
            </a:r>
          </a:p>
          <a:p>
            <a:pPr algn="ctr"/>
            <a:endParaRPr lang="en-US" sz="1800" dirty="0">
              <a:solidFill>
                <a:schemeClr val="tx1"/>
              </a:solidFill>
              <a:latin typeface="Corbel"/>
            </a:endParaRPr>
          </a:p>
        </p:txBody>
      </p:sp>
      <p:pic>
        <p:nvPicPr>
          <p:cNvPr id="4" name="Picture 3" descr="A yellow folder with a stack of coins&#10;&#10;AI-generated content may be incorrect.">
            <a:extLst>
              <a:ext uri="{FF2B5EF4-FFF2-40B4-BE49-F238E27FC236}">
                <a16:creationId xmlns:a16="http://schemas.microsoft.com/office/drawing/2014/main" id="{4B9B7D97-5AC3-50CC-D69C-C39E3FD4F20B}"/>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10" name="Picture 9" descr="A yellow folder with a stack of coins&#10;&#10;AI-generated content may be incorrect.">
            <a:extLst>
              <a:ext uri="{FF2B5EF4-FFF2-40B4-BE49-F238E27FC236}">
                <a16:creationId xmlns:a16="http://schemas.microsoft.com/office/drawing/2014/main" id="{70A6ADDF-5A67-015A-2A51-4B30A0F623E3}"/>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12" name="Picture 11" descr="A yellow folder with a stack of coins&#10;&#10;AI-generated content may be incorrect.">
            <a:extLst>
              <a:ext uri="{FF2B5EF4-FFF2-40B4-BE49-F238E27FC236}">
                <a16:creationId xmlns:a16="http://schemas.microsoft.com/office/drawing/2014/main" id="{8CFEE63B-A5FF-1822-E99C-AC40016BB3B2}"/>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1422292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2A65-A57F-C993-B7D2-910B1C071A34}"/>
              </a:ext>
            </a:extLst>
          </p:cNvPr>
          <p:cNvSpPr>
            <a:spLocks noGrp="1"/>
          </p:cNvSpPr>
          <p:nvPr>
            <p:ph type="title"/>
          </p:nvPr>
        </p:nvSpPr>
        <p:spPr/>
        <p:txBody>
          <a:bodyPr/>
          <a:lstStyle/>
          <a:p>
            <a:r>
              <a:rPr lang="en-US" dirty="0"/>
              <a:t>How expensive are the communications?</a:t>
            </a:r>
          </a:p>
        </p:txBody>
      </p:sp>
      <p:sp>
        <p:nvSpPr>
          <p:cNvPr id="3" name="Text Placeholder 2">
            <a:extLst>
              <a:ext uri="{FF2B5EF4-FFF2-40B4-BE49-F238E27FC236}">
                <a16:creationId xmlns:a16="http://schemas.microsoft.com/office/drawing/2014/main" id="{0AB32F68-A0F4-25E3-E3A7-B45F84E5A5CA}"/>
              </a:ext>
            </a:extLst>
          </p:cNvPr>
          <p:cNvSpPr>
            <a:spLocks noGrp="1"/>
          </p:cNvSpPr>
          <p:nvPr>
            <p:ph type="body" sz="quarter" idx="16"/>
          </p:nvPr>
        </p:nvSpPr>
        <p:spPr/>
        <p:txBody>
          <a:bodyPr/>
          <a:lstStyle/>
          <a:p>
            <a:r>
              <a:rPr lang="en-US" dirty="0"/>
              <a:t>During the forward and backward passes, </a:t>
            </a:r>
            <a:r>
              <a:rPr lang="en-US" b="1" dirty="0"/>
              <a:t>no extra communication</a:t>
            </a:r>
            <a:r>
              <a:rPr lang="en-US" dirty="0"/>
              <a:t> is needed; GPUs operate independently.</a:t>
            </a:r>
          </a:p>
          <a:p>
            <a:endParaRPr lang="en-US" dirty="0"/>
          </a:p>
          <a:p>
            <a:r>
              <a:rPr lang="en-US" dirty="0"/>
              <a:t>Only the </a:t>
            </a:r>
            <a:r>
              <a:rPr lang="en-US" b="1" dirty="0"/>
              <a:t>optimizer states</a:t>
            </a:r>
            <a:r>
              <a:rPr lang="en-US" dirty="0"/>
              <a:t> are sharded — and they’re </a:t>
            </a:r>
            <a:r>
              <a:rPr lang="en-US" b="1" dirty="0"/>
              <a:t>used infrequently</a:t>
            </a:r>
            <a:r>
              <a:rPr lang="en-US" dirty="0"/>
              <a:t> (once per parameter update).</a:t>
            </a:r>
          </a:p>
          <a:p>
            <a:endParaRPr lang="en-US" dirty="0"/>
          </a:p>
          <a:p>
            <a:r>
              <a:rPr lang="en-US" dirty="0"/>
              <a:t>Communication happens </a:t>
            </a:r>
            <a:r>
              <a:rPr lang="en-US" b="1" dirty="0"/>
              <a:t>only at the update step</a:t>
            </a:r>
            <a:r>
              <a:rPr lang="en-US" dirty="0"/>
              <a:t>, when each GPU briefly exchanges </a:t>
            </a:r>
            <a:r>
              <a:rPr lang="en-US" b="1" dirty="0"/>
              <a:t>the small portions </a:t>
            </a:r>
            <a:r>
              <a:rPr lang="en-US" dirty="0"/>
              <a:t>of optimizer state it owns to apply updates.</a:t>
            </a:r>
          </a:p>
        </p:txBody>
      </p:sp>
    </p:spTree>
    <p:extLst>
      <p:ext uri="{BB962C8B-B14F-4D97-AF65-F5344CB8AC3E}">
        <p14:creationId xmlns:p14="http://schemas.microsoft.com/office/powerpoint/2010/main" val="39756465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7318-B8B7-46BE-C611-C5EDD26A7F98}"/>
              </a:ext>
            </a:extLst>
          </p:cNvPr>
          <p:cNvSpPr>
            <a:spLocks noGrp="1"/>
          </p:cNvSpPr>
          <p:nvPr>
            <p:ph type="title"/>
          </p:nvPr>
        </p:nvSpPr>
        <p:spPr>
          <a:xfrm>
            <a:off x="533919" y="107119"/>
            <a:ext cx="8458832" cy="857542"/>
          </a:xfrm>
        </p:spPr>
        <p:txBody>
          <a:bodyPr/>
          <a:lstStyle/>
          <a:p>
            <a:r>
              <a:rPr lang="en-US" dirty="0"/>
              <a:t>Inter-GPU Communication </a:t>
            </a:r>
            <a:r>
              <a:rPr lang="en-US" sz="1800" dirty="0"/>
              <a:t>(inter-node vs intra-node)</a:t>
            </a:r>
            <a:r>
              <a:rPr lang="en-US" dirty="0"/>
              <a:t> </a:t>
            </a:r>
          </a:p>
        </p:txBody>
      </p:sp>
      <p:sp>
        <p:nvSpPr>
          <p:cNvPr id="3" name="Text Placeholder 2">
            <a:extLst>
              <a:ext uri="{FF2B5EF4-FFF2-40B4-BE49-F238E27FC236}">
                <a16:creationId xmlns:a16="http://schemas.microsoft.com/office/drawing/2014/main" id="{7939A04C-DE70-0DE7-8B59-842D15760A4E}"/>
              </a:ext>
            </a:extLst>
          </p:cNvPr>
          <p:cNvSpPr>
            <a:spLocks noGrp="1"/>
          </p:cNvSpPr>
          <p:nvPr>
            <p:ph type="body" sz="quarter" idx="16"/>
          </p:nvPr>
        </p:nvSpPr>
        <p:spPr/>
        <p:txBody>
          <a:bodyPr/>
          <a:lstStyle/>
          <a:p>
            <a:endParaRPr lang="en-US"/>
          </a:p>
        </p:txBody>
      </p:sp>
      <p:pic>
        <p:nvPicPr>
          <p:cNvPr id="30722" name="Picture 2" descr="Will it scale to N GPUs ?. Multi-node training &amp; cluster network… | by Jaideep Ray | Better ML | Medium">
            <a:extLst>
              <a:ext uri="{FF2B5EF4-FFF2-40B4-BE49-F238E27FC236}">
                <a16:creationId xmlns:a16="http://schemas.microsoft.com/office/drawing/2014/main" id="{32385E68-5050-E5F8-C7E4-997834ED79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17"/>
          <a:stretch>
            <a:fillRect/>
          </a:stretch>
        </p:blipFill>
        <p:spPr bwMode="auto">
          <a:xfrm>
            <a:off x="431360" y="1111217"/>
            <a:ext cx="8458832" cy="34701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FD1476-5B03-5BDB-A494-31E3B60A2264}"/>
              </a:ext>
            </a:extLst>
          </p:cNvPr>
          <p:cNvSpPr txBox="1"/>
          <p:nvPr/>
        </p:nvSpPr>
        <p:spPr>
          <a:xfrm>
            <a:off x="3937519" y="4562315"/>
            <a:ext cx="2044149" cy="307777"/>
          </a:xfrm>
          <a:prstGeom prst="rect">
            <a:avLst/>
          </a:prstGeom>
          <a:noFill/>
        </p:spPr>
        <p:txBody>
          <a:bodyPr wrap="none" rtlCol="0">
            <a:spAutoFit/>
          </a:bodyPr>
          <a:lstStyle/>
          <a:p>
            <a:r>
              <a:rPr lang="en-US" dirty="0"/>
              <a:t>The numbers are GB/s </a:t>
            </a:r>
          </a:p>
        </p:txBody>
      </p:sp>
    </p:spTree>
    <p:extLst>
      <p:ext uri="{BB962C8B-B14F-4D97-AF65-F5344CB8AC3E}">
        <p14:creationId xmlns:p14="http://schemas.microsoft.com/office/powerpoint/2010/main" val="876549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E39B-8E1C-D0BA-8A70-4BAB476F9332}"/>
              </a:ext>
            </a:extLst>
          </p:cNvPr>
          <p:cNvSpPr>
            <a:spLocks noGrp="1"/>
          </p:cNvSpPr>
          <p:nvPr>
            <p:ph type="title"/>
          </p:nvPr>
        </p:nvSpPr>
        <p:spPr>
          <a:xfrm>
            <a:off x="308113" y="107119"/>
            <a:ext cx="8835887" cy="857542"/>
          </a:xfrm>
        </p:spPr>
        <p:txBody>
          <a:bodyPr/>
          <a:lstStyle/>
          <a:p>
            <a:r>
              <a:rPr lang="en-US" sz="2800" dirty="0"/>
              <a:t>The bottlenecks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CEAAC27-0E0D-DAD5-B163-66E1235EE758}"/>
                  </a:ext>
                </a:extLst>
              </p:cNvPr>
              <p:cNvSpPr>
                <a:spLocks noGrp="1"/>
              </p:cNvSpPr>
              <p:nvPr>
                <p:ph type="body" sz="quarter" idx="16"/>
              </p:nvPr>
            </p:nvSpPr>
            <p:spPr>
              <a:xfrm>
                <a:off x="533919" y="1301199"/>
                <a:ext cx="8085415" cy="3077573"/>
              </a:xfrm>
            </p:spPr>
            <p:txBody>
              <a:bodyPr/>
              <a:lstStyle/>
              <a:p>
                <a:r>
                  <a:rPr lang="en-US" dirty="0"/>
                  <a:t>So, in total, we have → </a:t>
                </a:r>
              </a:p>
              <a:p>
                <a:r>
                  <a:rPr lang="en-US" dirty="0"/>
                  <a:t>The quadratic terms are based on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i="1">
                        <a:latin typeface="Cambria Math" panose="02040503050406030204" pitchFamily="18" charset="0"/>
                      </a:rPr>
                      <m:t>𝑑</m:t>
                    </m:r>
                  </m:oMath>
                </a14:m>
                <a:endParaRPr lang="en-US" dirty="0"/>
              </a:p>
              <a:p>
                <a14:m>
                  <m:oMath xmlns:m="http://schemas.openxmlformats.org/officeDocument/2006/math">
                    <m:r>
                      <a:rPr lang="en-US" i="1" smtClean="0">
                        <a:latin typeface="Cambria Math" panose="02040503050406030204" pitchFamily="18" charset="0"/>
                      </a:rPr>
                      <m:t>𝑑</m:t>
                    </m:r>
                  </m:oMath>
                </a14:m>
                <a:r>
                  <a:rPr lang="en-US" dirty="0"/>
                  <a:t> is fixed (part of architecture) but </a:t>
                </a:r>
                <a14:m>
                  <m:oMath xmlns:m="http://schemas.openxmlformats.org/officeDocument/2006/math">
                    <m:r>
                      <a:rPr lang="en-US" b="0" i="1" smtClean="0">
                        <a:latin typeface="Cambria Math" panose="02040503050406030204" pitchFamily="18" charset="0"/>
                      </a:rPr>
                      <m:t>𝑛</m:t>
                    </m:r>
                  </m:oMath>
                </a14:m>
                <a:r>
                  <a:rPr lang="en-US" dirty="0"/>
                  <a:t> changes with input. </a:t>
                </a:r>
              </a:p>
              <a:p>
                <a:r>
                  <a:rPr lang="en-US" b="1" dirty="0"/>
                  <a:t>Bottlenecks #1: </a:t>
                </a:r>
                <a:r>
                  <a:rPr lang="en-US" dirty="0"/>
                  <a:t>If </a:t>
                </a:r>
                <a14:m>
                  <m:oMath xmlns:m="http://schemas.openxmlformats.org/officeDocument/2006/math">
                    <m:r>
                      <a:rPr lang="en-US" b="0" i="1" smtClean="0">
                        <a:latin typeface="Cambria Math" panose="02040503050406030204" pitchFamily="18" charset="0"/>
                      </a:rPr>
                      <m:t>𝑛</m:t>
                    </m:r>
                    <m:r>
                      <m:rPr>
                        <m:nor/>
                      </m:rPr>
                      <a:rPr lang="en-US" b="0" i="0" smtClean="0">
                        <a:latin typeface="Cambria Math" panose="02040503050406030204" pitchFamily="18" charset="0"/>
                      </a:rPr>
                      <m:t> </m:t>
                    </m:r>
                    <m:r>
                      <m:rPr>
                        <m:nor/>
                      </m:rPr>
                      <a:rPr lang="en-US" b="0" i="0" dirty="0" smtClean="0"/>
                      <m:t>(</m:t>
                    </m:r>
                    <m:r>
                      <m:rPr>
                        <m:nor/>
                      </m:rPr>
                      <a:rPr lang="en-US" b="0" i="0" dirty="0" smtClean="0"/>
                      <m:t>sequence</m:t>
                    </m:r>
                    <m:r>
                      <m:rPr>
                        <m:nor/>
                      </m:rPr>
                      <a:rPr lang="en-US" dirty="0"/>
                      <m:t> </m:t>
                    </m:r>
                    <m:r>
                      <m:rPr>
                        <m:nor/>
                      </m:rPr>
                      <a:rPr lang="en-US" dirty="0"/>
                      <m:t>length</m:t>
                    </m:r>
                    <m:r>
                      <m:rPr>
                        <m:nor/>
                      </m:rPr>
                      <a:rPr lang="en-US" b="0" i="0" dirty="0" smtClean="0"/>
                      <m:t>)</m:t>
                    </m:r>
                    <m:r>
                      <a:rPr lang="en-CA"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m:rPr>
                        <m:nor/>
                      </m:rPr>
                      <a:rPr lang="en-US" dirty="0"/>
                      <m:t>feature</m:t>
                    </m:r>
                    <m:r>
                      <m:rPr>
                        <m:nor/>
                      </m:rPr>
                      <a:rPr lang="en-US" dirty="0"/>
                      <m:t> </m:t>
                    </m:r>
                    <m:r>
                      <m:rPr>
                        <m:nor/>
                      </m:rPr>
                      <a:rPr lang="en-US" dirty="0"/>
                      <m:t>dimension</m:t>
                    </m:r>
                  </m:oMath>
                </a14:m>
                <a:r>
                  <a:rPr lang="en-US" dirty="0"/>
                  <a:t>), the time and space complexity would be dominated by </a:t>
                </a:r>
                <a14:m>
                  <m:oMath xmlns:m="http://schemas.openxmlformats.org/officeDocument/2006/math">
                    <m:r>
                      <a:rPr lang="en-CA" b="0" i="1" smtClean="0">
                        <a:latin typeface="Cambria Math" panose="02040503050406030204" pitchFamily="18" charset="0"/>
                      </a:rPr>
                      <m:t>𝑂</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US" b="0" i="1" smtClean="0">
                                <a:latin typeface="Cambria Math" panose="02040503050406030204" pitchFamily="18" charset="0"/>
                              </a:rPr>
                              <m:t>𝑛</m:t>
                            </m:r>
                          </m:e>
                          <m:sup>
                            <m:r>
                              <a:rPr lang="en-CA" b="0" i="1" smtClean="0">
                                <a:latin typeface="Cambria Math" panose="02040503050406030204" pitchFamily="18" charset="0"/>
                              </a:rPr>
                              <m:t>2</m:t>
                            </m:r>
                          </m:sup>
                        </m:sSup>
                      </m:e>
                    </m:d>
                  </m:oMath>
                </a14:m>
                <a:r>
                  <a:rPr lang="en-US" dirty="0"/>
                  <a:t>.</a:t>
                </a:r>
              </a:p>
              <a:p>
                <a:r>
                  <a:rPr lang="en-US" b="1" dirty="0"/>
                  <a:t>However, </a:t>
                </a:r>
                <a:r>
                  <a:rPr lang="en-US" dirty="0"/>
                  <a:t>these despite this quadratic dependence these are parallelizable operations which can be computed efficiently in GPUs. </a:t>
                </a:r>
              </a:p>
              <a:p>
                <a:pPr lvl="1"/>
                <a:r>
                  <a:rPr lang="en-US" dirty="0"/>
                  <a:t>In comparison, RNNs perform </a:t>
                </a:r>
                <a:br>
                  <a:rPr lang="en-US" dirty="0"/>
                </a:br>
                <a:r>
                  <a:rPr lang="en-US" dirty="0"/>
                  <a:t>less arithmetic ops but they’re </a:t>
                </a:r>
                <a:br>
                  <a:rPr lang="en-US" dirty="0"/>
                </a:br>
                <a:r>
                  <a:rPr lang="en-US" dirty="0"/>
                  <a:t>not all parallelizable.  </a:t>
                </a:r>
              </a:p>
              <a:p>
                <a:r>
                  <a:rPr lang="en-US" b="1" dirty="0"/>
                  <a:t>Bottlenecks #2: </a:t>
                </a:r>
                <a:r>
                  <a:rPr lang="en-US" dirty="0"/>
                  <a:t>Another potential </a:t>
                </a:r>
                <a:br>
                  <a:rPr lang="en-US" dirty="0"/>
                </a:br>
                <a:r>
                  <a:rPr lang="en-US" dirty="0"/>
                  <a:t>bottleneck is how fast we can run IO. </a:t>
                </a:r>
                <a:br>
                  <a:rPr lang="en-US" dirty="0"/>
                </a:br>
                <a:r>
                  <a:rPr lang="en-US" dirty="0"/>
                  <a:t>(more on this later) </a:t>
                </a:r>
              </a:p>
            </p:txBody>
          </p:sp>
        </mc:Choice>
        <mc:Fallback>
          <p:sp>
            <p:nvSpPr>
              <p:cNvPr id="3" name="Text Placeholder 2">
                <a:extLst>
                  <a:ext uri="{FF2B5EF4-FFF2-40B4-BE49-F238E27FC236}">
                    <a16:creationId xmlns:a16="http://schemas.microsoft.com/office/drawing/2014/main" id="{FCEAAC27-0E0D-DAD5-B163-66E1235EE758}"/>
                  </a:ext>
                </a:extLst>
              </p:cNvPr>
              <p:cNvSpPr>
                <a:spLocks noGrp="1" noRot="1" noChangeAspect="1" noMove="1" noResize="1" noEditPoints="1" noAdjustHandles="1" noChangeArrowheads="1" noChangeShapeType="1" noTextEdit="1"/>
              </p:cNvSpPr>
              <p:nvPr>
                <p:ph type="body" sz="quarter" idx="16"/>
              </p:nvPr>
            </p:nvSpPr>
            <p:spPr>
              <a:xfrm>
                <a:off x="533919" y="1301199"/>
                <a:ext cx="8085415" cy="3077573"/>
              </a:xfrm>
              <a:blipFill>
                <a:blip r:embed="rId3"/>
                <a:stretch>
                  <a:fillRect l="-471" t="-1646" b="-160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843931721"/>
                      </a:ext>
                    </a:extLst>
                  </a:tr>
                </a:tbl>
              </a:graphicData>
            </a:graphic>
          </p:graphicFrame>
        </mc:Choice>
        <mc:Fallback xmlns="">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endParaRPr lang="en-US"/>
                        </a:p>
                      </a:txBody>
                      <a:tcPr anchor="ctr">
                        <a:blipFill>
                          <a:blip r:embed="rId4"/>
                          <a:stretch>
                            <a:fillRect l="-671" t="-100000" r="-100671" b="-3333"/>
                          </a:stretch>
                        </a:blipFill>
                      </a:tcPr>
                    </a:tc>
                    <a:tc>
                      <a:txBody>
                        <a:bodyPr/>
                        <a:lstStyle/>
                        <a:p>
                          <a:endParaRPr lang="en-US"/>
                        </a:p>
                      </a:txBody>
                      <a:tcPr anchor="ctr">
                        <a:blipFill>
                          <a:blip r:embed="rId4"/>
                          <a:stretch>
                            <a:fillRect l="-102041" t="-100000" r="-2041" b="-3333"/>
                          </a:stretch>
                        </a:blipFill>
                      </a:tcPr>
                    </a:tc>
                    <a:extLst>
                      <a:ext uri="{0D108BD9-81ED-4DB2-BD59-A6C34878D82A}">
                        <a16:rowId xmlns:a16="http://schemas.microsoft.com/office/drawing/2014/main" val="843931721"/>
                      </a:ext>
                    </a:extLst>
                  </a:tr>
                </a:tbl>
              </a:graphicData>
            </a:graphic>
          </p:graphicFrame>
        </mc:Fallback>
      </mc:AlternateContent>
      <p:grpSp>
        <p:nvGrpSpPr>
          <p:cNvPr id="7" name="Group 6">
            <a:extLst>
              <a:ext uri="{FF2B5EF4-FFF2-40B4-BE49-F238E27FC236}">
                <a16:creationId xmlns:a16="http://schemas.microsoft.com/office/drawing/2014/main" id="{21A177F0-DF51-A9E0-664C-D7705E8E7887}"/>
              </a:ext>
            </a:extLst>
          </p:cNvPr>
          <p:cNvGrpSpPr/>
          <p:nvPr/>
        </p:nvGrpSpPr>
        <p:grpSpPr>
          <a:xfrm>
            <a:off x="4165726" y="3380701"/>
            <a:ext cx="4464778" cy="888742"/>
            <a:chOff x="246722" y="385009"/>
            <a:chExt cx="6004058" cy="1197817"/>
          </a:xfrm>
        </p:grpSpPr>
        <p:pic>
          <p:nvPicPr>
            <p:cNvPr id="8" name="Content Placeholder 4" descr="Table&#10;&#10;Description automatically generated">
              <a:extLst>
                <a:ext uri="{FF2B5EF4-FFF2-40B4-BE49-F238E27FC236}">
                  <a16:creationId xmlns:a16="http://schemas.microsoft.com/office/drawing/2014/main" id="{5041731B-CAC1-670B-9F6D-DFC0E8FB8D11}"/>
                </a:ext>
              </a:extLst>
            </p:cNvPr>
            <p:cNvPicPr>
              <a:picLocks noChangeAspect="1"/>
            </p:cNvPicPr>
            <p:nvPr/>
          </p:nvPicPr>
          <p:blipFill rotWithShape="1">
            <a:blip r:embed="rId5"/>
            <a:srcRect t="49646" r="30593" b="48308"/>
            <a:stretch/>
          </p:blipFill>
          <p:spPr>
            <a:xfrm>
              <a:off x="246722" y="1482814"/>
              <a:ext cx="6004057" cy="100012"/>
            </a:xfrm>
            <a:prstGeom prst="rect">
              <a:avLst/>
            </a:prstGeom>
            <a:noFill/>
            <a:ln>
              <a:noFill/>
            </a:ln>
          </p:spPr>
        </p:pic>
        <p:pic>
          <p:nvPicPr>
            <p:cNvPr id="9" name="Content Placeholder 4" descr="Table&#10;&#10;Description automatically generated">
              <a:extLst>
                <a:ext uri="{FF2B5EF4-FFF2-40B4-BE49-F238E27FC236}">
                  <a16:creationId xmlns:a16="http://schemas.microsoft.com/office/drawing/2014/main" id="{E03F5039-00F7-75CF-CBA2-5F013D50871F}"/>
                </a:ext>
              </a:extLst>
            </p:cNvPr>
            <p:cNvPicPr>
              <a:picLocks noChangeAspect="1"/>
            </p:cNvPicPr>
            <p:nvPr/>
          </p:nvPicPr>
          <p:blipFill rotWithShape="1">
            <a:blip r:embed="rId5"/>
            <a:srcRect t="17943" r="30593" b="60762"/>
            <a:stretch/>
          </p:blipFill>
          <p:spPr>
            <a:xfrm>
              <a:off x="246723" y="385009"/>
              <a:ext cx="6004057" cy="1041020"/>
            </a:xfrm>
            <a:prstGeom prst="rect">
              <a:avLst/>
            </a:prstGeom>
            <a:noFill/>
            <a:ln>
              <a:noFill/>
            </a:ln>
          </p:spPr>
        </p:pic>
      </p:grpSp>
      <p:sp>
        <p:nvSpPr>
          <p:cNvPr id="10" name="TextBox 9">
            <a:extLst>
              <a:ext uri="{FF2B5EF4-FFF2-40B4-BE49-F238E27FC236}">
                <a16:creationId xmlns:a16="http://schemas.microsoft.com/office/drawing/2014/main" id="{C66CE2B7-2478-0391-EFA7-ACD39EB4012A}"/>
              </a:ext>
            </a:extLst>
          </p:cNvPr>
          <p:cNvSpPr txBox="1"/>
          <p:nvPr/>
        </p:nvSpPr>
        <p:spPr>
          <a:xfrm>
            <a:off x="4938655" y="4228089"/>
            <a:ext cx="2791924" cy="261610"/>
          </a:xfrm>
          <a:prstGeom prst="rect">
            <a:avLst/>
          </a:prstGeom>
          <a:noFill/>
        </p:spPr>
        <p:txBody>
          <a:bodyPr wrap="square">
            <a:spAutoFit/>
          </a:bodyPr>
          <a:lstStyle/>
          <a:p>
            <a:pPr algn="ct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6"/>
              </a:rPr>
              <a:t>Vaswani et al. 2017</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3541A1-ADA4-5777-FEF6-21B2F2066B1E}"/>
                  </a:ext>
                </a:extLst>
              </p:cNvPr>
              <p:cNvSpPr txBox="1"/>
              <p:nvPr/>
            </p:nvSpPr>
            <p:spPr>
              <a:xfrm>
                <a:off x="4872280" y="183064"/>
                <a:ext cx="3747054" cy="738664"/>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p:txBody>
          </p:sp>
        </mc:Choice>
        <mc:Fallback xmlns="">
          <p:sp>
            <p:nvSpPr>
              <p:cNvPr id="4" name="TextBox 3">
                <a:extLst>
                  <a:ext uri="{FF2B5EF4-FFF2-40B4-BE49-F238E27FC236}">
                    <a16:creationId xmlns:a16="http://schemas.microsoft.com/office/drawing/2014/main" id="{D53541A1-ADA4-5777-FEF6-21B2F2066B1E}"/>
                  </a:ext>
                </a:extLst>
              </p:cNvPr>
              <p:cNvSpPr txBox="1">
                <a:spLocks noRot="1" noChangeAspect="1" noMove="1" noResize="1" noEditPoints="1" noAdjustHandles="1" noChangeArrowheads="1" noChangeShapeType="1" noTextEdit="1"/>
              </p:cNvSpPr>
              <p:nvPr/>
            </p:nvSpPr>
            <p:spPr>
              <a:xfrm>
                <a:off x="4872280" y="183064"/>
                <a:ext cx="3747054" cy="738664"/>
              </a:xfrm>
              <a:prstGeom prst="rect">
                <a:avLst/>
              </a:prstGeom>
              <a:blipFill>
                <a:blip r:embed="rId7"/>
                <a:stretch>
                  <a:fillRect t="-1695" b="-6780"/>
                </a:stretch>
              </a:blipFill>
            </p:spPr>
            <p:txBody>
              <a:bodyPr/>
              <a:lstStyle/>
              <a:p>
                <a:r>
                  <a:rPr lang="en-US">
                    <a:noFill/>
                  </a:rPr>
                  <a:t> </a:t>
                </a:r>
              </a:p>
            </p:txBody>
          </p:sp>
        </mc:Fallback>
      </mc:AlternateContent>
    </p:spTree>
    <p:extLst>
      <p:ext uri="{BB962C8B-B14F-4D97-AF65-F5344CB8AC3E}">
        <p14:creationId xmlns:p14="http://schemas.microsoft.com/office/powerpoint/2010/main" val="34703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E367-5A9A-3D6C-DF7B-C907B583498C}"/>
              </a:ext>
            </a:extLst>
          </p:cNvPr>
          <p:cNvSpPr>
            <a:spLocks noGrp="1"/>
          </p:cNvSpPr>
          <p:nvPr>
            <p:ph type="title"/>
          </p:nvPr>
        </p:nvSpPr>
        <p:spPr/>
        <p:txBody>
          <a:bodyPr lIns="91440" tIns="45720" rIns="91440" bIns="45720" anchor="b"/>
          <a:lstStyle/>
          <a:p>
            <a:r>
              <a:rPr lang="en-US">
                <a:ea typeface="Tahoma"/>
                <a:cs typeface="Tahoma"/>
              </a:rPr>
              <a:t>Summary: </a:t>
            </a:r>
            <a:r>
              <a:rPr lang="en-US" err="1">
                <a:ea typeface="Tahoma"/>
                <a:cs typeface="Tahoma"/>
              </a:rPr>
              <a:t>ZeRO</a:t>
            </a:r>
            <a:r>
              <a:rPr lang="en-US">
                <a:ea typeface="Tahoma"/>
                <a:cs typeface="Tahoma"/>
              </a:rPr>
              <a:t> 1</a:t>
            </a:r>
            <a:endParaRPr lang="en-US"/>
          </a:p>
        </p:txBody>
      </p:sp>
      <p:sp>
        <p:nvSpPr>
          <p:cNvPr id="3" name="Text Placeholder 2">
            <a:extLst>
              <a:ext uri="{FF2B5EF4-FFF2-40B4-BE49-F238E27FC236}">
                <a16:creationId xmlns:a16="http://schemas.microsoft.com/office/drawing/2014/main" id="{9756D329-778D-4D1D-D1ED-8071BFA46A0D}"/>
              </a:ext>
            </a:extLst>
          </p:cNvPr>
          <p:cNvSpPr>
            <a:spLocks noGrp="1"/>
          </p:cNvSpPr>
          <p:nvPr>
            <p:ph type="body" sz="quarter" idx="16"/>
          </p:nvPr>
        </p:nvSpPr>
        <p:spPr/>
        <p:txBody>
          <a:bodyPr lIns="91440" tIns="45720" rIns="91440" bIns="45720" anchor="t">
            <a:noAutofit/>
          </a:bodyPr>
          <a:lstStyle/>
          <a:p>
            <a:pPr marL="229870" indent="-229870"/>
            <a:r>
              <a:rPr lang="en-US" dirty="0"/>
              <a:t>It shards only the </a:t>
            </a:r>
            <a:r>
              <a:rPr lang="en-US" b="1" dirty="0"/>
              <a:t>optimizer states</a:t>
            </a:r>
            <a:r>
              <a:rPr lang="en-US" dirty="0"/>
              <a:t> (e.g., Adam’s m, v) across GPUs. </a:t>
            </a:r>
          </a:p>
          <a:p>
            <a:pPr marL="229870" indent="-229870"/>
            <a:endParaRPr lang="en-US" dirty="0"/>
          </a:p>
          <a:p>
            <a:pPr marL="229870" indent="-229870"/>
            <a:r>
              <a:rPr lang="en-US" dirty="0"/>
              <a:t>While </a:t>
            </a:r>
            <a:r>
              <a:rPr lang="en-US" b="1" dirty="0"/>
              <a:t>model parameters</a:t>
            </a:r>
            <a:r>
              <a:rPr lang="en-US" dirty="0"/>
              <a:t> and </a:t>
            </a:r>
            <a:r>
              <a:rPr lang="en-US" b="1" dirty="0"/>
              <a:t>gradients</a:t>
            </a:r>
            <a:r>
              <a:rPr lang="en-US" dirty="0"/>
              <a:t> remain fully replicated.</a:t>
            </a:r>
            <a:br>
              <a:rPr lang="en-US" dirty="0"/>
            </a:br>
            <a:endParaRPr lang="en-US" dirty="0"/>
          </a:p>
          <a:p>
            <a:pPr marL="229870" indent="-229870"/>
            <a:r>
              <a:rPr lang="en-US" dirty="0">
                <a:latin typeface="Tahoma"/>
                <a:ea typeface="Tahoma"/>
                <a:cs typeface="Tahoma"/>
              </a:rPr>
              <a:t>Each GPU individually perform gradient updates</a:t>
            </a:r>
            <a:endParaRPr lang="en-US" dirty="0"/>
          </a:p>
          <a:p>
            <a:pPr marL="229870" indent="-229870"/>
            <a:endParaRPr lang="en-US" dirty="0"/>
          </a:p>
          <a:p>
            <a:pPr marL="229870" indent="-229870"/>
            <a:r>
              <a:rPr lang="en-US" dirty="0"/>
              <a:t>This removes redundant copies of the heaviest memory component, giving roughly a </a:t>
            </a:r>
            <a:r>
              <a:rPr lang="en-US" b="1" dirty="0"/>
              <a:t>1 / N reduction</a:t>
            </a:r>
            <a:r>
              <a:rPr lang="en-US" dirty="0"/>
              <a:t> in optimizer-state memory (for N GPUs) with minimal-</a:t>
            </a:r>
            <a:r>
              <a:rPr lang="en-US" dirty="0" err="1"/>
              <a:t>ish</a:t>
            </a:r>
            <a:r>
              <a:rPr lang="en-US" dirty="0"/>
              <a:t> communication overhead.</a:t>
            </a:r>
            <a:endParaRPr lang="en-US" dirty="0">
              <a:solidFill>
                <a:srgbClr val="FF0000"/>
              </a:solidFill>
              <a:latin typeface="Tahoma"/>
              <a:ea typeface="Tahoma"/>
              <a:cs typeface="Tahoma"/>
            </a:endParaRPr>
          </a:p>
          <a:p>
            <a:pPr marL="229870" indent="-229870"/>
            <a:endParaRPr lang="en-US" dirty="0">
              <a:solidFill>
                <a:srgbClr val="FF0000"/>
              </a:solidFill>
              <a:latin typeface="Tahoma"/>
              <a:ea typeface="Tahoma"/>
              <a:cs typeface="Tahoma"/>
            </a:endParaRPr>
          </a:p>
          <a:p>
            <a:pPr marL="229870" indent="-229870"/>
            <a:r>
              <a:rPr lang="en-US" dirty="0">
                <a:latin typeface="Tahoma"/>
                <a:ea typeface="Tahoma"/>
                <a:cs typeface="Tahoma"/>
              </a:rPr>
              <a:t>Basically free! (Compared to Naïve Data Parallelism)</a:t>
            </a:r>
            <a:endParaRPr lang="en-US" dirty="0"/>
          </a:p>
          <a:p>
            <a:pPr marL="229870" indent="-229870"/>
            <a:endParaRPr lang="en-US" dirty="0"/>
          </a:p>
        </p:txBody>
      </p:sp>
    </p:spTree>
    <p:extLst>
      <p:ext uri="{BB962C8B-B14F-4D97-AF65-F5344CB8AC3E}">
        <p14:creationId xmlns:p14="http://schemas.microsoft.com/office/powerpoint/2010/main" val="14769117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0032CC-28DA-6206-7A5D-EB6C0B94F1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C0EBC-6A44-BAD6-85B7-7A9CB4849AAE}"/>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AC855447-A6EA-4313-0C10-B3873B7001C1}"/>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E0617524-1BE7-7F04-4E6F-C3EEBB3B0D22}"/>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807AEA0D-50F5-D39D-FA03-2B515FE9329E}"/>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225E8FE7-D3EC-0A59-306A-8C2F2A777849}"/>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0729218F-AF8D-DDA9-52BB-EE9DF23144FA}"/>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B3D59701-1129-3912-AFF7-45A30F8464AA}"/>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A401B1EC-3A16-4F23-0BDD-4AAF906A2EB5}"/>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8B1D0BED-6BFF-CB63-12B3-72F36B987872}"/>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A8F67E10-3796-5A1B-7291-A28B3AB37121}"/>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D93EB3A1-D1D9-A29E-CF33-92721BA6F429}"/>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DBB4CD73-71B0-FBFF-7311-CACCDCD6A711}"/>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081DD7DF-D42A-CEBE-FF79-5FEC60CB6201}"/>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A35E332A-237D-6814-3BCA-E3DBEEA434EC}"/>
              </a:ext>
            </a:extLst>
          </p:cNvPr>
          <p:cNvSpPr txBox="1"/>
          <p:nvPr/>
        </p:nvSpPr>
        <p:spPr>
          <a:xfrm>
            <a:off x="6196774" y="4309102"/>
            <a:ext cx="68917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06616927-6BCD-3FE3-5075-10B4AF14BDAE}"/>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39096C78-7E86-B51B-A096-ECEEB0E6F3D9}"/>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9F7F1FC4-910B-9E7D-E2F3-420A82771B29}"/>
              </a:ext>
            </a:extLst>
          </p:cNvPr>
          <p:cNvSpPr txBox="1"/>
          <p:nvPr/>
        </p:nvSpPr>
        <p:spPr>
          <a:xfrm>
            <a:off x="1414320" y="3012251"/>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26" name="TextBox 25">
            <a:extLst>
              <a:ext uri="{FF2B5EF4-FFF2-40B4-BE49-F238E27FC236}">
                <a16:creationId xmlns:a16="http://schemas.microsoft.com/office/drawing/2014/main" id="{D0FF1D16-A5A9-9142-BE2F-64C2AD33A040}"/>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57" name="TextBox 56">
            <a:extLst>
              <a:ext uri="{FF2B5EF4-FFF2-40B4-BE49-F238E27FC236}">
                <a16:creationId xmlns:a16="http://schemas.microsoft.com/office/drawing/2014/main" id="{DB967907-632E-AFC7-7035-E4C59274C5C8}"/>
              </a:ext>
            </a:extLst>
          </p:cNvPr>
          <p:cNvSpPr txBox="1"/>
          <p:nvPr/>
        </p:nvSpPr>
        <p:spPr>
          <a:xfrm>
            <a:off x="1224930" y="1059213"/>
            <a:ext cx="64383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1"/>
                </a:solidFill>
                <a:latin typeface="Corbel"/>
              </a:rPr>
              <a:t>Notice: Aside from the forward pass, GPU 1 only needs gradients A, but in fact it stores A and B and C</a:t>
            </a:r>
          </a:p>
        </p:txBody>
      </p:sp>
      <p:sp>
        <p:nvSpPr>
          <p:cNvPr id="10" name="TextBox 9">
            <a:extLst>
              <a:ext uri="{FF2B5EF4-FFF2-40B4-BE49-F238E27FC236}">
                <a16:creationId xmlns:a16="http://schemas.microsoft.com/office/drawing/2014/main" id="{3278A7DD-EBE9-5178-7403-EB5A2B5EF674}"/>
              </a:ext>
            </a:extLst>
          </p:cNvPr>
          <p:cNvSpPr txBox="1"/>
          <p:nvPr/>
        </p:nvSpPr>
        <p:spPr>
          <a:xfrm>
            <a:off x="1414965" y="257377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4" name="TextBox 13">
            <a:extLst>
              <a:ext uri="{FF2B5EF4-FFF2-40B4-BE49-F238E27FC236}">
                <a16:creationId xmlns:a16="http://schemas.microsoft.com/office/drawing/2014/main" id="{9DA58421-04DD-CC13-5FA6-9185EED56D09}"/>
              </a:ext>
            </a:extLst>
          </p:cNvPr>
          <p:cNvSpPr txBox="1"/>
          <p:nvPr/>
        </p:nvSpPr>
        <p:spPr>
          <a:xfrm>
            <a:off x="1415398" y="1887478"/>
            <a:ext cx="383948" cy="343464"/>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8" name="TextBox 17">
            <a:extLst>
              <a:ext uri="{FF2B5EF4-FFF2-40B4-BE49-F238E27FC236}">
                <a16:creationId xmlns:a16="http://schemas.microsoft.com/office/drawing/2014/main" id="{8230922C-C8BE-8A7B-6664-B47581E31AA6}"/>
              </a:ext>
            </a:extLst>
          </p:cNvPr>
          <p:cNvSpPr txBox="1"/>
          <p:nvPr/>
        </p:nvSpPr>
        <p:spPr>
          <a:xfrm>
            <a:off x="1410471" y="2232897"/>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20" name="TextBox 19">
            <a:extLst>
              <a:ext uri="{FF2B5EF4-FFF2-40B4-BE49-F238E27FC236}">
                <a16:creationId xmlns:a16="http://schemas.microsoft.com/office/drawing/2014/main" id="{7DCDC9C0-758B-A88C-FC08-DBF5106AD346}"/>
              </a:ext>
            </a:extLst>
          </p:cNvPr>
          <p:cNvSpPr txBox="1"/>
          <p:nvPr/>
        </p:nvSpPr>
        <p:spPr>
          <a:xfrm>
            <a:off x="2153618" y="2981531"/>
            <a:ext cx="64383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000">
                <a:solidFill>
                  <a:schemeClr val="tx1"/>
                </a:solidFill>
                <a:latin typeface="Corbel"/>
              </a:rPr>
              <a:t>Hey GPU1, you don't need this (can be large)</a:t>
            </a:r>
          </a:p>
        </p:txBody>
      </p:sp>
      <p:cxnSp>
        <p:nvCxnSpPr>
          <p:cNvPr id="22" name="Straight Arrow Connector 21">
            <a:extLst>
              <a:ext uri="{FF2B5EF4-FFF2-40B4-BE49-F238E27FC236}">
                <a16:creationId xmlns:a16="http://schemas.microsoft.com/office/drawing/2014/main" id="{363EC0DC-9D35-BB0F-E0C8-8BDA0455F451}"/>
              </a:ext>
            </a:extLst>
          </p:cNvPr>
          <p:cNvCxnSpPr/>
          <p:nvPr/>
        </p:nvCxnSpPr>
        <p:spPr>
          <a:xfrm flipH="1" flipV="1">
            <a:off x="2662671" y="3188709"/>
            <a:ext cx="980641" cy="32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107F2F-7191-9055-C438-B13D15D283C9}"/>
              </a:ext>
            </a:extLst>
          </p:cNvPr>
          <p:cNvSpPr txBox="1"/>
          <p:nvPr/>
        </p:nvSpPr>
        <p:spPr>
          <a:xfrm>
            <a:off x="1575623" y="2221695"/>
            <a:ext cx="64383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1"/>
                </a:solidFill>
                <a:latin typeface="Corbel"/>
              </a:rPr>
              <a:t>You only need these</a:t>
            </a:r>
          </a:p>
        </p:txBody>
      </p:sp>
      <p:cxnSp>
        <p:nvCxnSpPr>
          <p:cNvPr id="28" name="Straight Arrow Connector 27">
            <a:extLst>
              <a:ext uri="{FF2B5EF4-FFF2-40B4-BE49-F238E27FC236}">
                <a16:creationId xmlns:a16="http://schemas.microsoft.com/office/drawing/2014/main" id="{86A9532F-0264-687F-182F-E48623523035}"/>
              </a:ext>
            </a:extLst>
          </p:cNvPr>
          <p:cNvCxnSpPr>
            <a:cxnSpLocks/>
          </p:cNvCxnSpPr>
          <p:nvPr/>
        </p:nvCxnSpPr>
        <p:spPr>
          <a:xfrm flipH="1">
            <a:off x="2013239" y="2402508"/>
            <a:ext cx="1500185" cy="68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1225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88F27-9741-C83B-B8C3-B0D250617C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C4CD1-6DF8-8729-CAE3-6DAF9AE52A54}"/>
              </a:ext>
            </a:extLst>
          </p:cNvPr>
          <p:cNvSpPr>
            <a:spLocks noGrp="1"/>
          </p:cNvSpPr>
          <p:nvPr>
            <p:ph type="title"/>
          </p:nvPr>
        </p:nvSpPr>
        <p:spPr>
          <a:xfrm>
            <a:off x="533919" y="107119"/>
            <a:ext cx="8085415" cy="857542"/>
          </a:xfrm>
        </p:spPr>
        <p:txBody>
          <a:bodyPr lIns="91440" tIns="45720" rIns="91440" bIns="45720" anchor="b">
            <a:normAutofit/>
          </a:bodyPr>
          <a:lstStyle/>
          <a:p>
            <a:r>
              <a:rPr lang="en-US" err="1"/>
              <a:t>ZeRO</a:t>
            </a:r>
            <a:r>
              <a:rPr lang="en-US"/>
              <a:t> Stage 2: Sharding Gradients</a:t>
            </a:r>
          </a:p>
        </p:txBody>
      </p:sp>
      <p:pic>
        <p:nvPicPr>
          <p:cNvPr id="6" name="Picture 5" descr="A group of squares with different colors&#10;&#10;AI-generated content may be incorrect.">
            <a:extLst>
              <a:ext uri="{FF2B5EF4-FFF2-40B4-BE49-F238E27FC236}">
                <a16:creationId xmlns:a16="http://schemas.microsoft.com/office/drawing/2014/main" id="{DF47A8DB-2ED5-9259-66D9-436633F6EDBC}"/>
              </a:ext>
            </a:extLst>
          </p:cNvPr>
          <p:cNvPicPr>
            <a:picLocks noChangeAspect="1"/>
          </p:cNvPicPr>
          <p:nvPr/>
        </p:nvPicPr>
        <p:blipFill>
          <a:blip r:embed="rId2"/>
          <a:stretch>
            <a:fillRect/>
          </a:stretch>
        </p:blipFill>
        <p:spPr>
          <a:xfrm>
            <a:off x="834338" y="1154923"/>
            <a:ext cx="7482985" cy="3423466"/>
          </a:xfrm>
          <a:prstGeom prst="rect">
            <a:avLst/>
          </a:prstGeom>
          <a:noFill/>
        </p:spPr>
      </p:pic>
      <p:sp>
        <p:nvSpPr>
          <p:cNvPr id="4" name="TextBox 3">
            <a:extLst>
              <a:ext uri="{FF2B5EF4-FFF2-40B4-BE49-F238E27FC236}">
                <a16:creationId xmlns:a16="http://schemas.microsoft.com/office/drawing/2014/main" id="{7D406F5A-1F6B-861A-5EC5-26A51BB6594C}"/>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ZeRO: Memory Optimizations Toward Training Trillion Parameter Models </a:t>
            </a:r>
            <a:r>
              <a:rPr lang="en-US" sz="1200">
                <a:solidFill>
                  <a:srgbClr val="666666"/>
                </a:solidFill>
                <a:latin typeface="Corbel"/>
              </a:rPr>
              <a:t>(Rajbhandari et al., 2019)</a:t>
            </a:r>
          </a:p>
          <a:p>
            <a:endParaRPr lang="en-US"/>
          </a:p>
        </p:txBody>
      </p:sp>
      <p:pic>
        <p:nvPicPr>
          <p:cNvPr id="5" name="Picture 4" descr="A computer graphics card with a fan&#10;&#10;AI-generated content may be incorrect.">
            <a:extLst>
              <a:ext uri="{FF2B5EF4-FFF2-40B4-BE49-F238E27FC236}">
                <a16:creationId xmlns:a16="http://schemas.microsoft.com/office/drawing/2014/main" id="{69CDDA0F-6180-C878-5FD3-BE7F63F75F8B}"/>
              </a:ext>
            </a:extLst>
          </p:cNvPr>
          <p:cNvPicPr>
            <a:picLocks noChangeAspect="1"/>
          </p:cNvPicPr>
          <p:nvPr/>
        </p:nvPicPr>
        <p:blipFill>
          <a:blip r:embed="rId4"/>
          <a:stretch>
            <a:fillRect/>
          </a:stretch>
        </p:blipFill>
        <p:spPr>
          <a:xfrm>
            <a:off x="1325517" y="4351888"/>
            <a:ext cx="599780" cy="620401"/>
          </a:xfrm>
          <a:prstGeom prst="rect">
            <a:avLst/>
          </a:prstGeom>
        </p:spPr>
      </p:pic>
      <p:pic>
        <p:nvPicPr>
          <p:cNvPr id="8" name="Picture 7" descr="A computer graphics card with a fan&#10;&#10;AI-generated content may be incorrect.">
            <a:extLst>
              <a:ext uri="{FF2B5EF4-FFF2-40B4-BE49-F238E27FC236}">
                <a16:creationId xmlns:a16="http://schemas.microsoft.com/office/drawing/2014/main" id="{0F095F11-0AD0-BE53-74DD-0D191F4285FF}"/>
              </a:ext>
            </a:extLst>
          </p:cNvPr>
          <p:cNvPicPr>
            <a:picLocks noChangeAspect="1"/>
          </p:cNvPicPr>
          <p:nvPr/>
        </p:nvPicPr>
        <p:blipFill>
          <a:blip r:embed="rId4"/>
          <a:stretch>
            <a:fillRect/>
          </a:stretch>
        </p:blipFill>
        <p:spPr>
          <a:xfrm>
            <a:off x="3175168" y="4351888"/>
            <a:ext cx="599780" cy="620401"/>
          </a:xfrm>
          <a:prstGeom prst="rect">
            <a:avLst/>
          </a:prstGeom>
        </p:spPr>
      </p:pic>
      <p:pic>
        <p:nvPicPr>
          <p:cNvPr id="11" name="Picture 10" descr="A computer graphics card with a fan&#10;&#10;AI-generated content may be incorrect.">
            <a:extLst>
              <a:ext uri="{FF2B5EF4-FFF2-40B4-BE49-F238E27FC236}">
                <a16:creationId xmlns:a16="http://schemas.microsoft.com/office/drawing/2014/main" id="{C03F2BF4-FFEF-54E8-33E8-85BAEFA3879B}"/>
              </a:ext>
            </a:extLst>
          </p:cNvPr>
          <p:cNvPicPr>
            <a:picLocks noChangeAspect="1"/>
          </p:cNvPicPr>
          <p:nvPr/>
        </p:nvPicPr>
        <p:blipFill>
          <a:blip r:embed="rId4"/>
          <a:stretch>
            <a:fillRect/>
          </a:stretch>
        </p:blipFill>
        <p:spPr>
          <a:xfrm>
            <a:off x="5001651" y="4351888"/>
            <a:ext cx="599780" cy="620401"/>
          </a:xfrm>
          <a:prstGeom prst="rect">
            <a:avLst/>
          </a:prstGeom>
        </p:spPr>
      </p:pic>
    </p:spTree>
    <p:extLst>
      <p:ext uri="{BB962C8B-B14F-4D97-AF65-F5344CB8AC3E}">
        <p14:creationId xmlns:p14="http://schemas.microsoft.com/office/powerpoint/2010/main" val="13526739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6C7F1-9625-C3F4-4082-7212ABDBB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B0CDD6-EE08-F64F-9365-459D3A419CAA}"/>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18E87B0E-0BC5-8F35-EAED-3570D4815E2E}"/>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81DA0FD1-272E-D39B-46C6-EF2C6718EC19}"/>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50A52C8D-A498-EB7F-24F2-8588C81C5562}"/>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6B5A72EE-FE2E-329A-F5C2-28D1E11134AB}"/>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D2CDE645-0F3D-9B59-881F-DF383E5297B1}"/>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D6C37A2E-184D-2790-D3FB-D5B33857FE13}"/>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DCD0D816-B7CB-44CE-700A-FBB4B5E4967C}"/>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94A503F9-55A9-4417-BDD2-E52921F6B4DD}"/>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029874D1-70FB-6851-22CD-05D6B449AAF4}"/>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6B8A6B13-865D-AF8A-1BC2-4FE41E5E4339}"/>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870CC870-769A-18F9-A6FA-21EBFF5FC3BF}"/>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8A5A1A58-ED02-8454-0ED1-7D68EA3ED5BB}"/>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DC59676E-4E50-70B1-23E5-F10625E4884F}"/>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9185792B-43C0-0A2F-E8C7-F147661F9454}"/>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F6DBE5E2-E134-5BD7-039A-004E7EF49474}"/>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8" name="TextBox 7">
            <a:extLst>
              <a:ext uri="{FF2B5EF4-FFF2-40B4-BE49-F238E27FC236}">
                <a16:creationId xmlns:a16="http://schemas.microsoft.com/office/drawing/2014/main" id="{C62638BC-31C0-155A-41BA-00F93617D9D0}"/>
              </a:ext>
            </a:extLst>
          </p:cNvPr>
          <p:cNvSpPr txBox="1"/>
          <p:nvPr/>
        </p:nvSpPr>
        <p:spPr>
          <a:xfrm>
            <a:off x="3919103" y="3267540"/>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Forward activations</a:t>
            </a:r>
          </a:p>
        </p:txBody>
      </p:sp>
      <p:sp>
        <p:nvSpPr>
          <p:cNvPr id="30" name="TextBox 29">
            <a:extLst>
              <a:ext uri="{FF2B5EF4-FFF2-40B4-BE49-F238E27FC236}">
                <a16:creationId xmlns:a16="http://schemas.microsoft.com/office/drawing/2014/main" id="{E5106820-FF1F-6122-6ACE-DC1695D63279}"/>
              </a:ext>
            </a:extLst>
          </p:cNvPr>
          <p:cNvSpPr txBox="1"/>
          <p:nvPr/>
        </p:nvSpPr>
        <p:spPr>
          <a:xfrm>
            <a:off x="1384864" y="3268941"/>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Forward activations</a:t>
            </a:r>
          </a:p>
        </p:txBody>
      </p:sp>
      <p:sp>
        <p:nvSpPr>
          <p:cNvPr id="35" name="TextBox 34">
            <a:extLst>
              <a:ext uri="{FF2B5EF4-FFF2-40B4-BE49-F238E27FC236}">
                <a16:creationId xmlns:a16="http://schemas.microsoft.com/office/drawing/2014/main" id="{8DDB9E95-3E53-E333-5504-55886A1A656D}"/>
              </a:ext>
            </a:extLst>
          </p:cNvPr>
          <p:cNvSpPr txBox="1"/>
          <p:nvPr/>
        </p:nvSpPr>
        <p:spPr>
          <a:xfrm>
            <a:off x="6513634" y="3263809"/>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Forward activations</a:t>
            </a:r>
          </a:p>
        </p:txBody>
      </p:sp>
      <p:sp>
        <p:nvSpPr>
          <p:cNvPr id="6" name="TextBox 5">
            <a:extLst>
              <a:ext uri="{FF2B5EF4-FFF2-40B4-BE49-F238E27FC236}">
                <a16:creationId xmlns:a16="http://schemas.microsoft.com/office/drawing/2014/main" id="{F52A91AE-39E6-C212-BBDE-A3443F12EBF0}"/>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14" name="TextBox 13">
            <a:extLst>
              <a:ext uri="{FF2B5EF4-FFF2-40B4-BE49-F238E27FC236}">
                <a16:creationId xmlns:a16="http://schemas.microsoft.com/office/drawing/2014/main" id="{AF69D611-9CA9-D977-148A-F03F53177B95}"/>
              </a:ext>
            </a:extLst>
          </p:cNvPr>
          <p:cNvSpPr txBox="1"/>
          <p:nvPr/>
        </p:nvSpPr>
        <p:spPr>
          <a:xfrm>
            <a:off x="708655" y="1428833"/>
            <a:ext cx="7910679" cy="738664"/>
          </a:xfrm>
          <a:prstGeom prst="rect">
            <a:avLst/>
          </a:prstGeom>
          <a:noFill/>
        </p:spPr>
        <p:txBody>
          <a:bodyPr wrap="square">
            <a:spAutoFit/>
          </a:bodyPr>
          <a:lstStyle/>
          <a:p>
            <a:pPr marL="285750" indent="-285750">
              <a:buFont typeface="Arial" panose="020B0604020202020204" pitchFamily="34" charset="0"/>
              <a:buChar char="•"/>
            </a:pPr>
            <a:r>
              <a:rPr lang="en-US" altLang="en-US" dirty="0"/>
              <a:t>Model params are replicated. But we’re going to shard gradients + optimizer states. </a:t>
            </a:r>
          </a:p>
          <a:p>
            <a:pPr marL="285750" indent="-285750">
              <a:buFont typeface="Arial" panose="020B0604020202020204" pitchFamily="34" charset="0"/>
              <a:buChar char="•"/>
            </a:pPr>
            <a:r>
              <a:rPr lang="en-US" altLang="en-US" b="1" dirty="0"/>
              <a:t>Forward pass:  </a:t>
            </a:r>
            <a:r>
              <a:rPr lang="en-US" altLang="en-US" dirty="0">
                <a:latin typeface="Arial" panose="020B0604020202020204" pitchFamily="34" charset="0"/>
              </a:rPr>
              <a:t>Each GPU holds a full copy of the model parameters (as in Stage 1). No extra communication happens here.</a:t>
            </a:r>
          </a:p>
        </p:txBody>
      </p:sp>
      <p:pic>
        <p:nvPicPr>
          <p:cNvPr id="18" name="Picture 17" descr="A yellow folder with a stack of coins&#10;&#10;AI-generated content may be incorrect.">
            <a:extLst>
              <a:ext uri="{FF2B5EF4-FFF2-40B4-BE49-F238E27FC236}">
                <a16:creationId xmlns:a16="http://schemas.microsoft.com/office/drawing/2014/main" id="{B61C4C71-4618-88FD-27CB-BAA84C4EDEB6}"/>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20" name="Picture 19" descr="A yellow folder with a stack of coins&#10;&#10;AI-generated content may be incorrect.">
            <a:extLst>
              <a:ext uri="{FF2B5EF4-FFF2-40B4-BE49-F238E27FC236}">
                <a16:creationId xmlns:a16="http://schemas.microsoft.com/office/drawing/2014/main" id="{F665C408-E110-63CB-7FC7-F585FF98C04C}"/>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22" name="Picture 21" descr="A yellow folder with a stack of coins&#10;&#10;AI-generated content may be incorrect.">
            <a:extLst>
              <a:ext uri="{FF2B5EF4-FFF2-40B4-BE49-F238E27FC236}">
                <a16:creationId xmlns:a16="http://schemas.microsoft.com/office/drawing/2014/main" id="{B78C2803-493F-9EAD-3204-86E44B0657AC}"/>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8596406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E29D2-4DAF-6ABD-82F4-FC708FE7C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30DF15-94E4-1546-62BA-70649322E055}"/>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D992797B-9F7F-DB62-0C4B-7B94D1D211D4}"/>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57F63FCF-E94B-0FFD-6BFE-BDEBA7A55CD8}"/>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4215F055-05E5-D469-A8B1-13969839E3A5}"/>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CF6B1D28-92FF-F737-3196-88C137432F94}"/>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A1076902-0B50-0AE4-75FA-F58068AC9AC2}"/>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FC47537C-666F-6B5C-5CDA-2E24478378FC}"/>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2BC17372-FD14-E431-7E83-D72AB2D9AE34}"/>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99009D45-35F4-5382-06E1-FF4A3DD44068}"/>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F0118704-9CCD-D0D6-A51C-E14864B4C16E}"/>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E81B8E57-6DD2-2312-ACC6-41BBBEB5E23C}"/>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E5CEC052-A3BE-489D-62CB-8F030689C92C}"/>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DB7DC7E8-65DD-CAE3-9BDA-69EEDF08A486}"/>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B766EEE3-218C-C29F-874D-EB959EEFF05A}"/>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FCDE2936-E72C-DF24-2378-ADF68F65ECBC}"/>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CA6D65A8-B711-5DC6-0778-C00A514660C3}"/>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8" name="TextBox 7">
            <a:extLst>
              <a:ext uri="{FF2B5EF4-FFF2-40B4-BE49-F238E27FC236}">
                <a16:creationId xmlns:a16="http://schemas.microsoft.com/office/drawing/2014/main" id="{5B15594F-2581-B6DD-D241-EF2E26294445}"/>
              </a:ext>
            </a:extLst>
          </p:cNvPr>
          <p:cNvSpPr txBox="1"/>
          <p:nvPr/>
        </p:nvSpPr>
        <p:spPr>
          <a:xfrm>
            <a:off x="3919103" y="3267540"/>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sp>
        <p:nvSpPr>
          <p:cNvPr id="30" name="TextBox 29">
            <a:extLst>
              <a:ext uri="{FF2B5EF4-FFF2-40B4-BE49-F238E27FC236}">
                <a16:creationId xmlns:a16="http://schemas.microsoft.com/office/drawing/2014/main" id="{B5EFD3BC-40C0-19D0-34D6-9BB25F4591C1}"/>
              </a:ext>
            </a:extLst>
          </p:cNvPr>
          <p:cNvSpPr txBox="1"/>
          <p:nvPr/>
        </p:nvSpPr>
        <p:spPr>
          <a:xfrm>
            <a:off x="1384864" y="3268941"/>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Gradient of layer X</a:t>
            </a:r>
          </a:p>
        </p:txBody>
      </p:sp>
      <p:sp>
        <p:nvSpPr>
          <p:cNvPr id="35" name="TextBox 34">
            <a:extLst>
              <a:ext uri="{FF2B5EF4-FFF2-40B4-BE49-F238E27FC236}">
                <a16:creationId xmlns:a16="http://schemas.microsoft.com/office/drawing/2014/main" id="{176B39D2-DE9D-DC92-89A9-901D80D325B0}"/>
              </a:ext>
            </a:extLst>
          </p:cNvPr>
          <p:cNvSpPr txBox="1"/>
          <p:nvPr/>
        </p:nvSpPr>
        <p:spPr>
          <a:xfrm>
            <a:off x="6513634" y="3263809"/>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sp>
        <p:nvSpPr>
          <p:cNvPr id="6" name="TextBox 5">
            <a:extLst>
              <a:ext uri="{FF2B5EF4-FFF2-40B4-BE49-F238E27FC236}">
                <a16:creationId xmlns:a16="http://schemas.microsoft.com/office/drawing/2014/main" id="{B1DE959C-2014-09B4-FB83-89544DAE77B2}"/>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3" name="TextBox 2">
            <a:extLst>
              <a:ext uri="{FF2B5EF4-FFF2-40B4-BE49-F238E27FC236}">
                <a16:creationId xmlns:a16="http://schemas.microsoft.com/office/drawing/2014/main" id="{E5C9FBC6-FDFA-755C-702A-E451AF63AD95}"/>
              </a:ext>
            </a:extLst>
          </p:cNvPr>
          <p:cNvSpPr txBox="1"/>
          <p:nvPr/>
        </p:nvSpPr>
        <p:spPr>
          <a:xfrm>
            <a:off x="6994837" y="2833233"/>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10" name="TextBox 9">
            <a:extLst>
              <a:ext uri="{FF2B5EF4-FFF2-40B4-BE49-F238E27FC236}">
                <a16:creationId xmlns:a16="http://schemas.microsoft.com/office/drawing/2014/main" id="{77A37E56-EE1B-CF5D-0977-5AB519586C04}"/>
              </a:ext>
            </a:extLst>
          </p:cNvPr>
          <p:cNvSpPr txBox="1"/>
          <p:nvPr/>
        </p:nvSpPr>
        <p:spPr>
          <a:xfrm>
            <a:off x="1855760" y="2829332"/>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12" name="TextBox 11">
            <a:extLst>
              <a:ext uri="{FF2B5EF4-FFF2-40B4-BE49-F238E27FC236}">
                <a16:creationId xmlns:a16="http://schemas.microsoft.com/office/drawing/2014/main" id="{B55DD085-6915-95D3-ACA4-71F0FDDAD654}"/>
              </a:ext>
            </a:extLst>
          </p:cNvPr>
          <p:cNvSpPr txBox="1"/>
          <p:nvPr/>
        </p:nvSpPr>
        <p:spPr>
          <a:xfrm>
            <a:off x="4388017" y="2821310"/>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16" name="TextBox 15">
            <a:extLst>
              <a:ext uri="{FF2B5EF4-FFF2-40B4-BE49-F238E27FC236}">
                <a16:creationId xmlns:a16="http://schemas.microsoft.com/office/drawing/2014/main" id="{46EA5495-E08E-011A-AD41-7BFC614BA813}"/>
              </a:ext>
            </a:extLst>
          </p:cNvPr>
          <p:cNvSpPr txBox="1"/>
          <p:nvPr/>
        </p:nvSpPr>
        <p:spPr>
          <a:xfrm>
            <a:off x="7455372" y="2821310"/>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C</a:t>
            </a:r>
          </a:p>
        </p:txBody>
      </p:sp>
      <p:sp>
        <p:nvSpPr>
          <p:cNvPr id="24" name="TextBox 23">
            <a:extLst>
              <a:ext uri="{FF2B5EF4-FFF2-40B4-BE49-F238E27FC236}">
                <a16:creationId xmlns:a16="http://schemas.microsoft.com/office/drawing/2014/main" id="{D7A1E7B2-9344-4826-4817-1A975EE1D2F1}"/>
              </a:ext>
            </a:extLst>
          </p:cNvPr>
          <p:cNvSpPr txBox="1"/>
          <p:nvPr/>
        </p:nvSpPr>
        <p:spPr>
          <a:xfrm>
            <a:off x="2324379" y="2829333"/>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26" name="TextBox 25">
            <a:extLst>
              <a:ext uri="{FF2B5EF4-FFF2-40B4-BE49-F238E27FC236}">
                <a16:creationId xmlns:a16="http://schemas.microsoft.com/office/drawing/2014/main" id="{3A24A094-67C5-204C-412F-E94B8EF948DC}"/>
              </a:ext>
            </a:extLst>
          </p:cNvPr>
          <p:cNvSpPr txBox="1"/>
          <p:nvPr/>
        </p:nvSpPr>
        <p:spPr>
          <a:xfrm>
            <a:off x="4855190" y="2817726"/>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28" name="TextBox 27">
            <a:extLst>
              <a:ext uri="{FF2B5EF4-FFF2-40B4-BE49-F238E27FC236}">
                <a16:creationId xmlns:a16="http://schemas.microsoft.com/office/drawing/2014/main" id="{2B15A92B-D37F-4025-4217-C408C6781C84}"/>
              </a:ext>
            </a:extLst>
          </p:cNvPr>
          <p:cNvSpPr txBox="1"/>
          <p:nvPr/>
        </p:nvSpPr>
        <p:spPr>
          <a:xfrm>
            <a:off x="3915675" y="2836721"/>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32" name="TextBox 31">
            <a:extLst>
              <a:ext uri="{FF2B5EF4-FFF2-40B4-BE49-F238E27FC236}">
                <a16:creationId xmlns:a16="http://schemas.microsoft.com/office/drawing/2014/main" id="{DF864A66-F049-4C7C-D686-A5943A677FDD}"/>
              </a:ext>
            </a:extLst>
          </p:cNvPr>
          <p:cNvSpPr txBox="1"/>
          <p:nvPr/>
        </p:nvSpPr>
        <p:spPr>
          <a:xfrm>
            <a:off x="1384864" y="2836721"/>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34" name="TextBox 33">
            <a:extLst>
              <a:ext uri="{FF2B5EF4-FFF2-40B4-BE49-F238E27FC236}">
                <a16:creationId xmlns:a16="http://schemas.microsoft.com/office/drawing/2014/main" id="{5927AF4B-9A19-75E6-AB62-AF8B2B8E82CA}"/>
              </a:ext>
            </a:extLst>
          </p:cNvPr>
          <p:cNvSpPr txBox="1"/>
          <p:nvPr/>
        </p:nvSpPr>
        <p:spPr>
          <a:xfrm>
            <a:off x="6513634" y="2836721"/>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36" name="TextBox 35">
            <a:extLst>
              <a:ext uri="{FF2B5EF4-FFF2-40B4-BE49-F238E27FC236}">
                <a16:creationId xmlns:a16="http://schemas.microsoft.com/office/drawing/2014/main" id="{5F567221-D5BB-06FD-1B07-AE4367138861}"/>
              </a:ext>
            </a:extLst>
          </p:cNvPr>
          <p:cNvSpPr txBox="1"/>
          <p:nvPr/>
        </p:nvSpPr>
        <p:spPr>
          <a:xfrm>
            <a:off x="860568" y="1078080"/>
            <a:ext cx="781690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en-US" b="1" dirty="0">
                <a:latin typeface="Tahoma" panose="020B0604030504040204" pitchFamily="34" charset="0"/>
                <a:ea typeface="Tahoma" panose="020B0604030504040204" pitchFamily="34" charset="0"/>
                <a:cs typeface="Tahoma" panose="020B0604030504040204" pitchFamily="34" charset="0"/>
              </a:rPr>
              <a:t>Backward pass: </a:t>
            </a:r>
          </a:p>
          <a:p>
            <a:pPr marL="285750" indent="-285750">
              <a:buFont typeface="Arial" panose="020B0604020202020204" pitchFamily="34" charset="0"/>
              <a:buChar char="•"/>
            </a:pPr>
            <a:r>
              <a:rPr lang="en-US" altLang="en-US" dirty="0">
                <a:latin typeface="Tahoma" panose="020B0604030504040204" pitchFamily="34" charset="0"/>
                <a:ea typeface="Tahoma" panose="020B0604030504040204" pitchFamily="34" charset="0"/>
                <a:cs typeface="Tahoma" panose="020B0604030504040204" pitchFamily="34" charset="0"/>
              </a:rPr>
              <a:t>Each GPU computes gradients for its local batch.</a:t>
            </a:r>
          </a:p>
          <a:p>
            <a:pPr marL="285750" lvl="1" indent="-285750">
              <a:buFont typeface="Arial" panose="020B0604020202020204" pitchFamily="34" charset="0"/>
              <a:buChar char="•"/>
            </a:pPr>
            <a:r>
              <a:rPr lang="en-US" altLang="en-US" dirty="0">
                <a:latin typeface="Tahoma" panose="020B0604030504040204" pitchFamily="34" charset="0"/>
                <a:ea typeface="Tahoma" panose="020B0604030504040204" pitchFamily="34" charset="0"/>
                <a:cs typeface="Tahoma" panose="020B0604030504040204" pitchFamily="34" charset="0"/>
              </a:rPr>
              <a:t>Instead of storing </a:t>
            </a:r>
            <a:r>
              <a:rPr lang="en-US" altLang="en-US" i="1" dirty="0">
                <a:latin typeface="Tahoma" panose="020B0604030504040204" pitchFamily="34" charset="0"/>
                <a:ea typeface="Tahoma" panose="020B0604030504040204" pitchFamily="34" charset="0"/>
                <a:cs typeface="Tahoma" panose="020B0604030504040204" pitchFamily="34" charset="0"/>
              </a:rPr>
              <a:t>all</a:t>
            </a:r>
            <a:r>
              <a:rPr lang="en-US" altLang="en-US" dirty="0">
                <a:latin typeface="Tahoma" panose="020B0604030504040204" pitchFamily="34" charset="0"/>
                <a:ea typeface="Tahoma" panose="020B0604030504040204" pitchFamily="34" charset="0"/>
                <a:cs typeface="Tahoma" panose="020B0604030504040204" pitchFamily="34" charset="0"/>
              </a:rPr>
              <a:t> gradients, each GPU keeps </a:t>
            </a:r>
            <a:r>
              <a:rPr lang="en-US" altLang="en-US" b="1" dirty="0">
                <a:latin typeface="Tahoma" panose="020B0604030504040204" pitchFamily="34" charset="0"/>
                <a:ea typeface="Tahoma" panose="020B0604030504040204" pitchFamily="34" charset="0"/>
                <a:cs typeface="Tahoma" panose="020B0604030504040204" pitchFamily="34" charset="0"/>
              </a:rPr>
              <a:t>only its shard</a:t>
            </a:r>
            <a:r>
              <a:rPr lang="en-US" altLang="en-US" dirty="0">
                <a:latin typeface="Tahoma" panose="020B0604030504040204" pitchFamily="34" charset="0"/>
                <a:ea typeface="Tahoma" panose="020B0604030504040204" pitchFamily="34" charset="0"/>
                <a:cs typeface="Tahoma" panose="020B0604030504040204" pitchFamily="34" charset="0"/>
              </a:rPr>
              <a:t> of the gradient.</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As soon as the gradients of layer X are computed during backprop, shard them across GPUs.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This uses reduce-scatter operation. </a:t>
            </a:r>
          </a:p>
        </p:txBody>
      </p:sp>
      <p:pic>
        <p:nvPicPr>
          <p:cNvPr id="37" name="Picture 36" descr="A yellow folder with a stack of coins&#10;&#10;AI-generated content may be incorrect.">
            <a:extLst>
              <a:ext uri="{FF2B5EF4-FFF2-40B4-BE49-F238E27FC236}">
                <a16:creationId xmlns:a16="http://schemas.microsoft.com/office/drawing/2014/main" id="{2578FB49-F41A-C8A7-205A-5A4D98027E3F}"/>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38" name="Picture 37" descr="A yellow folder with a stack of coins&#10;&#10;AI-generated content may be incorrect.">
            <a:extLst>
              <a:ext uri="{FF2B5EF4-FFF2-40B4-BE49-F238E27FC236}">
                <a16:creationId xmlns:a16="http://schemas.microsoft.com/office/drawing/2014/main" id="{A10D5BA8-0012-6C7E-FCB0-34148EC190B8}"/>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39" name="Picture 38" descr="A yellow folder with a stack of coins&#10;&#10;AI-generated content may be incorrect.">
            <a:extLst>
              <a:ext uri="{FF2B5EF4-FFF2-40B4-BE49-F238E27FC236}">
                <a16:creationId xmlns:a16="http://schemas.microsoft.com/office/drawing/2014/main" id="{1E659D82-E2D2-8DA5-32E6-C6D62874DB9B}"/>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358759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animBg="1"/>
      <p:bldP spid="35" grpId="0" animBg="1"/>
      <p:bldP spid="3" grpId="0" animBg="1"/>
      <p:bldP spid="10" grpId="0" animBg="1"/>
      <p:bldP spid="12" grpId="0" animBg="1"/>
      <p:bldP spid="16" grpId="0" animBg="1"/>
      <p:bldP spid="24" grpId="0" animBg="1"/>
      <p:bldP spid="26" grpId="0" animBg="1"/>
      <p:bldP spid="28" grpId="0" animBg="1"/>
      <p:bldP spid="32" grpId="0" animBg="1"/>
      <p:bldP spid="3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36607-D248-FF23-14CB-75CD3F985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1A25D0-CFD3-97CC-AD3F-F45EA60823D0}"/>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CAF7D752-8870-9132-968C-67F14C473DD8}"/>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E64E51C2-D31E-7EB9-14FE-C8C196768DA8}"/>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2DF91AD8-DE3E-CFD4-C261-3CEB03D93AE7}"/>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E1AFE7A5-6664-35C8-7F0E-13D22186D632}"/>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96CCD14A-A87A-78FF-8F38-4CABAC0A986A}"/>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9815E9D3-41B1-8447-CCAD-E4498F242BE0}"/>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D42703AD-24A6-0782-747F-8BE0105B600C}"/>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F0BFAA68-D2E8-5DB6-6CBD-6EECE4A4CC1D}"/>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A89C2D69-8BFA-893B-3A61-0AEA2D0AF72F}"/>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4C5677B4-8ACD-6838-2AC1-4C6DC5F4AC80}"/>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1491961D-33D9-F424-6BF3-39306345AEF0}"/>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8F2FD35D-C2FD-4B58-0934-3CE050B4262B}"/>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FE33EAE4-3602-F376-87D8-F274EC0FE1B6}"/>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63FC1CA6-1832-BF5E-17B6-DA24C554445C}"/>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0C25598A-909A-C389-554B-563FDCCBFA83}"/>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4" name="TextBox 3">
            <a:extLst>
              <a:ext uri="{FF2B5EF4-FFF2-40B4-BE49-F238E27FC236}">
                <a16:creationId xmlns:a16="http://schemas.microsoft.com/office/drawing/2014/main" id="{CCEC0521-4F26-6345-838F-59A12839A4EB}"/>
              </a:ext>
            </a:extLst>
          </p:cNvPr>
          <p:cNvSpPr txBox="1"/>
          <p:nvPr/>
        </p:nvSpPr>
        <p:spPr>
          <a:xfrm>
            <a:off x="860568" y="1078080"/>
            <a:ext cx="781690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en-US" b="1" dirty="0">
                <a:latin typeface="Tahoma" panose="020B0604030504040204" pitchFamily="34" charset="0"/>
                <a:ea typeface="Tahoma" panose="020B0604030504040204" pitchFamily="34" charset="0"/>
                <a:cs typeface="Tahoma" panose="020B0604030504040204" pitchFamily="34" charset="0"/>
              </a:rPr>
              <a:t>Backward pass: </a:t>
            </a:r>
          </a:p>
          <a:p>
            <a:pPr marL="285750" indent="-285750">
              <a:buFont typeface="Arial" panose="020B0604020202020204" pitchFamily="34" charset="0"/>
              <a:buChar char="•"/>
            </a:pPr>
            <a:r>
              <a:rPr lang="en-US" altLang="en-US" dirty="0">
                <a:latin typeface="Tahoma" panose="020B0604030504040204" pitchFamily="34" charset="0"/>
                <a:ea typeface="Tahoma" panose="020B0604030504040204" pitchFamily="34" charset="0"/>
                <a:cs typeface="Tahoma" panose="020B0604030504040204" pitchFamily="34" charset="0"/>
              </a:rPr>
              <a:t>Each GPU computes gradients for its local batch.</a:t>
            </a:r>
          </a:p>
          <a:p>
            <a:pPr marL="285750" lvl="1" indent="-285750">
              <a:buFont typeface="Arial" panose="020B0604020202020204" pitchFamily="34" charset="0"/>
              <a:buChar char="•"/>
            </a:pPr>
            <a:r>
              <a:rPr lang="en-US" altLang="en-US" dirty="0">
                <a:latin typeface="Tahoma" panose="020B0604030504040204" pitchFamily="34" charset="0"/>
                <a:ea typeface="Tahoma" panose="020B0604030504040204" pitchFamily="34" charset="0"/>
                <a:cs typeface="Tahoma" panose="020B0604030504040204" pitchFamily="34" charset="0"/>
              </a:rPr>
              <a:t>Instead of storing </a:t>
            </a:r>
            <a:r>
              <a:rPr lang="en-US" altLang="en-US" i="1" dirty="0">
                <a:latin typeface="Tahoma" panose="020B0604030504040204" pitchFamily="34" charset="0"/>
                <a:ea typeface="Tahoma" panose="020B0604030504040204" pitchFamily="34" charset="0"/>
                <a:cs typeface="Tahoma" panose="020B0604030504040204" pitchFamily="34" charset="0"/>
              </a:rPr>
              <a:t>all</a:t>
            </a:r>
            <a:r>
              <a:rPr lang="en-US" altLang="en-US" dirty="0">
                <a:latin typeface="Tahoma" panose="020B0604030504040204" pitchFamily="34" charset="0"/>
                <a:ea typeface="Tahoma" panose="020B0604030504040204" pitchFamily="34" charset="0"/>
                <a:cs typeface="Tahoma" panose="020B0604030504040204" pitchFamily="34" charset="0"/>
              </a:rPr>
              <a:t> gradients, each GPU keeps </a:t>
            </a:r>
            <a:r>
              <a:rPr lang="en-US" altLang="en-US" b="1" dirty="0">
                <a:latin typeface="Tahoma" panose="020B0604030504040204" pitchFamily="34" charset="0"/>
                <a:ea typeface="Tahoma" panose="020B0604030504040204" pitchFamily="34" charset="0"/>
                <a:cs typeface="Tahoma" panose="020B0604030504040204" pitchFamily="34" charset="0"/>
              </a:rPr>
              <a:t>only its shard</a:t>
            </a:r>
            <a:r>
              <a:rPr lang="en-US" altLang="en-US" dirty="0">
                <a:latin typeface="Tahoma" panose="020B0604030504040204" pitchFamily="34" charset="0"/>
                <a:ea typeface="Tahoma" panose="020B0604030504040204" pitchFamily="34" charset="0"/>
                <a:cs typeface="Tahoma" panose="020B0604030504040204" pitchFamily="34" charset="0"/>
              </a:rPr>
              <a:t> of the gradient.</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As soon as the gradients of layer X are computed during backprop, shard them across GPUs.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This uses reduce-scatter operation </a:t>
            </a:r>
            <a:r>
              <a:rPr lang="en-US" b="1" dirty="0">
                <a:latin typeface="Tahoma" panose="020B0604030504040204" pitchFamily="34" charset="0"/>
                <a:ea typeface="Tahoma" panose="020B0604030504040204" pitchFamily="34" charset="0"/>
                <a:cs typeface="Tahoma" panose="020B0604030504040204" pitchFamily="34" charset="0"/>
              </a:rPr>
              <a:t>incrementally during backpropagation</a:t>
            </a:r>
            <a:r>
              <a:rPr lang="en-US" dirty="0">
                <a:latin typeface="Tahoma" panose="020B0604030504040204" pitchFamily="34" charset="0"/>
                <a:ea typeface="Tahoma" panose="020B0604030504040204" pitchFamily="34" charset="0"/>
                <a:cs typeface="Tahoma" panose="020B0604030504040204" pitchFamily="34" charset="0"/>
              </a:rPr>
              <a:t>, layer by layer, rather than all at once.</a:t>
            </a: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A6E04CC1-32AA-508A-0501-4A9C360BC286}"/>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14" name="TextBox 13">
            <a:extLst>
              <a:ext uri="{FF2B5EF4-FFF2-40B4-BE49-F238E27FC236}">
                <a16:creationId xmlns:a16="http://schemas.microsoft.com/office/drawing/2014/main" id="{F9D07CEE-EAE3-F16A-B006-7001CDAE7B4B}"/>
              </a:ext>
            </a:extLst>
          </p:cNvPr>
          <p:cNvSpPr txBox="1"/>
          <p:nvPr/>
        </p:nvSpPr>
        <p:spPr>
          <a:xfrm>
            <a:off x="1855464" y="287710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8" name="TextBox 17">
            <a:extLst>
              <a:ext uri="{FF2B5EF4-FFF2-40B4-BE49-F238E27FC236}">
                <a16:creationId xmlns:a16="http://schemas.microsoft.com/office/drawing/2014/main" id="{E7111380-0751-72B7-3CF1-4314BCF4396B}"/>
              </a:ext>
            </a:extLst>
          </p:cNvPr>
          <p:cNvSpPr txBox="1"/>
          <p:nvPr/>
        </p:nvSpPr>
        <p:spPr>
          <a:xfrm>
            <a:off x="1401538" y="286192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20" name="TextBox 19">
            <a:extLst>
              <a:ext uri="{FF2B5EF4-FFF2-40B4-BE49-F238E27FC236}">
                <a16:creationId xmlns:a16="http://schemas.microsoft.com/office/drawing/2014/main" id="{AA0C97B9-0096-A0DB-BBA4-023637AF0620}"/>
              </a:ext>
            </a:extLst>
          </p:cNvPr>
          <p:cNvSpPr txBox="1"/>
          <p:nvPr/>
        </p:nvSpPr>
        <p:spPr>
          <a:xfrm>
            <a:off x="2309390" y="2878778"/>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22" name="TextBox 21">
            <a:extLst>
              <a:ext uri="{FF2B5EF4-FFF2-40B4-BE49-F238E27FC236}">
                <a16:creationId xmlns:a16="http://schemas.microsoft.com/office/drawing/2014/main" id="{B9817CA9-E05B-72FD-C776-95351A02562C}"/>
              </a:ext>
            </a:extLst>
          </p:cNvPr>
          <p:cNvSpPr txBox="1"/>
          <p:nvPr/>
        </p:nvSpPr>
        <p:spPr>
          <a:xfrm>
            <a:off x="4855182" y="2853907"/>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36" name="TextBox 35">
            <a:extLst>
              <a:ext uri="{FF2B5EF4-FFF2-40B4-BE49-F238E27FC236}">
                <a16:creationId xmlns:a16="http://schemas.microsoft.com/office/drawing/2014/main" id="{59A786EE-4959-AA32-336B-437EA9F0130B}"/>
              </a:ext>
            </a:extLst>
          </p:cNvPr>
          <p:cNvSpPr txBox="1"/>
          <p:nvPr/>
        </p:nvSpPr>
        <p:spPr>
          <a:xfrm>
            <a:off x="3908018" y="286192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37" name="TextBox 36">
            <a:extLst>
              <a:ext uri="{FF2B5EF4-FFF2-40B4-BE49-F238E27FC236}">
                <a16:creationId xmlns:a16="http://schemas.microsoft.com/office/drawing/2014/main" id="{65E1FF3E-F839-D464-7723-09D2BBAC76B5}"/>
              </a:ext>
            </a:extLst>
          </p:cNvPr>
          <p:cNvSpPr txBox="1"/>
          <p:nvPr/>
        </p:nvSpPr>
        <p:spPr>
          <a:xfrm>
            <a:off x="4388998" y="2853908"/>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38" name="TextBox 37">
            <a:extLst>
              <a:ext uri="{FF2B5EF4-FFF2-40B4-BE49-F238E27FC236}">
                <a16:creationId xmlns:a16="http://schemas.microsoft.com/office/drawing/2014/main" id="{F5198FDC-BFCF-EF37-FD32-30FF2876B13D}"/>
              </a:ext>
            </a:extLst>
          </p:cNvPr>
          <p:cNvSpPr txBox="1"/>
          <p:nvPr/>
        </p:nvSpPr>
        <p:spPr>
          <a:xfrm>
            <a:off x="7438426" y="2855954"/>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C</a:t>
            </a:r>
          </a:p>
        </p:txBody>
      </p:sp>
      <p:sp>
        <p:nvSpPr>
          <p:cNvPr id="39" name="TextBox 38">
            <a:extLst>
              <a:ext uri="{FF2B5EF4-FFF2-40B4-BE49-F238E27FC236}">
                <a16:creationId xmlns:a16="http://schemas.microsoft.com/office/drawing/2014/main" id="{0741BEFD-78E2-0BC9-ACBB-6545E11D0A4F}"/>
              </a:ext>
            </a:extLst>
          </p:cNvPr>
          <p:cNvSpPr txBox="1"/>
          <p:nvPr/>
        </p:nvSpPr>
        <p:spPr>
          <a:xfrm>
            <a:off x="6514476" y="286441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40" name="TextBox 39">
            <a:extLst>
              <a:ext uri="{FF2B5EF4-FFF2-40B4-BE49-F238E27FC236}">
                <a16:creationId xmlns:a16="http://schemas.microsoft.com/office/drawing/2014/main" id="{A528A3D9-A1B4-F18C-4F16-5F5C299388D1}"/>
              </a:ext>
            </a:extLst>
          </p:cNvPr>
          <p:cNvSpPr txBox="1"/>
          <p:nvPr/>
        </p:nvSpPr>
        <p:spPr>
          <a:xfrm>
            <a:off x="6984381" y="2861927"/>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41" name="TextBox 40">
            <a:extLst>
              <a:ext uri="{FF2B5EF4-FFF2-40B4-BE49-F238E27FC236}">
                <a16:creationId xmlns:a16="http://schemas.microsoft.com/office/drawing/2014/main" id="{F178E2A5-6195-B52D-46CC-D7B981221CC3}"/>
              </a:ext>
            </a:extLst>
          </p:cNvPr>
          <p:cNvSpPr txBox="1"/>
          <p:nvPr/>
        </p:nvSpPr>
        <p:spPr>
          <a:xfrm>
            <a:off x="3919103" y="3267540"/>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sp>
        <p:nvSpPr>
          <p:cNvPr id="42" name="TextBox 41">
            <a:extLst>
              <a:ext uri="{FF2B5EF4-FFF2-40B4-BE49-F238E27FC236}">
                <a16:creationId xmlns:a16="http://schemas.microsoft.com/office/drawing/2014/main" id="{45A79B9D-F8C4-9AEE-F91E-4E230CB97CDA}"/>
              </a:ext>
            </a:extLst>
          </p:cNvPr>
          <p:cNvSpPr txBox="1"/>
          <p:nvPr/>
        </p:nvSpPr>
        <p:spPr>
          <a:xfrm>
            <a:off x="1384864" y="3268941"/>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Gradient of layer X</a:t>
            </a:r>
          </a:p>
        </p:txBody>
      </p:sp>
      <p:sp>
        <p:nvSpPr>
          <p:cNvPr id="43" name="TextBox 42">
            <a:extLst>
              <a:ext uri="{FF2B5EF4-FFF2-40B4-BE49-F238E27FC236}">
                <a16:creationId xmlns:a16="http://schemas.microsoft.com/office/drawing/2014/main" id="{9AC7A729-75A8-08C6-7306-7AB2E94883EE}"/>
              </a:ext>
            </a:extLst>
          </p:cNvPr>
          <p:cNvSpPr txBox="1"/>
          <p:nvPr/>
        </p:nvSpPr>
        <p:spPr>
          <a:xfrm>
            <a:off x="6513634" y="3263809"/>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pic>
        <p:nvPicPr>
          <p:cNvPr id="44" name="Picture 43" descr="A yellow folder with a stack of coins&#10;&#10;AI-generated content may be incorrect.">
            <a:extLst>
              <a:ext uri="{FF2B5EF4-FFF2-40B4-BE49-F238E27FC236}">
                <a16:creationId xmlns:a16="http://schemas.microsoft.com/office/drawing/2014/main" id="{5A385C70-4D7A-DF4F-2BDA-DB0D5D959682}"/>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45" name="Picture 44" descr="A yellow folder with a stack of coins&#10;&#10;AI-generated content may be incorrect.">
            <a:extLst>
              <a:ext uri="{FF2B5EF4-FFF2-40B4-BE49-F238E27FC236}">
                <a16:creationId xmlns:a16="http://schemas.microsoft.com/office/drawing/2014/main" id="{B5AE43D6-A0C4-D30C-52E1-ADB564BC88BE}"/>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46" name="Picture 45" descr="A yellow folder with a stack of coins&#10;&#10;AI-generated content may be incorrect.">
            <a:extLst>
              <a:ext uri="{FF2B5EF4-FFF2-40B4-BE49-F238E27FC236}">
                <a16:creationId xmlns:a16="http://schemas.microsoft.com/office/drawing/2014/main" id="{C67482CA-4C5C-23BC-DDB3-C7585D144876}"/>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18649379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AB8D5-147A-8A9D-A5E4-3C131A5F2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A5C22-9F4B-9606-E8EE-1EB670940AC2}"/>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FA81F8AD-0670-13C9-B662-FF6AE391A1DC}"/>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3FDC3643-6942-91E0-8019-15D6CE50A824}"/>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03F53944-6DFA-8A61-44E6-337025D10A79}"/>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AE569B61-8E21-8737-874F-E3A9E86DED3B}"/>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D5A0AF52-944D-E5FA-699B-C585C02ED8F5}"/>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67355F26-78F0-E2D4-3113-ECD6B85327D7}"/>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C115B78F-73B0-AF99-3703-9DF8EFF8DEFE}"/>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5D2340C5-2973-BB4F-F52E-7EFE4BC4B8F9}"/>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D5FF34B0-9AD4-81CD-4D02-2EEF5FB1C0DB}"/>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79FBB89B-6B01-02AA-CC5D-56F00D9F1829}"/>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7B64AF62-9AC2-F62E-A244-A413A8503BED}"/>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98EA448A-167C-1204-8923-4F3BF3EA3A67}"/>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7EBA5034-AC96-2DE8-6A9C-AE23326E878A}"/>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40C77F07-AD85-A63A-EDA8-213BBEF85399}"/>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C94506FE-BFC0-0409-4C29-8C322115FA36}"/>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6" name="TextBox 25">
            <a:extLst>
              <a:ext uri="{FF2B5EF4-FFF2-40B4-BE49-F238E27FC236}">
                <a16:creationId xmlns:a16="http://schemas.microsoft.com/office/drawing/2014/main" id="{D07ED891-01B5-06AC-3B97-B764427076E2}"/>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30" name="TextBox 29">
            <a:extLst>
              <a:ext uri="{FF2B5EF4-FFF2-40B4-BE49-F238E27FC236}">
                <a16:creationId xmlns:a16="http://schemas.microsoft.com/office/drawing/2014/main" id="{433C6091-48C3-E188-2000-A1BB31B60BAD}"/>
              </a:ext>
            </a:extLst>
          </p:cNvPr>
          <p:cNvSpPr txBox="1"/>
          <p:nvPr/>
        </p:nvSpPr>
        <p:spPr>
          <a:xfrm>
            <a:off x="577224" y="1220130"/>
            <a:ext cx="7910679" cy="523220"/>
          </a:xfrm>
          <a:prstGeom prst="rect">
            <a:avLst/>
          </a:prstGeom>
          <a:noFill/>
        </p:spPr>
        <p:txBody>
          <a:bodyPr wrap="square">
            <a:spAutoFit/>
          </a:bodyPr>
          <a:lstStyle/>
          <a:p>
            <a:r>
              <a:rPr lang="en-US" altLang="en-US" b="1" dirty="0">
                <a:latin typeface="Arial" panose="020B0604020202020204" pitchFamily="34" charset="0"/>
              </a:rPr>
              <a:t>Optimizer step:</a:t>
            </a:r>
            <a:endParaRPr lang="en-US" altLang="en-US" dirty="0">
              <a:latin typeface="Arial" panose="020B0604020202020204" pitchFamily="34" charset="0"/>
            </a:endParaRPr>
          </a:p>
          <a:p>
            <a:pPr marL="342900" lvl="1" indent="-342900">
              <a:buFont typeface="Arial" panose="020B0604020202020204" pitchFamily="34" charset="0"/>
              <a:buChar char="•"/>
            </a:pPr>
            <a:r>
              <a:rPr lang="en-US" altLang="en-US" dirty="0">
                <a:latin typeface="Arial" panose="020B0604020202020204" pitchFamily="34" charset="0"/>
              </a:rPr>
              <a:t>It updates only its own parameter using </a:t>
            </a:r>
            <a:r>
              <a:rPr lang="en-US" dirty="0"/>
              <a:t>its shard of grads + optimizer states.</a:t>
            </a:r>
            <a:endParaRPr lang="en-US" altLang="en-US" dirty="0">
              <a:latin typeface="Arial" panose="020B0604020202020204" pitchFamily="34" charset="0"/>
            </a:endParaRPr>
          </a:p>
        </p:txBody>
      </p:sp>
      <p:sp>
        <p:nvSpPr>
          <p:cNvPr id="77" name="TextBox 76">
            <a:extLst>
              <a:ext uri="{FF2B5EF4-FFF2-40B4-BE49-F238E27FC236}">
                <a16:creationId xmlns:a16="http://schemas.microsoft.com/office/drawing/2014/main" id="{02BC7652-2558-AE1F-11A4-88A8E6BD77D6}"/>
              </a:ext>
            </a:extLst>
          </p:cNvPr>
          <p:cNvSpPr txBox="1"/>
          <p:nvPr/>
        </p:nvSpPr>
        <p:spPr>
          <a:xfrm>
            <a:off x="1855464" y="287710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8" name="TextBox 77">
            <a:extLst>
              <a:ext uri="{FF2B5EF4-FFF2-40B4-BE49-F238E27FC236}">
                <a16:creationId xmlns:a16="http://schemas.microsoft.com/office/drawing/2014/main" id="{71C24C16-ED2B-678D-6006-814C28E4B423}"/>
              </a:ext>
            </a:extLst>
          </p:cNvPr>
          <p:cNvSpPr txBox="1"/>
          <p:nvPr/>
        </p:nvSpPr>
        <p:spPr>
          <a:xfrm>
            <a:off x="1401538" y="286192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9" name="TextBox 78">
            <a:extLst>
              <a:ext uri="{FF2B5EF4-FFF2-40B4-BE49-F238E27FC236}">
                <a16:creationId xmlns:a16="http://schemas.microsoft.com/office/drawing/2014/main" id="{790BF132-4DA8-C31A-60C3-8EEC4B9C0C9D}"/>
              </a:ext>
            </a:extLst>
          </p:cNvPr>
          <p:cNvSpPr txBox="1"/>
          <p:nvPr/>
        </p:nvSpPr>
        <p:spPr>
          <a:xfrm>
            <a:off x="2309390" y="2878778"/>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80" name="TextBox 79">
            <a:extLst>
              <a:ext uri="{FF2B5EF4-FFF2-40B4-BE49-F238E27FC236}">
                <a16:creationId xmlns:a16="http://schemas.microsoft.com/office/drawing/2014/main" id="{CBFDA758-7D9C-589E-27C7-B80646F35F31}"/>
              </a:ext>
            </a:extLst>
          </p:cNvPr>
          <p:cNvSpPr txBox="1"/>
          <p:nvPr/>
        </p:nvSpPr>
        <p:spPr>
          <a:xfrm>
            <a:off x="4855182" y="2853907"/>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1" name="TextBox 80">
            <a:extLst>
              <a:ext uri="{FF2B5EF4-FFF2-40B4-BE49-F238E27FC236}">
                <a16:creationId xmlns:a16="http://schemas.microsoft.com/office/drawing/2014/main" id="{DCE1B87F-39A1-213D-7752-C6B42EBCDD45}"/>
              </a:ext>
            </a:extLst>
          </p:cNvPr>
          <p:cNvSpPr txBox="1"/>
          <p:nvPr/>
        </p:nvSpPr>
        <p:spPr>
          <a:xfrm>
            <a:off x="3908018" y="286192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2" name="TextBox 81">
            <a:extLst>
              <a:ext uri="{FF2B5EF4-FFF2-40B4-BE49-F238E27FC236}">
                <a16:creationId xmlns:a16="http://schemas.microsoft.com/office/drawing/2014/main" id="{F2499450-D6A9-C6BA-BC36-E17612E19381}"/>
              </a:ext>
            </a:extLst>
          </p:cNvPr>
          <p:cNvSpPr txBox="1"/>
          <p:nvPr/>
        </p:nvSpPr>
        <p:spPr>
          <a:xfrm>
            <a:off x="4388998" y="2853908"/>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3" name="TextBox 82">
            <a:extLst>
              <a:ext uri="{FF2B5EF4-FFF2-40B4-BE49-F238E27FC236}">
                <a16:creationId xmlns:a16="http://schemas.microsoft.com/office/drawing/2014/main" id="{276E280E-FA5D-D85E-0FA8-A1E496F7573D}"/>
              </a:ext>
            </a:extLst>
          </p:cNvPr>
          <p:cNvSpPr txBox="1"/>
          <p:nvPr/>
        </p:nvSpPr>
        <p:spPr>
          <a:xfrm>
            <a:off x="7438426" y="2855954"/>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C</a:t>
            </a:r>
          </a:p>
        </p:txBody>
      </p:sp>
      <p:sp>
        <p:nvSpPr>
          <p:cNvPr id="84" name="TextBox 83">
            <a:extLst>
              <a:ext uri="{FF2B5EF4-FFF2-40B4-BE49-F238E27FC236}">
                <a16:creationId xmlns:a16="http://schemas.microsoft.com/office/drawing/2014/main" id="{1430E07C-68E1-B244-039C-9BA359F661D8}"/>
              </a:ext>
            </a:extLst>
          </p:cNvPr>
          <p:cNvSpPr txBox="1"/>
          <p:nvPr/>
        </p:nvSpPr>
        <p:spPr>
          <a:xfrm>
            <a:off x="6514476" y="286441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5" name="TextBox 84">
            <a:extLst>
              <a:ext uri="{FF2B5EF4-FFF2-40B4-BE49-F238E27FC236}">
                <a16:creationId xmlns:a16="http://schemas.microsoft.com/office/drawing/2014/main" id="{E7E02862-78D9-5A3E-D6C5-B90F1675B2E3}"/>
              </a:ext>
            </a:extLst>
          </p:cNvPr>
          <p:cNvSpPr txBox="1"/>
          <p:nvPr/>
        </p:nvSpPr>
        <p:spPr>
          <a:xfrm>
            <a:off x="6984381" y="2861927"/>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6" name="TextBox 85">
            <a:extLst>
              <a:ext uri="{FF2B5EF4-FFF2-40B4-BE49-F238E27FC236}">
                <a16:creationId xmlns:a16="http://schemas.microsoft.com/office/drawing/2014/main" id="{7189E417-6A99-E263-A1A4-CE7FAF513737}"/>
              </a:ext>
            </a:extLst>
          </p:cNvPr>
          <p:cNvSpPr txBox="1"/>
          <p:nvPr/>
        </p:nvSpPr>
        <p:spPr>
          <a:xfrm>
            <a:off x="3919103" y="3267540"/>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sp>
        <p:nvSpPr>
          <p:cNvPr id="87" name="TextBox 86">
            <a:extLst>
              <a:ext uri="{FF2B5EF4-FFF2-40B4-BE49-F238E27FC236}">
                <a16:creationId xmlns:a16="http://schemas.microsoft.com/office/drawing/2014/main" id="{53211751-AD46-507C-2660-7085A0DED258}"/>
              </a:ext>
            </a:extLst>
          </p:cNvPr>
          <p:cNvSpPr txBox="1"/>
          <p:nvPr/>
        </p:nvSpPr>
        <p:spPr>
          <a:xfrm>
            <a:off x="1384864" y="3268941"/>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Gradient of layer X</a:t>
            </a:r>
          </a:p>
        </p:txBody>
      </p:sp>
      <p:sp>
        <p:nvSpPr>
          <p:cNvPr id="88" name="TextBox 87">
            <a:extLst>
              <a:ext uri="{FF2B5EF4-FFF2-40B4-BE49-F238E27FC236}">
                <a16:creationId xmlns:a16="http://schemas.microsoft.com/office/drawing/2014/main" id="{C75BE9D0-24C5-8029-BD45-98F478FE80B3}"/>
              </a:ext>
            </a:extLst>
          </p:cNvPr>
          <p:cNvSpPr txBox="1"/>
          <p:nvPr/>
        </p:nvSpPr>
        <p:spPr>
          <a:xfrm>
            <a:off x="6513634" y="3263809"/>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sp>
        <p:nvSpPr>
          <p:cNvPr id="89" name="Rectangle: Rounded Corners 15">
            <a:extLst>
              <a:ext uri="{FF2B5EF4-FFF2-40B4-BE49-F238E27FC236}">
                <a16:creationId xmlns:a16="http://schemas.microsoft.com/office/drawing/2014/main" id="{50ECEF3F-1F9B-764C-C377-55954830D5CC}"/>
              </a:ext>
            </a:extLst>
          </p:cNvPr>
          <p:cNvSpPr/>
          <p:nvPr/>
        </p:nvSpPr>
        <p:spPr>
          <a:xfrm>
            <a:off x="1474259" y="2182608"/>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0" name="Rectangle: Rounded Corners 17">
            <a:extLst>
              <a:ext uri="{FF2B5EF4-FFF2-40B4-BE49-F238E27FC236}">
                <a16:creationId xmlns:a16="http://schemas.microsoft.com/office/drawing/2014/main" id="{5AC54DDB-4B64-5708-B434-F755A57F97BE}"/>
              </a:ext>
            </a:extLst>
          </p:cNvPr>
          <p:cNvSpPr/>
          <p:nvPr/>
        </p:nvSpPr>
        <p:spPr>
          <a:xfrm>
            <a:off x="1471313" y="2405149"/>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1" name="Rectangle: Rounded Corners 19">
            <a:extLst>
              <a:ext uri="{FF2B5EF4-FFF2-40B4-BE49-F238E27FC236}">
                <a16:creationId xmlns:a16="http://schemas.microsoft.com/office/drawing/2014/main" id="{5F5EDB3A-6F0E-8499-01D7-8EF994D8A7E7}"/>
              </a:ext>
            </a:extLst>
          </p:cNvPr>
          <p:cNvSpPr/>
          <p:nvPr/>
        </p:nvSpPr>
        <p:spPr>
          <a:xfrm>
            <a:off x="1471404" y="2623885"/>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2" name="Rectangle: Rounded Corners 15">
            <a:extLst>
              <a:ext uri="{FF2B5EF4-FFF2-40B4-BE49-F238E27FC236}">
                <a16:creationId xmlns:a16="http://schemas.microsoft.com/office/drawing/2014/main" id="{272F8B4B-8F52-F32C-B623-F3E3EAEEC245}"/>
              </a:ext>
            </a:extLst>
          </p:cNvPr>
          <p:cNvSpPr/>
          <p:nvPr/>
        </p:nvSpPr>
        <p:spPr>
          <a:xfrm>
            <a:off x="4046027" y="2163862"/>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3" name="Rectangle: Rounded Corners 17">
            <a:extLst>
              <a:ext uri="{FF2B5EF4-FFF2-40B4-BE49-F238E27FC236}">
                <a16:creationId xmlns:a16="http://schemas.microsoft.com/office/drawing/2014/main" id="{8B86476A-6BE6-D807-4495-D9DBBE0751B4}"/>
              </a:ext>
            </a:extLst>
          </p:cNvPr>
          <p:cNvSpPr/>
          <p:nvPr/>
        </p:nvSpPr>
        <p:spPr>
          <a:xfrm>
            <a:off x="4043081" y="2386403"/>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4" name="Rectangle: Rounded Corners 19">
            <a:extLst>
              <a:ext uri="{FF2B5EF4-FFF2-40B4-BE49-F238E27FC236}">
                <a16:creationId xmlns:a16="http://schemas.microsoft.com/office/drawing/2014/main" id="{47CBBD54-0584-FEFA-8527-A93A95544B11}"/>
              </a:ext>
            </a:extLst>
          </p:cNvPr>
          <p:cNvSpPr/>
          <p:nvPr/>
        </p:nvSpPr>
        <p:spPr>
          <a:xfrm>
            <a:off x="4043172" y="2605139"/>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5" name="Rectangle: Rounded Corners 15">
            <a:extLst>
              <a:ext uri="{FF2B5EF4-FFF2-40B4-BE49-F238E27FC236}">
                <a16:creationId xmlns:a16="http://schemas.microsoft.com/office/drawing/2014/main" id="{9734E55C-E327-3B21-E62C-A83969B5C6BB}"/>
              </a:ext>
            </a:extLst>
          </p:cNvPr>
          <p:cNvSpPr/>
          <p:nvPr/>
        </p:nvSpPr>
        <p:spPr>
          <a:xfrm>
            <a:off x="6609664" y="2163862"/>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6" name="Rectangle: Rounded Corners 17">
            <a:extLst>
              <a:ext uri="{FF2B5EF4-FFF2-40B4-BE49-F238E27FC236}">
                <a16:creationId xmlns:a16="http://schemas.microsoft.com/office/drawing/2014/main" id="{1F6ABBD3-9257-40F0-653F-68018A16A23C}"/>
              </a:ext>
            </a:extLst>
          </p:cNvPr>
          <p:cNvSpPr/>
          <p:nvPr/>
        </p:nvSpPr>
        <p:spPr>
          <a:xfrm>
            <a:off x="6606718" y="2386403"/>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7" name="Rectangle: Rounded Corners 19">
            <a:extLst>
              <a:ext uri="{FF2B5EF4-FFF2-40B4-BE49-F238E27FC236}">
                <a16:creationId xmlns:a16="http://schemas.microsoft.com/office/drawing/2014/main" id="{78852E94-B256-99C1-6971-EE0A284391F0}"/>
              </a:ext>
            </a:extLst>
          </p:cNvPr>
          <p:cNvSpPr/>
          <p:nvPr/>
        </p:nvSpPr>
        <p:spPr>
          <a:xfrm>
            <a:off x="6606809" y="2605139"/>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pic>
        <p:nvPicPr>
          <p:cNvPr id="98" name="Picture 97" descr="A yellow folder with a stack of coins&#10;&#10;AI-generated content may be incorrect.">
            <a:extLst>
              <a:ext uri="{FF2B5EF4-FFF2-40B4-BE49-F238E27FC236}">
                <a16:creationId xmlns:a16="http://schemas.microsoft.com/office/drawing/2014/main" id="{5AAFD035-A04D-34BF-0DFC-AA30E7B907EE}"/>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99" name="Picture 98" descr="A yellow folder with a stack of coins&#10;&#10;AI-generated content may be incorrect.">
            <a:extLst>
              <a:ext uri="{FF2B5EF4-FFF2-40B4-BE49-F238E27FC236}">
                <a16:creationId xmlns:a16="http://schemas.microsoft.com/office/drawing/2014/main" id="{4DFE1255-BEB8-D546-A7A9-9C18B812F6E8}"/>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100" name="Picture 99" descr="A yellow folder with a stack of coins&#10;&#10;AI-generated content may be incorrect.">
            <a:extLst>
              <a:ext uri="{FF2B5EF4-FFF2-40B4-BE49-F238E27FC236}">
                <a16:creationId xmlns:a16="http://schemas.microsoft.com/office/drawing/2014/main" id="{FC499C11-7AA2-7499-20EF-D5F6FFC9BFD3}"/>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8901933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7ADB5-EAFF-7F35-CF2C-6371E570C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35635-F21C-15EC-E92A-1A08A156E3D3}"/>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879B8E0F-25B9-1BE4-8DDF-918F7A8AD28E}"/>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32CA57B5-E3B2-CFBC-582A-EF78EFC41BDD}"/>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3699BD2B-2569-844F-B02D-BD820150AC0D}"/>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C6A88A9C-93F0-ADAB-022E-F8C432CD56C1}"/>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E4B33A0E-DA0E-471B-9802-E3291C9BC656}"/>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319628A7-7005-2509-121D-6C1EE964D29B}"/>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149DB96F-5281-B2D1-D195-ACE7C440C242}"/>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0BF35B7F-9840-744A-7474-7C2CA04D3615}"/>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DB61DCDC-4A22-AF15-6E53-702B318E1744}"/>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4BB5AEB5-AE4A-9F12-B1B8-825E9EC424A1}"/>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FA7AE555-376D-4B4E-513A-6C108F2CA3C0}"/>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49F57EE6-E491-79BE-C801-86E765637386}"/>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FA8A1091-F5DC-EB87-8AAE-6F6B3A0E6DCE}"/>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3E286A11-DF0C-8912-75CE-0B7E608CA8B8}"/>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B5353D2B-8513-D0EA-0DFC-F0F4E2ADADB1}"/>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6" name="TextBox 25">
            <a:extLst>
              <a:ext uri="{FF2B5EF4-FFF2-40B4-BE49-F238E27FC236}">
                <a16:creationId xmlns:a16="http://schemas.microsoft.com/office/drawing/2014/main" id="{A0ACC9EB-BA49-40B9-1976-BA1B95B848AE}"/>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30" name="TextBox 29">
            <a:extLst>
              <a:ext uri="{FF2B5EF4-FFF2-40B4-BE49-F238E27FC236}">
                <a16:creationId xmlns:a16="http://schemas.microsoft.com/office/drawing/2014/main" id="{F80DE907-06EB-95D0-5476-3A7A504D2CB0}"/>
              </a:ext>
            </a:extLst>
          </p:cNvPr>
          <p:cNvSpPr txBox="1"/>
          <p:nvPr/>
        </p:nvSpPr>
        <p:spPr>
          <a:xfrm>
            <a:off x="577224" y="1220130"/>
            <a:ext cx="7910679" cy="523220"/>
          </a:xfrm>
          <a:prstGeom prst="rect">
            <a:avLst/>
          </a:prstGeom>
          <a:noFill/>
        </p:spPr>
        <p:txBody>
          <a:bodyPr wrap="square">
            <a:spAutoFit/>
          </a:bodyPr>
          <a:lstStyle/>
          <a:p>
            <a:r>
              <a:rPr lang="en-US" altLang="en-US" b="1" dirty="0">
                <a:latin typeface="Arial" panose="020B0604020202020204" pitchFamily="34" charset="0"/>
              </a:rPr>
              <a:t>Optimizer step:</a:t>
            </a:r>
            <a:endParaRPr lang="en-US" altLang="en-US" dirty="0">
              <a:latin typeface="Arial" panose="020B0604020202020204" pitchFamily="34" charset="0"/>
            </a:endParaRPr>
          </a:p>
          <a:p>
            <a:pPr marL="342900" lvl="1" indent="-342900">
              <a:buFont typeface="Arial" panose="020B0604020202020204" pitchFamily="34" charset="0"/>
              <a:buChar char="•"/>
            </a:pPr>
            <a:r>
              <a:rPr lang="en-US" altLang="en-US" dirty="0">
                <a:latin typeface="Arial" panose="020B0604020202020204" pitchFamily="34" charset="0"/>
              </a:rPr>
              <a:t>It updates only its own parameter using </a:t>
            </a:r>
            <a:r>
              <a:rPr lang="en-US" dirty="0"/>
              <a:t>its shard of grads + optimizer states.</a:t>
            </a:r>
            <a:endParaRPr lang="en-US" altLang="en-US" dirty="0">
              <a:latin typeface="Arial" panose="020B0604020202020204" pitchFamily="34" charset="0"/>
            </a:endParaRPr>
          </a:p>
        </p:txBody>
      </p:sp>
      <p:sp>
        <p:nvSpPr>
          <p:cNvPr id="77" name="TextBox 76">
            <a:extLst>
              <a:ext uri="{FF2B5EF4-FFF2-40B4-BE49-F238E27FC236}">
                <a16:creationId xmlns:a16="http://schemas.microsoft.com/office/drawing/2014/main" id="{8EDDE036-96A7-9EB7-288E-1083DC6D71B7}"/>
              </a:ext>
            </a:extLst>
          </p:cNvPr>
          <p:cNvSpPr txBox="1"/>
          <p:nvPr/>
        </p:nvSpPr>
        <p:spPr>
          <a:xfrm>
            <a:off x="1855464" y="287710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8" name="TextBox 77">
            <a:extLst>
              <a:ext uri="{FF2B5EF4-FFF2-40B4-BE49-F238E27FC236}">
                <a16:creationId xmlns:a16="http://schemas.microsoft.com/office/drawing/2014/main" id="{8BB0A210-A87D-D9CA-C12C-2101869F4BC5}"/>
              </a:ext>
            </a:extLst>
          </p:cNvPr>
          <p:cNvSpPr txBox="1"/>
          <p:nvPr/>
        </p:nvSpPr>
        <p:spPr>
          <a:xfrm>
            <a:off x="1401538" y="286192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9" name="TextBox 78">
            <a:extLst>
              <a:ext uri="{FF2B5EF4-FFF2-40B4-BE49-F238E27FC236}">
                <a16:creationId xmlns:a16="http://schemas.microsoft.com/office/drawing/2014/main" id="{9CBCBEAD-9B2A-0EC4-41E8-A5856B291DF4}"/>
              </a:ext>
            </a:extLst>
          </p:cNvPr>
          <p:cNvSpPr txBox="1"/>
          <p:nvPr/>
        </p:nvSpPr>
        <p:spPr>
          <a:xfrm>
            <a:off x="2309390" y="2878778"/>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80" name="TextBox 79">
            <a:extLst>
              <a:ext uri="{FF2B5EF4-FFF2-40B4-BE49-F238E27FC236}">
                <a16:creationId xmlns:a16="http://schemas.microsoft.com/office/drawing/2014/main" id="{AC8C8C04-BCBD-C94A-9BE6-D414E271B524}"/>
              </a:ext>
            </a:extLst>
          </p:cNvPr>
          <p:cNvSpPr txBox="1"/>
          <p:nvPr/>
        </p:nvSpPr>
        <p:spPr>
          <a:xfrm>
            <a:off x="4855182" y="2853907"/>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1" name="TextBox 80">
            <a:extLst>
              <a:ext uri="{FF2B5EF4-FFF2-40B4-BE49-F238E27FC236}">
                <a16:creationId xmlns:a16="http://schemas.microsoft.com/office/drawing/2014/main" id="{9215E9E5-F589-A3EA-77A5-11E139F7BD8A}"/>
              </a:ext>
            </a:extLst>
          </p:cNvPr>
          <p:cNvSpPr txBox="1"/>
          <p:nvPr/>
        </p:nvSpPr>
        <p:spPr>
          <a:xfrm>
            <a:off x="3908018" y="286192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2" name="TextBox 81">
            <a:extLst>
              <a:ext uri="{FF2B5EF4-FFF2-40B4-BE49-F238E27FC236}">
                <a16:creationId xmlns:a16="http://schemas.microsoft.com/office/drawing/2014/main" id="{DE0C7A04-98F4-F494-6F95-AB8D47B4FD2C}"/>
              </a:ext>
            </a:extLst>
          </p:cNvPr>
          <p:cNvSpPr txBox="1"/>
          <p:nvPr/>
        </p:nvSpPr>
        <p:spPr>
          <a:xfrm>
            <a:off x="4388998" y="2853908"/>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3" name="TextBox 82">
            <a:extLst>
              <a:ext uri="{FF2B5EF4-FFF2-40B4-BE49-F238E27FC236}">
                <a16:creationId xmlns:a16="http://schemas.microsoft.com/office/drawing/2014/main" id="{12FDB860-5252-BCC1-CA94-6C1AC1D8373A}"/>
              </a:ext>
            </a:extLst>
          </p:cNvPr>
          <p:cNvSpPr txBox="1"/>
          <p:nvPr/>
        </p:nvSpPr>
        <p:spPr>
          <a:xfrm>
            <a:off x="7438426" y="2855954"/>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C</a:t>
            </a:r>
          </a:p>
        </p:txBody>
      </p:sp>
      <p:sp>
        <p:nvSpPr>
          <p:cNvPr id="84" name="TextBox 83">
            <a:extLst>
              <a:ext uri="{FF2B5EF4-FFF2-40B4-BE49-F238E27FC236}">
                <a16:creationId xmlns:a16="http://schemas.microsoft.com/office/drawing/2014/main" id="{457705DE-805A-AA3D-1B21-2A7F00CDBB60}"/>
              </a:ext>
            </a:extLst>
          </p:cNvPr>
          <p:cNvSpPr txBox="1"/>
          <p:nvPr/>
        </p:nvSpPr>
        <p:spPr>
          <a:xfrm>
            <a:off x="6514476" y="286441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5" name="TextBox 84">
            <a:extLst>
              <a:ext uri="{FF2B5EF4-FFF2-40B4-BE49-F238E27FC236}">
                <a16:creationId xmlns:a16="http://schemas.microsoft.com/office/drawing/2014/main" id="{CAF58D68-6DD2-9926-1681-058CFDB3520F}"/>
              </a:ext>
            </a:extLst>
          </p:cNvPr>
          <p:cNvSpPr txBox="1"/>
          <p:nvPr/>
        </p:nvSpPr>
        <p:spPr>
          <a:xfrm>
            <a:off x="6984381" y="2861927"/>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6" name="TextBox 85">
            <a:extLst>
              <a:ext uri="{FF2B5EF4-FFF2-40B4-BE49-F238E27FC236}">
                <a16:creationId xmlns:a16="http://schemas.microsoft.com/office/drawing/2014/main" id="{BDEFABFF-D8CE-0E80-BED7-FA43CCB2B0C6}"/>
              </a:ext>
            </a:extLst>
          </p:cNvPr>
          <p:cNvSpPr txBox="1"/>
          <p:nvPr/>
        </p:nvSpPr>
        <p:spPr>
          <a:xfrm>
            <a:off x="3919103" y="3267540"/>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sp>
        <p:nvSpPr>
          <p:cNvPr id="87" name="TextBox 86">
            <a:extLst>
              <a:ext uri="{FF2B5EF4-FFF2-40B4-BE49-F238E27FC236}">
                <a16:creationId xmlns:a16="http://schemas.microsoft.com/office/drawing/2014/main" id="{D7D27A9B-415C-D0DB-9095-6C5F9DF27E60}"/>
              </a:ext>
            </a:extLst>
          </p:cNvPr>
          <p:cNvSpPr txBox="1"/>
          <p:nvPr/>
        </p:nvSpPr>
        <p:spPr>
          <a:xfrm>
            <a:off x="1384864" y="3268941"/>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Gradient of layer X</a:t>
            </a:r>
          </a:p>
        </p:txBody>
      </p:sp>
      <p:sp>
        <p:nvSpPr>
          <p:cNvPr id="88" name="TextBox 87">
            <a:extLst>
              <a:ext uri="{FF2B5EF4-FFF2-40B4-BE49-F238E27FC236}">
                <a16:creationId xmlns:a16="http://schemas.microsoft.com/office/drawing/2014/main" id="{50F86F1C-A73C-7D7F-E7B8-A6E5D09FD613}"/>
              </a:ext>
            </a:extLst>
          </p:cNvPr>
          <p:cNvSpPr txBox="1"/>
          <p:nvPr/>
        </p:nvSpPr>
        <p:spPr>
          <a:xfrm>
            <a:off x="6513634" y="3263809"/>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sp>
        <p:nvSpPr>
          <p:cNvPr id="89" name="Rectangle: Rounded Corners 15">
            <a:extLst>
              <a:ext uri="{FF2B5EF4-FFF2-40B4-BE49-F238E27FC236}">
                <a16:creationId xmlns:a16="http://schemas.microsoft.com/office/drawing/2014/main" id="{64FAD6A7-C99E-9A13-F90C-F45193172C2F}"/>
              </a:ext>
            </a:extLst>
          </p:cNvPr>
          <p:cNvSpPr/>
          <p:nvPr/>
        </p:nvSpPr>
        <p:spPr>
          <a:xfrm>
            <a:off x="1474259" y="2182608"/>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0" name="Rectangle: Rounded Corners 17">
            <a:extLst>
              <a:ext uri="{FF2B5EF4-FFF2-40B4-BE49-F238E27FC236}">
                <a16:creationId xmlns:a16="http://schemas.microsoft.com/office/drawing/2014/main" id="{8A1805F4-D680-02C0-C61D-CDD5BBA08AC3}"/>
              </a:ext>
            </a:extLst>
          </p:cNvPr>
          <p:cNvSpPr/>
          <p:nvPr/>
        </p:nvSpPr>
        <p:spPr>
          <a:xfrm>
            <a:off x="1471313" y="2405149"/>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1" name="Rectangle: Rounded Corners 19">
            <a:extLst>
              <a:ext uri="{FF2B5EF4-FFF2-40B4-BE49-F238E27FC236}">
                <a16:creationId xmlns:a16="http://schemas.microsoft.com/office/drawing/2014/main" id="{96FCEFB5-F346-A317-0A2A-DD8A2E9E1162}"/>
              </a:ext>
            </a:extLst>
          </p:cNvPr>
          <p:cNvSpPr/>
          <p:nvPr/>
        </p:nvSpPr>
        <p:spPr>
          <a:xfrm>
            <a:off x="1471404" y="2623885"/>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2" name="Rectangle: Rounded Corners 15">
            <a:extLst>
              <a:ext uri="{FF2B5EF4-FFF2-40B4-BE49-F238E27FC236}">
                <a16:creationId xmlns:a16="http://schemas.microsoft.com/office/drawing/2014/main" id="{9F7D3B1A-D58D-2155-29F9-904B29454A5B}"/>
              </a:ext>
            </a:extLst>
          </p:cNvPr>
          <p:cNvSpPr/>
          <p:nvPr/>
        </p:nvSpPr>
        <p:spPr>
          <a:xfrm>
            <a:off x="4046027" y="2163862"/>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3" name="Rectangle: Rounded Corners 17">
            <a:extLst>
              <a:ext uri="{FF2B5EF4-FFF2-40B4-BE49-F238E27FC236}">
                <a16:creationId xmlns:a16="http://schemas.microsoft.com/office/drawing/2014/main" id="{3901EFCC-87AF-8A27-AB6C-14CCB249B84F}"/>
              </a:ext>
            </a:extLst>
          </p:cNvPr>
          <p:cNvSpPr/>
          <p:nvPr/>
        </p:nvSpPr>
        <p:spPr>
          <a:xfrm>
            <a:off x="4043081" y="2386403"/>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4" name="Rectangle: Rounded Corners 19">
            <a:extLst>
              <a:ext uri="{FF2B5EF4-FFF2-40B4-BE49-F238E27FC236}">
                <a16:creationId xmlns:a16="http://schemas.microsoft.com/office/drawing/2014/main" id="{F5098B40-DB61-CF82-9229-B4D5A3793278}"/>
              </a:ext>
            </a:extLst>
          </p:cNvPr>
          <p:cNvSpPr/>
          <p:nvPr/>
        </p:nvSpPr>
        <p:spPr>
          <a:xfrm>
            <a:off x="4043172" y="2605139"/>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5" name="Rectangle: Rounded Corners 15">
            <a:extLst>
              <a:ext uri="{FF2B5EF4-FFF2-40B4-BE49-F238E27FC236}">
                <a16:creationId xmlns:a16="http://schemas.microsoft.com/office/drawing/2014/main" id="{B6F319FB-00DA-A9E8-B0C2-70D0388AF1A1}"/>
              </a:ext>
            </a:extLst>
          </p:cNvPr>
          <p:cNvSpPr/>
          <p:nvPr/>
        </p:nvSpPr>
        <p:spPr>
          <a:xfrm>
            <a:off x="6609664" y="2163862"/>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6" name="Rectangle: Rounded Corners 17">
            <a:extLst>
              <a:ext uri="{FF2B5EF4-FFF2-40B4-BE49-F238E27FC236}">
                <a16:creationId xmlns:a16="http://schemas.microsoft.com/office/drawing/2014/main" id="{BA884FD0-D1A3-D868-22B2-A09CA2331823}"/>
              </a:ext>
            </a:extLst>
          </p:cNvPr>
          <p:cNvSpPr/>
          <p:nvPr/>
        </p:nvSpPr>
        <p:spPr>
          <a:xfrm>
            <a:off x="6606718" y="2386403"/>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7" name="Rectangle: Rounded Corners 19">
            <a:extLst>
              <a:ext uri="{FF2B5EF4-FFF2-40B4-BE49-F238E27FC236}">
                <a16:creationId xmlns:a16="http://schemas.microsoft.com/office/drawing/2014/main" id="{CF6E3267-85E5-620E-8677-F4E48FB8F2F6}"/>
              </a:ext>
            </a:extLst>
          </p:cNvPr>
          <p:cNvSpPr/>
          <p:nvPr/>
        </p:nvSpPr>
        <p:spPr>
          <a:xfrm>
            <a:off x="6606809" y="2605139"/>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pic>
        <p:nvPicPr>
          <p:cNvPr id="3" name="Picture 2" descr="A yellow folder with a stack of coins&#10;&#10;AI-generated content may be incorrect.">
            <a:extLst>
              <a:ext uri="{FF2B5EF4-FFF2-40B4-BE49-F238E27FC236}">
                <a16:creationId xmlns:a16="http://schemas.microsoft.com/office/drawing/2014/main" id="{495EDBE6-5C2B-1B76-F084-4919CADB480E}"/>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4" name="Picture 3" descr="A yellow folder with a stack of coins&#10;&#10;AI-generated content may be incorrect.">
            <a:extLst>
              <a:ext uri="{FF2B5EF4-FFF2-40B4-BE49-F238E27FC236}">
                <a16:creationId xmlns:a16="http://schemas.microsoft.com/office/drawing/2014/main" id="{BA9D2668-945C-F56B-7F0A-BD446519BF7B}"/>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6" name="Picture 5" descr="A yellow folder with a stack of coins&#10;&#10;AI-generated content may be incorrect.">
            <a:extLst>
              <a:ext uri="{FF2B5EF4-FFF2-40B4-BE49-F238E27FC236}">
                <a16:creationId xmlns:a16="http://schemas.microsoft.com/office/drawing/2014/main" id="{52B04EAF-8FF9-CDE6-D44C-19854C4E704E}"/>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1613120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58E46-FB5F-F7FD-C990-871574BFC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10E94E-0685-BEA3-0F12-5C5BE6877EEC}"/>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5F70D665-3D3D-5BD5-20CD-557B8AA6FF5F}"/>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8B5B20E3-19A9-0DFA-759B-265B769AB2FB}"/>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441625B1-A926-2F0E-E4BB-B3D7FCA7D1E7}"/>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2817DD68-10FF-FD04-4810-601E371BB4D1}"/>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57CE5C0E-FF0E-F04C-F8E1-E601840D6106}"/>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8F1FFA52-49D4-4602-DC0D-635D1EF6103F}"/>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4F943C97-6C8D-483F-0AF1-14F0965246B2}"/>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506EFFB3-073A-45EF-B56C-BE7458B4E1BD}"/>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51DA6B5B-53D3-A064-086F-D54AA5E52507}"/>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7ABBDEDD-A6E4-C582-3305-96B3088B845C}"/>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2DD9D601-9CA4-1DD5-3E87-0948AE29519F}"/>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80F54693-E1A0-7384-FA2D-8808E465A934}"/>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C3AF6BC8-D2D6-CEAF-6660-F2BB57CBA05A}"/>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A2200BC3-BB71-51C4-206C-92B0C33A72DE}"/>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C4BEF3DD-F895-2DE6-DC3F-3BA358D59CF0}"/>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6" name="TextBox 25">
            <a:extLst>
              <a:ext uri="{FF2B5EF4-FFF2-40B4-BE49-F238E27FC236}">
                <a16:creationId xmlns:a16="http://schemas.microsoft.com/office/drawing/2014/main" id="{F17B9807-1B4E-4EC4-4C3C-A302DAC2B2C9}"/>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30" name="TextBox 29">
            <a:extLst>
              <a:ext uri="{FF2B5EF4-FFF2-40B4-BE49-F238E27FC236}">
                <a16:creationId xmlns:a16="http://schemas.microsoft.com/office/drawing/2014/main" id="{9BC3EC9D-850F-A10C-4E1B-E89FAFC055CA}"/>
              </a:ext>
            </a:extLst>
          </p:cNvPr>
          <p:cNvSpPr txBox="1"/>
          <p:nvPr/>
        </p:nvSpPr>
        <p:spPr>
          <a:xfrm>
            <a:off x="577224" y="1220130"/>
            <a:ext cx="7910679" cy="954107"/>
          </a:xfrm>
          <a:prstGeom prst="rect">
            <a:avLst/>
          </a:prstGeom>
          <a:noFill/>
        </p:spPr>
        <p:txBody>
          <a:bodyPr wrap="square">
            <a:spAutoFit/>
          </a:bodyPr>
          <a:lstStyle/>
          <a:p>
            <a:r>
              <a:rPr lang="en-US" altLang="en-US" b="1" dirty="0">
                <a:latin typeface="Arial" panose="020B0604020202020204" pitchFamily="34" charset="0"/>
              </a:rPr>
              <a:t>Optimizer step:</a:t>
            </a:r>
            <a:endParaRPr lang="en-US" altLang="en-US" dirty="0">
              <a:latin typeface="Arial" panose="020B0604020202020204" pitchFamily="34" charset="0"/>
            </a:endParaRPr>
          </a:p>
          <a:p>
            <a:pPr marL="342900" lvl="1" indent="-342900">
              <a:buFont typeface="Arial" panose="020B0604020202020204" pitchFamily="34" charset="0"/>
              <a:buChar char="•"/>
            </a:pPr>
            <a:r>
              <a:rPr lang="en-US" altLang="en-US" dirty="0">
                <a:latin typeface="Arial" panose="020B0604020202020204" pitchFamily="34" charset="0"/>
              </a:rPr>
              <a:t>It updates only its own parameter using </a:t>
            </a:r>
            <a:r>
              <a:rPr lang="en-US" dirty="0"/>
              <a:t>its shard of grads + optimizer states.</a:t>
            </a:r>
            <a:endParaRPr lang="en-US" altLang="en-US" dirty="0">
              <a:latin typeface="Arial" panose="020B0604020202020204" pitchFamily="34" charset="0"/>
            </a:endParaRPr>
          </a:p>
          <a:p>
            <a:pPr marL="342900" lvl="1" indent="-342900">
              <a:buFont typeface="Arial" panose="020B0604020202020204" pitchFamily="34" charset="0"/>
              <a:buChar char="•"/>
            </a:pPr>
            <a:r>
              <a:rPr lang="en-US" altLang="en-US" dirty="0">
                <a:latin typeface="Arial" panose="020B0604020202020204" pitchFamily="34" charset="0"/>
              </a:rPr>
              <a:t>Parameters are still replicated, so updates must be broadcast after each step to keep all GPUs in sync. (done with </a:t>
            </a:r>
            <a:r>
              <a:rPr lang="en-US" b="1" dirty="0"/>
              <a:t>all-gather)</a:t>
            </a:r>
            <a:endParaRPr lang="en-US" altLang="en-US" dirty="0">
              <a:latin typeface="Arial" panose="020B0604020202020204" pitchFamily="34" charset="0"/>
            </a:endParaRPr>
          </a:p>
        </p:txBody>
      </p:sp>
      <p:sp>
        <p:nvSpPr>
          <p:cNvPr id="77" name="TextBox 76">
            <a:extLst>
              <a:ext uri="{FF2B5EF4-FFF2-40B4-BE49-F238E27FC236}">
                <a16:creationId xmlns:a16="http://schemas.microsoft.com/office/drawing/2014/main" id="{9F3B587C-AE2E-6C33-2051-50BCEC939A23}"/>
              </a:ext>
            </a:extLst>
          </p:cNvPr>
          <p:cNvSpPr txBox="1"/>
          <p:nvPr/>
        </p:nvSpPr>
        <p:spPr>
          <a:xfrm>
            <a:off x="1855464" y="287710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8" name="TextBox 77">
            <a:extLst>
              <a:ext uri="{FF2B5EF4-FFF2-40B4-BE49-F238E27FC236}">
                <a16:creationId xmlns:a16="http://schemas.microsoft.com/office/drawing/2014/main" id="{6E8F1C61-5DAD-B324-455B-6D9844AAE5FD}"/>
              </a:ext>
            </a:extLst>
          </p:cNvPr>
          <p:cNvSpPr txBox="1"/>
          <p:nvPr/>
        </p:nvSpPr>
        <p:spPr>
          <a:xfrm>
            <a:off x="1401538" y="286192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9" name="TextBox 78">
            <a:extLst>
              <a:ext uri="{FF2B5EF4-FFF2-40B4-BE49-F238E27FC236}">
                <a16:creationId xmlns:a16="http://schemas.microsoft.com/office/drawing/2014/main" id="{AADF740A-F3A9-F3ED-D1D0-EE599D70B475}"/>
              </a:ext>
            </a:extLst>
          </p:cNvPr>
          <p:cNvSpPr txBox="1"/>
          <p:nvPr/>
        </p:nvSpPr>
        <p:spPr>
          <a:xfrm>
            <a:off x="2309390" y="2878778"/>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80" name="TextBox 79">
            <a:extLst>
              <a:ext uri="{FF2B5EF4-FFF2-40B4-BE49-F238E27FC236}">
                <a16:creationId xmlns:a16="http://schemas.microsoft.com/office/drawing/2014/main" id="{B6C3685F-7AC1-10FD-C0BA-D129D8F8088F}"/>
              </a:ext>
            </a:extLst>
          </p:cNvPr>
          <p:cNvSpPr txBox="1"/>
          <p:nvPr/>
        </p:nvSpPr>
        <p:spPr>
          <a:xfrm>
            <a:off x="4855182" y="2853907"/>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1" name="TextBox 80">
            <a:extLst>
              <a:ext uri="{FF2B5EF4-FFF2-40B4-BE49-F238E27FC236}">
                <a16:creationId xmlns:a16="http://schemas.microsoft.com/office/drawing/2014/main" id="{C841C7C4-BA35-7FCA-B8D3-933937C695C5}"/>
              </a:ext>
            </a:extLst>
          </p:cNvPr>
          <p:cNvSpPr txBox="1"/>
          <p:nvPr/>
        </p:nvSpPr>
        <p:spPr>
          <a:xfrm>
            <a:off x="3908018" y="286192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2" name="TextBox 81">
            <a:extLst>
              <a:ext uri="{FF2B5EF4-FFF2-40B4-BE49-F238E27FC236}">
                <a16:creationId xmlns:a16="http://schemas.microsoft.com/office/drawing/2014/main" id="{1CE9FE2F-AD46-B803-F8CD-E15DAF19E934}"/>
              </a:ext>
            </a:extLst>
          </p:cNvPr>
          <p:cNvSpPr txBox="1"/>
          <p:nvPr/>
        </p:nvSpPr>
        <p:spPr>
          <a:xfrm>
            <a:off x="4388998" y="2853908"/>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3" name="TextBox 82">
            <a:extLst>
              <a:ext uri="{FF2B5EF4-FFF2-40B4-BE49-F238E27FC236}">
                <a16:creationId xmlns:a16="http://schemas.microsoft.com/office/drawing/2014/main" id="{D3A4CFD5-DD99-2F18-1F8D-95CCB417C0E8}"/>
              </a:ext>
            </a:extLst>
          </p:cNvPr>
          <p:cNvSpPr txBox="1"/>
          <p:nvPr/>
        </p:nvSpPr>
        <p:spPr>
          <a:xfrm>
            <a:off x="7438426" y="2855954"/>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C</a:t>
            </a:r>
          </a:p>
        </p:txBody>
      </p:sp>
      <p:sp>
        <p:nvSpPr>
          <p:cNvPr id="84" name="TextBox 83">
            <a:extLst>
              <a:ext uri="{FF2B5EF4-FFF2-40B4-BE49-F238E27FC236}">
                <a16:creationId xmlns:a16="http://schemas.microsoft.com/office/drawing/2014/main" id="{FAA9AAC7-D63F-F917-447E-2FE8BF6A27F2}"/>
              </a:ext>
            </a:extLst>
          </p:cNvPr>
          <p:cNvSpPr txBox="1"/>
          <p:nvPr/>
        </p:nvSpPr>
        <p:spPr>
          <a:xfrm>
            <a:off x="6514476" y="286441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5" name="TextBox 84">
            <a:extLst>
              <a:ext uri="{FF2B5EF4-FFF2-40B4-BE49-F238E27FC236}">
                <a16:creationId xmlns:a16="http://schemas.microsoft.com/office/drawing/2014/main" id="{6C5F02E9-15F3-0F86-773C-B3465A868B50}"/>
              </a:ext>
            </a:extLst>
          </p:cNvPr>
          <p:cNvSpPr txBox="1"/>
          <p:nvPr/>
        </p:nvSpPr>
        <p:spPr>
          <a:xfrm>
            <a:off x="6984381" y="2861927"/>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6" name="TextBox 85">
            <a:extLst>
              <a:ext uri="{FF2B5EF4-FFF2-40B4-BE49-F238E27FC236}">
                <a16:creationId xmlns:a16="http://schemas.microsoft.com/office/drawing/2014/main" id="{3825B17E-7CF2-1D44-A565-52C80AA70705}"/>
              </a:ext>
            </a:extLst>
          </p:cNvPr>
          <p:cNvSpPr txBox="1"/>
          <p:nvPr/>
        </p:nvSpPr>
        <p:spPr>
          <a:xfrm>
            <a:off x="3919103" y="3267540"/>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sp>
        <p:nvSpPr>
          <p:cNvPr id="87" name="TextBox 86">
            <a:extLst>
              <a:ext uri="{FF2B5EF4-FFF2-40B4-BE49-F238E27FC236}">
                <a16:creationId xmlns:a16="http://schemas.microsoft.com/office/drawing/2014/main" id="{53C9729B-2665-8F70-6B2B-2FC2801F7056}"/>
              </a:ext>
            </a:extLst>
          </p:cNvPr>
          <p:cNvSpPr txBox="1"/>
          <p:nvPr/>
        </p:nvSpPr>
        <p:spPr>
          <a:xfrm>
            <a:off x="1384864" y="3268941"/>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Gradient of layer X</a:t>
            </a:r>
          </a:p>
        </p:txBody>
      </p:sp>
      <p:sp>
        <p:nvSpPr>
          <p:cNvPr id="88" name="TextBox 87">
            <a:extLst>
              <a:ext uri="{FF2B5EF4-FFF2-40B4-BE49-F238E27FC236}">
                <a16:creationId xmlns:a16="http://schemas.microsoft.com/office/drawing/2014/main" id="{3D6B17D6-4C10-EB68-4E12-B18CE7FBD328}"/>
              </a:ext>
            </a:extLst>
          </p:cNvPr>
          <p:cNvSpPr txBox="1"/>
          <p:nvPr/>
        </p:nvSpPr>
        <p:spPr>
          <a:xfrm>
            <a:off x="6513634" y="3263809"/>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sp>
        <p:nvSpPr>
          <p:cNvPr id="89" name="Rectangle: Rounded Corners 15">
            <a:extLst>
              <a:ext uri="{FF2B5EF4-FFF2-40B4-BE49-F238E27FC236}">
                <a16:creationId xmlns:a16="http://schemas.microsoft.com/office/drawing/2014/main" id="{0334587E-1F59-9EFF-B0BF-18378D050542}"/>
              </a:ext>
            </a:extLst>
          </p:cNvPr>
          <p:cNvSpPr/>
          <p:nvPr/>
        </p:nvSpPr>
        <p:spPr>
          <a:xfrm>
            <a:off x="1474259" y="2182608"/>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0" name="Rectangle: Rounded Corners 17">
            <a:extLst>
              <a:ext uri="{FF2B5EF4-FFF2-40B4-BE49-F238E27FC236}">
                <a16:creationId xmlns:a16="http://schemas.microsoft.com/office/drawing/2014/main" id="{8A4ED47F-55CF-9F25-8027-28A500AEC2DC}"/>
              </a:ext>
            </a:extLst>
          </p:cNvPr>
          <p:cNvSpPr/>
          <p:nvPr/>
        </p:nvSpPr>
        <p:spPr>
          <a:xfrm>
            <a:off x="1471313" y="2405149"/>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1" name="Rectangle: Rounded Corners 19">
            <a:extLst>
              <a:ext uri="{FF2B5EF4-FFF2-40B4-BE49-F238E27FC236}">
                <a16:creationId xmlns:a16="http://schemas.microsoft.com/office/drawing/2014/main" id="{D19AE872-FF33-AD23-7AC9-975413923171}"/>
              </a:ext>
            </a:extLst>
          </p:cNvPr>
          <p:cNvSpPr/>
          <p:nvPr/>
        </p:nvSpPr>
        <p:spPr>
          <a:xfrm>
            <a:off x="1471404" y="2623885"/>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2" name="Rectangle: Rounded Corners 15">
            <a:extLst>
              <a:ext uri="{FF2B5EF4-FFF2-40B4-BE49-F238E27FC236}">
                <a16:creationId xmlns:a16="http://schemas.microsoft.com/office/drawing/2014/main" id="{F7D5EDD9-0EEE-693F-3213-1B97EB9BF2BB}"/>
              </a:ext>
            </a:extLst>
          </p:cNvPr>
          <p:cNvSpPr/>
          <p:nvPr/>
        </p:nvSpPr>
        <p:spPr>
          <a:xfrm>
            <a:off x="4046027" y="2163862"/>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3" name="Rectangle: Rounded Corners 17">
            <a:extLst>
              <a:ext uri="{FF2B5EF4-FFF2-40B4-BE49-F238E27FC236}">
                <a16:creationId xmlns:a16="http://schemas.microsoft.com/office/drawing/2014/main" id="{514AA790-ACC2-190C-AA62-832904E9908C}"/>
              </a:ext>
            </a:extLst>
          </p:cNvPr>
          <p:cNvSpPr/>
          <p:nvPr/>
        </p:nvSpPr>
        <p:spPr>
          <a:xfrm>
            <a:off x="4043081" y="2386403"/>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4" name="Rectangle: Rounded Corners 19">
            <a:extLst>
              <a:ext uri="{FF2B5EF4-FFF2-40B4-BE49-F238E27FC236}">
                <a16:creationId xmlns:a16="http://schemas.microsoft.com/office/drawing/2014/main" id="{1E397E39-369F-3BBC-7235-0A8C8C077B25}"/>
              </a:ext>
            </a:extLst>
          </p:cNvPr>
          <p:cNvSpPr/>
          <p:nvPr/>
        </p:nvSpPr>
        <p:spPr>
          <a:xfrm>
            <a:off x="4043172" y="2605139"/>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5" name="Rectangle: Rounded Corners 15">
            <a:extLst>
              <a:ext uri="{FF2B5EF4-FFF2-40B4-BE49-F238E27FC236}">
                <a16:creationId xmlns:a16="http://schemas.microsoft.com/office/drawing/2014/main" id="{634F8B27-E9EA-D032-2440-80D9C697FC82}"/>
              </a:ext>
            </a:extLst>
          </p:cNvPr>
          <p:cNvSpPr/>
          <p:nvPr/>
        </p:nvSpPr>
        <p:spPr>
          <a:xfrm>
            <a:off x="6609664" y="2163862"/>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6" name="Rectangle: Rounded Corners 17">
            <a:extLst>
              <a:ext uri="{FF2B5EF4-FFF2-40B4-BE49-F238E27FC236}">
                <a16:creationId xmlns:a16="http://schemas.microsoft.com/office/drawing/2014/main" id="{7087ACC7-38D7-015B-94B7-34A98D30F069}"/>
              </a:ext>
            </a:extLst>
          </p:cNvPr>
          <p:cNvSpPr/>
          <p:nvPr/>
        </p:nvSpPr>
        <p:spPr>
          <a:xfrm>
            <a:off x="6606718" y="2386403"/>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7" name="Rectangle: Rounded Corners 19">
            <a:extLst>
              <a:ext uri="{FF2B5EF4-FFF2-40B4-BE49-F238E27FC236}">
                <a16:creationId xmlns:a16="http://schemas.microsoft.com/office/drawing/2014/main" id="{4A5DD3B7-243D-217D-BFFD-BE18259BDE60}"/>
              </a:ext>
            </a:extLst>
          </p:cNvPr>
          <p:cNvSpPr/>
          <p:nvPr/>
        </p:nvSpPr>
        <p:spPr>
          <a:xfrm>
            <a:off x="6606809" y="2605139"/>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pic>
        <p:nvPicPr>
          <p:cNvPr id="3" name="Picture 2" descr="A yellow folder with a stack of coins&#10;&#10;AI-generated content may be incorrect.">
            <a:extLst>
              <a:ext uri="{FF2B5EF4-FFF2-40B4-BE49-F238E27FC236}">
                <a16:creationId xmlns:a16="http://schemas.microsoft.com/office/drawing/2014/main" id="{F424E1D8-B54D-FA47-855F-78A6BCB15ED0}"/>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4" name="Picture 3" descr="A yellow folder with a stack of coins&#10;&#10;AI-generated content may be incorrect.">
            <a:extLst>
              <a:ext uri="{FF2B5EF4-FFF2-40B4-BE49-F238E27FC236}">
                <a16:creationId xmlns:a16="http://schemas.microsoft.com/office/drawing/2014/main" id="{BB2D62D6-87D3-3905-02E5-7378A0189DD5}"/>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6" name="Picture 5" descr="A yellow folder with a stack of coins&#10;&#10;AI-generated content may be incorrect.">
            <a:extLst>
              <a:ext uri="{FF2B5EF4-FFF2-40B4-BE49-F238E27FC236}">
                <a16:creationId xmlns:a16="http://schemas.microsoft.com/office/drawing/2014/main" id="{6A4D5B4F-0A02-651F-BF2D-34675A80E122}"/>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2457139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225B9-4B1F-588F-4BF3-D2B7DF9DEE4A}"/>
              </a:ext>
            </a:extLst>
          </p:cNvPr>
          <p:cNvSpPr>
            <a:spLocks noGrp="1"/>
          </p:cNvSpPr>
          <p:nvPr>
            <p:ph type="title"/>
          </p:nvPr>
        </p:nvSpPr>
        <p:spPr/>
        <p:txBody>
          <a:bodyPr/>
          <a:lstStyle/>
          <a:p>
            <a:r>
              <a:rPr lang="en-US" dirty="0">
                <a:ea typeface="Tahoma"/>
                <a:cs typeface="Tahoma"/>
              </a:rPr>
              <a:t>Summary: </a:t>
            </a:r>
            <a:r>
              <a:rPr lang="en-US" dirty="0" err="1">
                <a:ea typeface="Tahoma"/>
                <a:cs typeface="Tahoma"/>
              </a:rPr>
              <a:t>ZeRO</a:t>
            </a:r>
            <a:r>
              <a:rPr lang="en-US" dirty="0">
                <a:ea typeface="Tahoma"/>
                <a:cs typeface="Tahoma"/>
              </a:rPr>
              <a:t> Stage 2</a:t>
            </a:r>
            <a:endParaRPr lang="en-US" dirty="0"/>
          </a:p>
        </p:txBody>
      </p:sp>
      <p:sp>
        <p:nvSpPr>
          <p:cNvPr id="3" name="Text Placeholder 2">
            <a:extLst>
              <a:ext uri="{FF2B5EF4-FFF2-40B4-BE49-F238E27FC236}">
                <a16:creationId xmlns:a16="http://schemas.microsoft.com/office/drawing/2014/main" id="{BB1BBB31-547A-362A-3640-A8DD97531E1D}"/>
              </a:ext>
            </a:extLst>
          </p:cNvPr>
          <p:cNvSpPr>
            <a:spLocks noGrp="1"/>
          </p:cNvSpPr>
          <p:nvPr>
            <p:ph type="body" sz="quarter" idx="16"/>
          </p:nvPr>
        </p:nvSpPr>
        <p:spPr/>
        <p:txBody>
          <a:bodyPr/>
          <a:lstStyle/>
          <a:p>
            <a:r>
              <a:rPr lang="en-US" dirty="0"/>
              <a:t>Builds on Stage 1 by sharding gradients in addition to optimizer states. </a:t>
            </a:r>
          </a:p>
          <a:p>
            <a:r>
              <a:rPr lang="en-US" dirty="0"/>
              <a:t>Memory savings: no duplicate gradients or optimizer states. </a:t>
            </a:r>
          </a:p>
          <a:p>
            <a:r>
              <a:rPr lang="en-US" dirty="0"/>
              <a:t>Trade-off: slightly higher communication overhead each step.</a:t>
            </a:r>
          </a:p>
          <a:p>
            <a:pPr lvl="1"/>
            <a:r>
              <a:rPr lang="en-US" dirty="0"/>
              <a:t>Communication is not bad since it’s amortized!! </a:t>
            </a:r>
          </a:p>
        </p:txBody>
      </p:sp>
      <p:graphicFrame>
        <p:nvGraphicFramePr>
          <p:cNvPr id="5" name="Table 4">
            <a:extLst>
              <a:ext uri="{FF2B5EF4-FFF2-40B4-BE49-F238E27FC236}">
                <a16:creationId xmlns:a16="http://schemas.microsoft.com/office/drawing/2014/main" id="{451A31EE-E10D-D485-956B-A68F8F1FECEB}"/>
              </a:ext>
            </a:extLst>
          </p:cNvPr>
          <p:cNvGraphicFramePr>
            <a:graphicFrameLocks noGrp="1"/>
          </p:cNvGraphicFramePr>
          <p:nvPr>
            <p:extLst>
              <p:ext uri="{D42A27DB-BD31-4B8C-83A1-F6EECF244321}">
                <p14:modId xmlns:p14="http://schemas.microsoft.com/office/powerpoint/2010/main" val="1413192849"/>
              </p:ext>
            </p:extLst>
          </p:nvPr>
        </p:nvGraphicFramePr>
        <p:xfrm>
          <a:off x="650004" y="3279503"/>
          <a:ext cx="8192277" cy="1188720"/>
        </p:xfrm>
        <a:graphic>
          <a:graphicData uri="http://schemas.openxmlformats.org/drawingml/2006/table">
            <a:tbl>
              <a:tblPr firstRow="1" bandRow="1">
                <a:tableStyleId>{5C22544A-7EE6-4342-B048-85BDC9FD1C3A}</a:tableStyleId>
              </a:tblPr>
              <a:tblGrid>
                <a:gridCol w="912241">
                  <a:extLst>
                    <a:ext uri="{9D8B030D-6E8A-4147-A177-3AD203B41FA5}">
                      <a16:colId xmlns:a16="http://schemas.microsoft.com/office/drawing/2014/main" val="2628896434"/>
                    </a:ext>
                  </a:extLst>
                </a:gridCol>
                <a:gridCol w="1793638">
                  <a:extLst>
                    <a:ext uri="{9D8B030D-6E8A-4147-A177-3AD203B41FA5}">
                      <a16:colId xmlns:a16="http://schemas.microsoft.com/office/drawing/2014/main" val="3492282006"/>
                    </a:ext>
                  </a:extLst>
                </a:gridCol>
                <a:gridCol w="2192694">
                  <a:extLst>
                    <a:ext uri="{9D8B030D-6E8A-4147-A177-3AD203B41FA5}">
                      <a16:colId xmlns:a16="http://schemas.microsoft.com/office/drawing/2014/main" val="3187547608"/>
                    </a:ext>
                  </a:extLst>
                </a:gridCol>
                <a:gridCol w="3293704">
                  <a:extLst>
                    <a:ext uri="{9D8B030D-6E8A-4147-A177-3AD203B41FA5}">
                      <a16:colId xmlns:a16="http://schemas.microsoft.com/office/drawing/2014/main" val="2565878757"/>
                    </a:ext>
                  </a:extLst>
                </a:gridCol>
              </a:tblGrid>
              <a:tr h="158374">
                <a:tc>
                  <a:txBody>
                    <a:bodyPr/>
                    <a:lstStyle/>
                    <a:p>
                      <a:pPr algn="ctr">
                        <a:buNone/>
                      </a:pPr>
                      <a:r>
                        <a:rPr lang="en-US" dirty="0"/>
                        <a:t>Stage</a:t>
                      </a:r>
                    </a:p>
                  </a:txBody>
                  <a:tcPr anchor="ctr"/>
                </a:tc>
                <a:tc>
                  <a:txBody>
                    <a:bodyPr/>
                    <a:lstStyle/>
                    <a:p>
                      <a:pPr algn="ctr">
                        <a:buNone/>
                      </a:pPr>
                      <a:r>
                        <a:rPr lang="en-US" dirty="0"/>
                        <a:t>What’s Sharded</a:t>
                      </a:r>
                    </a:p>
                  </a:txBody>
                  <a:tcPr anchor="ctr"/>
                </a:tc>
                <a:tc>
                  <a:txBody>
                    <a:bodyPr/>
                    <a:lstStyle/>
                    <a:p>
                      <a:pPr algn="ctr">
                        <a:buNone/>
                      </a:pPr>
                      <a:r>
                        <a:rPr lang="en-US" dirty="0"/>
                        <a:t>Approx bytes / param</a:t>
                      </a:r>
                    </a:p>
                  </a:txBody>
                  <a:tcPr anchor="ctr"/>
                </a:tc>
                <a:tc>
                  <a:txBody>
                    <a:bodyPr/>
                    <a:lstStyle/>
                    <a:p>
                      <a:pPr algn="ctr">
                        <a:buNone/>
                      </a:pPr>
                      <a:r>
                        <a:rPr lang="en-US" dirty="0"/>
                        <a:t>Memory / GPU (7.5 B params)</a:t>
                      </a:r>
                    </a:p>
                  </a:txBody>
                  <a:tcPr anchor="ctr"/>
                </a:tc>
                <a:extLst>
                  <a:ext uri="{0D108BD9-81ED-4DB2-BD59-A6C34878D82A}">
                    <a16:rowId xmlns:a16="http://schemas.microsoft.com/office/drawing/2014/main" val="2802141477"/>
                  </a:ext>
                </a:extLst>
              </a:tr>
              <a:tr h="158374">
                <a:tc>
                  <a:txBody>
                    <a:bodyPr/>
                    <a:lstStyle/>
                    <a:p>
                      <a:pPr algn="ctr">
                        <a:buNone/>
                      </a:pPr>
                      <a:r>
                        <a:rPr lang="en-US"/>
                        <a:t>Naïve DP</a:t>
                      </a:r>
                    </a:p>
                  </a:txBody>
                  <a:tcPr anchor="ctr"/>
                </a:tc>
                <a:tc>
                  <a:txBody>
                    <a:bodyPr/>
                    <a:lstStyle/>
                    <a:p>
                      <a:pPr algn="ctr">
                        <a:buNone/>
                      </a:pPr>
                      <a:r>
                        <a:rPr lang="en-US" dirty="0"/>
                        <a:t>None</a:t>
                      </a:r>
                    </a:p>
                  </a:txBody>
                  <a:tcPr anchor="ctr"/>
                </a:tc>
                <a:tc>
                  <a:txBody>
                    <a:bodyPr/>
                    <a:lstStyle/>
                    <a:p>
                      <a:pPr algn="ctr">
                        <a:buNone/>
                      </a:pPr>
                      <a:r>
                        <a:rPr lang="en-US" dirty="0"/>
                        <a:t>16 B</a:t>
                      </a:r>
                    </a:p>
                  </a:txBody>
                  <a:tcPr anchor="ctr"/>
                </a:tc>
                <a:tc>
                  <a:txBody>
                    <a:bodyPr/>
                    <a:lstStyle/>
                    <a:p>
                      <a:pPr algn="ctr">
                        <a:buNone/>
                      </a:pPr>
                      <a:r>
                        <a:rPr lang="en-US" b="1" dirty="0"/>
                        <a:t>120 GB</a:t>
                      </a:r>
                      <a:endParaRPr lang="en-US" dirty="0"/>
                    </a:p>
                  </a:txBody>
                  <a:tcPr anchor="ctr"/>
                </a:tc>
                <a:extLst>
                  <a:ext uri="{0D108BD9-81ED-4DB2-BD59-A6C34878D82A}">
                    <a16:rowId xmlns:a16="http://schemas.microsoft.com/office/drawing/2014/main" val="2964904385"/>
                  </a:ext>
                </a:extLst>
              </a:tr>
              <a:tr h="158374">
                <a:tc>
                  <a:txBody>
                    <a:bodyPr/>
                    <a:lstStyle/>
                    <a:p>
                      <a:pPr algn="ctr">
                        <a:buNone/>
                      </a:pPr>
                      <a:r>
                        <a:rPr lang="en-US"/>
                        <a:t>ZeRO-1</a:t>
                      </a:r>
                    </a:p>
                  </a:txBody>
                  <a:tcPr anchor="ctr"/>
                </a:tc>
                <a:tc>
                  <a:txBody>
                    <a:bodyPr/>
                    <a:lstStyle/>
                    <a:p>
                      <a:pPr algn="ctr">
                        <a:buNone/>
                      </a:pPr>
                      <a:r>
                        <a:rPr lang="en-US" dirty="0"/>
                        <a:t>Optimizer states</a:t>
                      </a:r>
                    </a:p>
                  </a:txBody>
                  <a:tcPr anchor="ctr"/>
                </a:tc>
                <a:tc>
                  <a:txBody>
                    <a:bodyPr/>
                    <a:lstStyle/>
                    <a:p>
                      <a:pPr algn="ctr">
                        <a:buNone/>
                      </a:pPr>
                      <a:r>
                        <a:rPr lang="en-US"/>
                        <a:t>≈ 6–7 B</a:t>
                      </a:r>
                    </a:p>
                  </a:txBody>
                  <a:tcPr anchor="ctr"/>
                </a:tc>
                <a:tc>
                  <a:txBody>
                    <a:bodyPr/>
                    <a:lstStyle/>
                    <a:p>
                      <a:pPr algn="ctr">
                        <a:buNone/>
                      </a:pPr>
                      <a:r>
                        <a:rPr lang="en-US" b="1" dirty="0"/>
                        <a:t>50 GB</a:t>
                      </a:r>
                      <a:endParaRPr lang="en-US" dirty="0"/>
                    </a:p>
                  </a:txBody>
                  <a:tcPr anchor="ctr"/>
                </a:tc>
                <a:extLst>
                  <a:ext uri="{0D108BD9-81ED-4DB2-BD59-A6C34878D82A}">
                    <a16:rowId xmlns:a16="http://schemas.microsoft.com/office/drawing/2014/main" val="694597280"/>
                  </a:ext>
                </a:extLst>
              </a:tr>
              <a:tr h="158374">
                <a:tc>
                  <a:txBody>
                    <a:bodyPr/>
                    <a:lstStyle/>
                    <a:p>
                      <a:pPr algn="ctr">
                        <a:buNone/>
                      </a:pPr>
                      <a:r>
                        <a:rPr lang="en-US"/>
                        <a:t>ZeRO-2</a:t>
                      </a:r>
                    </a:p>
                  </a:txBody>
                  <a:tcPr anchor="ctr"/>
                </a:tc>
                <a:tc>
                  <a:txBody>
                    <a:bodyPr/>
                    <a:lstStyle/>
                    <a:p>
                      <a:pPr algn="ctr">
                        <a:buNone/>
                      </a:pPr>
                      <a:r>
                        <a:rPr lang="en-US"/>
                        <a:t>+ Gradients</a:t>
                      </a:r>
                    </a:p>
                  </a:txBody>
                  <a:tcPr anchor="ctr"/>
                </a:tc>
                <a:tc>
                  <a:txBody>
                    <a:bodyPr/>
                    <a:lstStyle/>
                    <a:p>
                      <a:pPr algn="ctr">
                        <a:buNone/>
                      </a:pPr>
                      <a:r>
                        <a:rPr lang="en-US"/>
                        <a:t>≈ 5 B</a:t>
                      </a:r>
                    </a:p>
                  </a:txBody>
                  <a:tcPr anchor="ctr"/>
                </a:tc>
                <a:tc>
                  <a:txBody>
                    <a:bodyPr/>
                    <a:lstStyle/>
                    <a:p>
                      <a:pPr algn="ctr">
                        <a:buNone/>
                      </a:pPr>
                      <a:r>
                        <a:rPr lang="en-US" b="1" dirty="0"/>
                        <a:t>40 GB</a:t>
                      </a:r>
                      <a:endParaRPr lang="en-US" dirty="0"/>
                    </a:p>
                  </a:txBody>
                  <a:tcPr anchor="ctr"/>
                </a:tc>
                <a:extLst>
                  <a:ext uri="{0D108BD9-81ED-4DB2-BD59-A6C34878D82A}">
                    <a16:rowId xmlns:a16="http://schemas.microsoft.com/office/drawing/2014/main" val="507091692"/>
                  </a:ext>
                </a:extLst>
              </a:tr>
            </a:tbl>
          </a:graphicData>
        </a:graphic>
      </p:graphicFrame>
    </p:spTree>
    <p:extLst>
      <p:ext uri="{BB962C8B-B14F-4D97-AF65-F5344CB8AC3E}">
        <p14:creationId xmlns:p14="http://schemas.microsoft.com/office/powerpoint/2010/main" val="2001391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CA24-7315-CFFE-71E3-2670057A5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B3411-C820-FF81-5FB3-48FB97FEF9C1}"/>
              </a:ext>
            </a:extLst>
          </p:cNvPr>
          <p:cNvSpPr>
            <a:spLocks noGrp="1"/>
          </p:cNvSpPr>
          <p:nvPr>
            <p:ph type="title"/>
          </p:nvPr>
        </p:nvSpPr>
        <p:spPr/>
        <p:txBody>
          <a:bodyPr/>
          <a:lstStyle/>
          <a:p>
            <a:r>
              <a:rPr lang="en-US" dirty="0"/>
              <a:t>Recap</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0F77D99-B329-B3B5-C3D5-E6B182576087}"/>
                  </a:ext>
                </a:extLst>
              </p:cNvPr>
              <p:cNvSpPr>
                <a:spLocks noGrp="1"/>
              </p:cNvSpPr>
              <p:nvPr>
                <p:ph type="body" sz="quarter" idx="16"/>
              </p:nvPr>
            </p:nvSpPr>
            <p:spPr/>
            <p:txBody>
              <a:bodyPr/>
              <a:lstStyle/>
              <a:p>
                <a:r>
                  <a:rPr lang="en-US" dirty="0"/>
                  <a:t>Transformers </a:t>
                </a:r>
                <a:r>
                  <a:rPr lang="en-US" b="1" dirty="0"/>
                  <a:t>computation of a full sequence</a:t>
                </a:r>
                <a:r>
                  <a:rPr lang="en-US" dirty="0"/>
                  <a:t>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a:p>
                <a:pPr lvl="1"/>
                <a:r>
                  <a:rPr lang="en-US" dirty="0"/>
                  <a:t>Generally, the quadratic term that depends on seq </a:t>
                </a:r>
                <a:r>
                  <a:rPr lang="en-US" dirty="0" err="1"/>
                  <a:t>len</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𝑛</m:t>
                    </m:r>
                  </m:oMath>
                </a14:m>
                <a:r>
                  <a:rPr lang="en-US" dirty="0"/>
                  <a:t> is more concerning.</a:t>
                </a:r>
              </a:p>
              <a:p>
                <a:pPr marL="342900" lvl="1" indent="0">
                  <a:buNone/>
                </a:pPr>
                <a:endParaRPr lang="en-US" dirty="0"/>
              </a:p>
              <a:p>
                <a:r>
                  <a:rPr lang="en-US" b="1" dirty="0"/>
                  <a:t>IO may also impose</a:t>
                </a:r>
                <a:r>
                  <a:rPr lang="en-US" dirty="0"/>
                  <a:t> other limits on this (coming up). </a:t>
                </a:r>
              </a:p>
              <a:p>
                <a:endParaRPr lang="en-US" dirty="0"/>
              </a:p>
              <a:p>
                <a:r>
                  <a:rPr lang="en-US" dirty="0"/>
                  <a:t>Also, the above calculations is for a given sentences (e.g. training time). </a:t>
                </a:r>
              </a:p>
              <a:p>
                <a:pPr lvl="1"/>
                <a:r>
                  <a:rPr lang="en-US" dirty="0"/>
                  <a:t>How bad is the computational complexity during the decoding time where we want to generate text one token at a time? </a:t>
                </a:r>
              </a:p>
            </p:txBody>
          </p:sp>
        </mc:Choice>
        <mc:Fallback>
          <p:sp>
            <p:nvSpPr>
              <p:cNvPr id="3" name="Text Placeholder 2">
                <a:extLst>
                  <a:ext uri="{FF2B5EF4-FFF2-40B4-BE49-F238E27FC236}">
                    <a16:creationId xmlns:a16="http://schemas.microsoft.com/office/drawing/2014/main" id="{30F77D99-B329-B3B5-C3D5-E6B18257608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8223538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A206C-40A9-A4A1-2FE4-5A979426E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E5F898-1037-C451-A192-EAC6491AE4D7}"/>
              </a:ext>
            </a:extLst>
          </p:cNvPr>
          <p:cNvSpPr>
            <a:spLocks noGrp="1"/>
          </p:cNvSpPr>
          <p:nvPr>
            <p:ph type="title"/>
          </p:nvPr>
        </p:nvSpPr>
        <p:spPr>
          <a:xfrm>
            <a:off x="533919" y="107119"/>
            <a:ext cx="8085415" cy="857542"/>
          </a:xfrm>
        </p:spPr>
        <p:txBody>
          <a:bodyPr lIns="91440" tIns="45720" rIns="91440" bIns="45720" anchor="b">
            <a:normAutofit/>
          </a:bodyPr>
          <a:lstStyle/>
          <a:p>
            <a:r>
              <a:rPr lang="en-US" dirty="0"/>
              <a:t>ZeRO-3 (aka FSDP):</a:t>
            </a:r>
            <a:r>
              <a:rPr lang="en-US" b="1" kern="1200" dirty="0">
                <a:latin typeface="+mj-lt"/>
                <a:ea typeface="+mj-ea"/>
                <a:cs typeface="+mj-cs"/>
              </a:rPr>
              <a:t> </a:t>
            </a:r>
            <a:r>
              <a:rPr lang="en-US" dirty="0"/>
              <a:t>Shard</a:t>
            </a:r>
            <a:r>
              <a:rPr lang="en-US" b="1" kern="1200" dirty="0">
                <a:latin typeface="+mj-lt"/>
                <a:ea typeface="+mj-ea"/>
                <a:cs typeface="+mj-cs"/>
              </a:rPr>
              <a:t> Everything!</a:t>
            </a:r>
          </a:p>
        </p:txBody>
      </p:sp>
      <p:pic>
        <p:nvPicPr>
          <p:cNvPr id="3" name="Picture 2" descr="A group of squares with different colors&#10;&#10;AI-generated content may be incorrect.">
            <a:extLst>
              <a:ext uri="{FF2B5EF4-FFF2-40B4-BE49-F238E27FC236}">
                <a16:creationId xmlns:a16="http://schemas.microsoft.com/office/drawing/2014/main" id="{1163838F-441F-8439-DF2B-B0D42D0EBAAD}"/>
              </a:ext>
            </a:extLst>
          </p:cNvPr>
          <p:cNvPicPr>
            <a:picLocks noChangeAspect="1"/>
          </p:cNvPicPr>
          <p:nvPr/>
        </p:nvPicPr>
        <p:blipFill>
          <a:blip r:embed="rId2"/>
          <a:stretch>
            <a:fillRect/>
          </a:stretch>
        </p:blipFill>
        <p:spPr>
          <a:xfrm>
            <a:off x="834338" y="1154923"/>
            <a:ext cx="7482985" cy="3423466"/>
          </a:xfrm>
          <a:prstGeom prst="rect">
            <a:avLst/>
          </a:prstGeom>
          <a:noFill/>
        </p:spPr>
      </p:pic>
      <p:sp>
        <p:nvSpPr>
          <p:cNvPr id="6" name="TextBox 5">
            <a:extLst>
              <a:ext uri="{FF2B5EF4-FFF2-40B4-BE49-F238E27FC236}">
                <a16:creationId xmlns:a16="http://schemas.microsoft.com/office/drawing/2014/main" id="{265650DF-8276-CBE7-0F0F-3EF855A1ADD4}"/>
              </a:ext>
            </a:extLst>
          </p:cNvPr>
          <p:cNvSpPr txBox="1"/>
          <p:nvPr/>
        </p:nvSpPr>
        <p:spPr>
          <a:xfrm>
            <a:off x="1928247" y="4809964"/>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ZeRO: Memory Optimizations Toward Training Trillion Parameter Models </a:t>
            </a:r>
            <a:r>
              <a:rPr lang="en-US" sz="1200">
                <a:solidFill>
                  <a:srgbClr val="666666"/>
                </a:solidFill>
                <a:latin typeface="Corbel"/>
              </a:rPr>
              <a:t>(Rajbhandari et al., 2019)</a:t>
            </a:r>
          </a:p>
          <a:p>
            <a:endParaRPr lang="en-US"/>
          </a:p>
        </p:txBody>
      </p:sp>
      <p:pic>
        <p:nvPicPr>
          <p:cNvPr id="7" name="Picture 6" descr="A computer graphics card with a fan&#10;&#10;AI-generated content may be incorrect.">
            <a:extLst>
              <a:ext uri="{FF2B5EF4-FFF2-40B4-BE49-F238E27FC236}">
                <a16:creationId xmlns:a16="http://schemas.microsoft.com/office/drawing/2014/main" id="{DB59BA1C-AA3C-C78F-0044-302EC2575CD1}"/>
              </a:ext>
            </a:extLst>
          </p:cNvPr>
          <p:cNvPicPr>
            <a:picLocks noChangeAspect="1"/>
          </p:cNvPicPr>
          <p:nvPr/>
        </p:nvPicPr>
        <p:blipFill>
          <a:blip r:embed="rId4"/>
          <a:stretch>
            <a:fillRect/>
          </a:stretch>
        </p:blipFill>
        <p:spPr>
          <a:xfrm>
            <a:off x="1325517" y="4351888"/>
            <a:ext cx="599780" cy="620401"/>
          </a:xfrm>
          <a:prstGeom prst="rect">
            <a:avLst/>
          </a:prstGeom>
        </p:spPr>
      </p:pic>
      <p:pic>
        <p:nvPicPr>
          <p:cNvPr id="9" name="Picture 8" descr="A computer graphics card with a fan&#10;&#10;AI-generated content may be incorrect.">
            <a:extLst>
              <a:ext uri="{FF2B5EF4-FFF2-40B4-BE49-F238E27FC236}">
                <a16:creationId xmlns:a16="http://schemas.microsoft.com/office/drawing/2014/main" id="{5AD1B772-ED7B-C1C4-C092-C10FFC8FAEAC}"/>
              </a:ext>
            </a:extLst>
          </p:cNvPr>
          <p:cNvPicPr>
            <a:picLocks noChangeAspect="1"/>
          </p:cNvPicPr>
          <p:nvPr/>
        </p:nvPicPr>
        <p:blipFill>
          <a:blip r:embed="rId4"/>
          <a:stretch>
            <a:fillRect/>
          </a:stretch>
        </p:blipFill>
        <p:spPr>
          <a:xfrm>
            <a:off x="3175168" y="4351888"/>
            <a:ext cx="599780" cy="620401"/>
          </a:xfrm>
          <a:prstGeom prst="rect">
            <a:avLst/>
          </a:prstGeom>
        </p:spPr>
      </p:pic>
      <p:pic>
        <p:nvPicPr>
          <p:cNvPr id="11" name="Picture 10" descr="A computer graphics card with a fan&#10;&#10;AI-generated content may be incorrect.">
            <a:extLst>
              <a:ext uri="{FF2B5EF4-FFF2-40B4-BE49-F238E27FC236}">
                <a16:creationId xmlns:a16="http://schemas.microsoft.com/office/drawing/2014/main" id="{E8CAB8F7-8C26-0CA6-87AE-868E5D2A30C6}"/>
              </a:ext>
            </a:extLst>
          </p:cNvPr>
          <p:cNvPicPr>
            <a:picLocks noChangeAspect="1"/>
          </p:cNvPicPr>
          <p:nvPr/>
        </p:nvPicPr>
        <p:blipFill>
          <a:blip r:embed="rId4"/>
          <a:stretch>
            <a:fillRect/>
          </a:stretch>
        </p:blipFill>
        <p:spPr>
          <a:xfrm>
            <a:off x="5001651" y="4351888"/>
            <a:ext cx="599780" cy="620401"/>
          </a:xfrm>
          <a:prstGeom prst="rect">
            <a:avLst/>
          </a:prstGeom>
        </p:spPr>
      </p:pic>
    </p:spTree>
    <p:extLst>
      <p:ext uri="{BB962C8B-B14F-4D97-AF65-F5344CB8AC3E}">
        <p14:creationId xmlns:p14="http://schemas.microsoft.com/office/powerpoint/2010/main" val="32103755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E7C57C-BC90-C371-8C04-90C584417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9860DA-FF3C-507C-4CE0-E506D6FDB37A}"/>
              </a:ext>
            </a:extLst>
          </p:cNvPr>
          <p:cNvSpPr>
            <a:spLocks noGrp="1"/>
          </p:cNvSpPr>
          <p:nvPr>
            <p:ph type="title"/>
          </p:nvPr>
        </p:nvSpPr>
        <p:spPr/>
        <p:txBody>
          <a:bodyPr lIns="91440" tIns="45720" rIns="91440" bIns="45720" anchor="b">
            <a:normAutofit/>
          </a:bodyPr>
          <a:lstStyle/>
          <a:p>
            <a:r>
              <a:rPr lang="en-US" err="1"/>
              <a:t>ZeRO</a:t>
            </a:r>
            <a:r>
              <a:rPr lang="en-US"/>
              <a:t> Stage 3: How it works (simplified)</a:t>
            </a:r>
          </a:p>
        </p:txBody>
      </p:sp>
      <p:sp>
        <p:nvSpPr>
          <p:cNvPr id="3" name="Text Placeholder 2">
            <a:extLst>
              <a:ext uri="{FF2B5EF4-FFF2-40B4-BE49-F238E27FC236}">
                <a16:creationId xmlns:a16="http://schemas.microsoft.com/office/drawing/2014/main" id="{ED074057-2DDD-7D8B-4DC3-5F7C7A0D25DB}"/>
              </a:ext>
            </a:extLst>
          </p:cNvPr>
          <p:cNvSpPr>
            <a:spLocks noGrp="1"/>
          </p:cNvSpPr>
          <p:nvPr>
            <p:ph type="body" sz="quarter" idx="16"/>
          </p:nvPr>
        </p:nvSpPr>
        <p:spPr/>
        <p:txBody>
          <a:bodyPr/>
          <a:lstStyle/>
          <a:p>
            <a:r>
              <a:rPr lang="en-US" dirty="0"/>
              <a:t>Each GPU stores only its shard of:</a:t>
            </a:r>
          </a:p>
          <a:p>
            <a:pPr lvl="1"/>
            <a:r>
              <a:rPr lang="en-US" dirty="0"/>
              <a:t>Model parameters</a:t>
            </a:r>
          </a:p>
          <a:p>
            <a:pPr lvl="1"/>
            <a:r>
              <a:rPr lang="en-US" dirty="0"/>
              <a:t>Gradients</a:t>
            </a:r>
          </a:p>
          <a:p>
            <a:pPr lvl="1"/>
            <a:r>
              <a:rPr lang="en-US" dirty="0"/>
              <a:t>Optimizer states</a:t>
            </a:r>
          </a:p>
          <a:p>
            <a:endParaRPr lang="en-US" dirty="0"/>
          </a:p>
          <a:p>
            <a:r>
              <a:rPr lang="en-US" dirty="0"/>
              <a:t>When a layer is needed for computation, its parameters are All-Gathered from all GPUs just in time.</a:t>
            </a:r>
          </a:p>
          <a:p>
            <a:r>
              <a:rPr lang="en-US" dirty="0"/>
              <a:t>After computing gradients, those gradients are Reduce-Scattered back to distribute and free memory.</a:t>
            </a:r>
          </a:p>
          <a:p>
            <a:r>
              <a:rPr lang="en-US" dirty="0"/>
              <a:t>Optimizer updates are done locally on each shard.</a:t>
            </a:r>
          </a:p>
        </p:txBody>
      </p:sp>
    </p:spTree>
    <p:extLst>
      <p:ext uri="{BB962C8B-B14F-4D97-AF65-F5344CB8AC3E}">
        <p14:creationId xmlns:p14="http://schemas.microsoft.com/office/powerpoint/2010/main" val="9317542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D6BAF-7212-98F8-C25F-0662D6AAC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26BF34-B66F-9CAB-6961-37391AC21FDF}"/>
              </a:ext>
            </a:extLst>
          </p:cNvPr>
          <p:cNvSpPr>
            <a:spLocks noGrp="1"/>
          </p:cNvSpPr>
          <p:nvPr>
            <p:ph type="title"/>
          </p:nvPr>
        </p:nvSpPr>
        <p:spPr>
          <a:xfrm>
            <a:off x="533919" y="107119"/>
            <a:ext cx="8085415" cy="857542"/>
          </a:xfrm>
        </p:spPr>
        <p:txBody>
          <a:bodyPr lIns="91440" tIns="45720" rIns="91440" bIns="45720" anchor="b">
            <a:normAutofit/>
          </a:bodyPr>
          <a:lstStyle/>
          <a:p>
            <a:r>
              <a:rPr lang="en-US" err="1"/>
              <a:t>ZeRO</a:t>
            </a:r>
            <a:r>
              <a:rPr lang="en-US"/>
              <a:t> Stage 3: How it works (simplified)</a:t>
            </a:r>
          </a:p>
        </p:txBody>
      </p:sp>
      <p:pic>
        <p:nvPicPr>
          <p:cNvPr id="22" name="Graphic 21">
            <a:extLst>
              <a:ext uri="{FF2B5EF4-FFF2-40B4-BE49-F238E27FC236}">
                <a16:creationId xmlns:a16="http://schemas.microsoft.com/office/drawing/2014/main" id="{4FCD5626-943C-C58A-F983-6C7E482B27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123" y="1366224"/>
            <a:ext cx="8085416" cy="3000864"/>
          </a:xfrm>
          <a:prstGeom prst="rect">
            <a:avLst/>
          </a:prstGeom>
        </p:spPr>
      </p:pic>
      <p:sp>
        <p:nvSpPr>
          <p:cNvPr id="39" name="TextBox 38">
            <a:extLst>
              <a:ext uri="{FF2B5EF4-FFF2-40B4-BE49-F238E27FC236}">
                <a16:creationId xmlns:a16="http://schemas.microsoft.com/office/drawing/2014/main" id="{E2272E5B-72C0-769E-0AC6-E6AC4E2B64B2}"/>
              </a:ext>
            </a:extLst>
          </p:cNvPr>
          <p:cNvSpPr txBox="1"/>
          <p:nvPr/>
        </p:nvSpPr>
        <p:spPr>
          <a:xfrm>
            <a:off x="396509" y="1073301"/>
            <a:ext cx="86180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When a layer is needed for computation, its parameters are All-Gathered from all GPUs just in time.</a:t>
            </a:r>
          </a:p>
        </p:txBody>
      </p:sp>
    </p:spTree>
    <p:extLst>
      <p:ext uri="{BB962C8B-B14F-4D97-AF65-F5344CB8AC3E}">
        <p14:creationId xmlns:p14="http://schemas.microsoft.com/office/powerpoint/2010/main" val="1022905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30D3B-8E8F-A8F0-9A2F-E27A00EDC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30F47-2343-BA88-663C-9747D131B863}"/>
              </a:ext>
            </a:extLst>
          </p:cNvPr>
          <p:cNvSpPr>
            <a:spLocks noGrp="1"/>
          </p:cNvSpPr>
          <p:nvPr>
            <p:ph type="title"/>
          </p:nvPr>
        </p:nvSpPr>
        <p:spPr>
          <a:xfrm>
            <a:off x="533919" y="107119"/>
            <a:ext cx="8085415" cy="857542"/>
          </a:xfrm>
        </p:spPr>
        <p:txBody>
          <a:bodyPr lIns="91440" tIns="45720" rIns="91440" bIns="45720" anchor="b">
            <a:normAutofit/>
          </a:bodyPr>
          <a:lstStyle/>
          <a:p>
            <a:r>
              <a:rPr lang="en-US" err="1"/>
              <a:t>ZeRO</a:t>
            </a:r>
            <a:r>
              <a:rPr lang="en-US"/>
              <a:t> Stage 3: How it works (simplified)</a:t>
            </a:r>
          </a:p>
        </p:txBody>
      </p:sp>
      <p:sp>
        <p:nvSpPr>
          <p:cNvPr id="39" name="TextBox 38">
            <a:extLst>
              <a:ext uri="{FF2B5EF4-FFF2-40B4-BE49-F238E27FC236}">
                <a16:creationId xmlns:a16="http://schemas.microsoft.com/office/drawing/2014/main" id="{5B0FB589-5A65-9C4F-8167-3D8BE095AA2A}"/>
              </a:ext>
            </a:extLst>
          </p:cNvPr>
          <p:cNvSpPr txBox="1"/>
          <p:nvPr/>
        </p:nvSpPr>
        <p:spPr>
          <a:xfrm>
            <a:off x="372235" y="1129103"/>
            <a:ext cx="84804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After computing gradients, those gradients are Reduce-Scattered back to distribute and free memory.</a:t>
            </a:r>
          </a:p>
        </p:txBody>
      </p:sp>
      <p:pic>
        <p:nvPicPr>
          <p:cNvPr id="3" name="Graphic 2">
            <a:extLst>
              <a:ext uri="{FF2B5EF4-FFF2-40B4-BE49-F238E27FC236}">
                <a16:creationId xmlns:a16="http://schemas.microsoft.com/office/drawing/2014/main" id="{5663DE9E-C5DB-489E-3A59-E7ABFB6519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072" y="1418471"/>
            <a:ext cx="7396071" cy="3045098"/>
          </a:xfrm>
          <a:prstGeom prst="rect">
            <a:avLst/>
          </a:prstGeom>
        </p:spPr>
      </p:pic>
    </p:spTree>
    <p:extLst>
      <p:ext uri="{BB962C8B-B14F-4D97-AF65-F5344CB8AC3E}">
        <p14:creationId xmlns:p14="http://schemas.microsoft.com/office/powerpoint/2010/main" val="2343114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4B43-CDE5-6733-C4B2-7E299B0606F6}"/>
              </a:ext>
            </a:extLst>
          </p:cNvPr>
          <p:cNvSpPr>
            <a:spLocks noGrp="1"/>
          </p:cNvSpPr>
          <p:nvPr>
            <p:ph type="title"/>
          </p:nvPr>
        </p:nvSpPr>
        <p:spPr/>
        <p:txBody>
          <a:bodyPr/>
          <a:lstStyle/>
          <a:p>
            <a:r>
              <a:rPr lang="en-US" dirty="0"/>
              <a:t>Zero3 Recap</a:t>
            </a:r>
          </a:p>
        </p:txBody>
      </p:sp>
      <p:sp>
        <p:nvSpPr>
          <p:cNvPr id="3" name="Content Placeholder 2">
            <a:extLst>
              <a:ext uri="{FF2B5EF4-FFF2-40B4-BE49-F238E27FC236}">
                <a16:creationId xmlns:a16="http://schemas.microsoft.com/office/drawing/2014/main" id="{5366DEEE-753D-4A81-4A19-A708CF45E84A}"/>
              </a:ext>
            </a:extLst>
          </p:cNvPr>
          <p:cNvSpPr>
            <a:spLocks noGrp="1"/>
          </p:cNvSpPr>
          <p:nvPr>
            <p:ph sz="quarter" idx="20"/>
          </p:nvPr>
        </p:nvSpPr>
        <p:spPr/>
        <p:txBody>
          <a:bodyPr/>
          <a:lstStyle/>
          <a:p>
            <a:pPr marL="285750" indent="-285750">
              <a:buFont typeface="Arial" panose="020B0604020202020204" pitchFamily="34" charset="0"/>
              <a:buChar char="•"/>
            </a:pPr>
            <a:r>
              <a:rPr lang="en-US" sz="1600" dirty="0"/>
              <a:t>Shards </a:t>
            </a:r>
            <a:r>
              <a:rPr lang="en-US" sz="1600" b="1" dirty="0"/>
              <a:t>everything</a:t>
            </a:r>
            <a:r>
              <a:rPr lang="en-US" sz="1600" dirty="0"/>
              <a:t> — parameters, gradients, and optimizer states — across GPUs.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Provides </a:t>
            </a:r>
            <a:r>
              <a:rPr lang="en-US" sz="1600" b="1" dirty="0"/>
              <a:t>maximum memory savings (~1/N per GPU)</a:t>
            </a:r>
            <a:r>
              <a:rPr lang="en-US" sz="1600" dirty="0"/>
              <a:t>, enabling extremely large models.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Comes with </a:t>
            </a:r>
            <a:r>
              <a:rPr lang="en-US" sz="1600" b="1" dirty="0"/>
              <a:t>higher communication cost</a:t>
            </a:r>
            <a:r>
              <a:rPr lang="en-US" sz="1600" dirty="0"/>
              <a:t>, since parameters must be gathered repeatedly during training.</a:t>
            </a:r>
          </a:p>
        </p:txBody>
      </p:sp>
      <p:sp>
        <p:nvSpPr>
          <p:cNvPr id="4" name="Text Placeholder 3">
            <a:extLst>
              <a:ext uri="{FF2B5EF4-FFF2-40B4-BE49-F238E27FC236}">
                <a16:creationId xmlns:a16="http://schemas.microsoft.com/office/drawing/2014/main" id="{74668B3A-E14A-83A2-C4EC-9CF50F7B1EC1}"/>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8246666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5A81-97B1-73F0-9663-E16311FFF619}"/>
              </a:ext>
            </a:extLst>
          </p:cNvPr>
          <p:cNvSpPr>
            <a:spLocks noGrp="1"/>
          </p:cNvSpPr>
          <p:nvPr>
            <p:ph type="title"/>
          </p:nvPr>
        </p:nvSpPr>
        <p:spPr/>
        <p:txBody>
          <a:bodyPr lIns="91440" tIns="45720" rIns="91440" bIns="45720" anchor="b"/>
          <a:lstStyle/>
          <a:p>
            <a:r>
              <a:rPr lang="en-US">
                <a:ea typeface="Tahoma"/>
                <a:cs typeface="Tahoma"/>
              </a:rPr>
              <a:t>Communication Costs</a:t>
            </a:r>
          </a:p>
        </p:txBody>
      </p:sp>
      <p:sp>
        <p:nvSpPr>
          <p:cNvPr id="3" name="Content Placeholder 2">
            <a:extLst>
              <a:ext uri="{FF2B5EF4-FFF2-40B4-BE49-F238E27FC236}">
                <a16:creationId xmlns:a16="http://schemas.microsoft.com/office/drawing/2014/main" id="{C802D2B7-3A12-1F28-1958-A00818B9BB96}"/>
              </a:ext>
            </a:extLst>
          </p:cNvPr>
          <p:cNvSpPr>
            <a:spLocks noGrp="1"/>
          </p:cNvSpPr>
          <p:nvPr>
            <p:ph sz="quarter" idx="20"/>
          </p:nvPr>
        </p:nvSpPr>
        <p:spPr>
          <a:xfrm>
            <a:off x="533123" y="1249191"/>
            <a:ext cx="8085416" cy="3423466"/>
          </a:xfrm>
        </p:spPr>
        <p:txBody>
          <a:bodyPr lIns="91440" tIns="45720" rIns="91440" bIns="45720" anchor="t"/>
          <a:lstStyle/>
          <a:p>
            <a:pPr marL="285750" indent="-285750">
              <a:buFont typeface="Calibri" panose="05000000000000000000" pitchFamily="2" charset="2"/>
              <a:buChar char="-"/>
            </a:pPr>
            <a:r>
              <a:rPr lang="en-US" sz="1600" dirty="0">
                <a:ea typeface="Tahoma"/>
                <a:cs typeface="Tahoma"/>
              </a:rPr>
              <a:t>Naïve Data Parallel: 2x parameter (</a:t>
            </a:r>
            <a:r>
              <a:rPr lang="en-US" sz="1600" dirty="0" err="1">
                <a:ea typeface="Tahoma"/>
                <a:cs typeface="Tahoma"/>
              </a:rPr>
              <a:t>all_reduce</a:t>
            </a:r>
            <a:r>
              <a:rPr lang="en-US" sz="1600" dirty="0">
                <a:ea typeface="Tahoma"/>
                <a:cs typeface="Tahoma"/>
              </a:rPr>
              <a:t>)</a:t>
            </a:r>
          </a:p>
          <a:p>
            <a:pPr marL="285750" indent="-285750">
              <a:buFont typeface="Calibri" panose="05000000000000000000" pitchFamily="2" charset="2"/>
              <a:buChar char="-"/>
            </a:pPr>
            <a:endParaRPr lang="en-US" sz="1600" dirty="0">
              <a:ea typeface="Tahoma"/>
              <a:cs typeface="Tahoma"/>
            </a:endParaRPr>
          </a:p>
          <a:p>
            <a:pPr marL="285750" indent="-285750">
              <a:buFont typeface="Calibri" panose="05000000000000000000" pitchFamily="2" charset="2"/>
              <a:buChar char="-"/>
            </a:pPr>
            <a:r>
              <a:rPr lang="en-US" sz="1600" dirty="0">
                <a:ea typeface="Tahoma"/>
                <a:cs typeface="Tahoma"/>
              </a:rPr>
              <a:t>ZeRO-1: ~1x parameter (</a:t>
            </a:r>
            <a:r>
              <a:rPr lang="en-US" sz="1600" dirty="0" err="1">
                <a:ea typeface="Tahoma"/>
                <a:cs typeface="Tahoma"/>
              </a:rPr>
              <a:t>reduce_scatter</a:t>
            </a:r>
            <a:r>
              <a:rPr lang="en-US" sz="1600" dirty="0">
                <a:ea typeface="Tahoma"/>
                <a:cs typeface="Tahoma"/>
              </a:rPr>
              <a:t> + </a:t>
            </a:r>
            <a:r>
              <a:rPr lang="en-US" sz="1600" dirty="0" err="1">
                <a:ea typeface="Tahoma"/>
                <a:cs typeface="Tahoma"/>
              </a:rPr>
              <a:t>all_gather</a:t>
            </a:r>
            <a:r>
              <a:rPr lang="en-US" sz="1600" dirty="0">
                <a:ea typeface="Tahoma"/>
                <a:cs typeface="Tahoma"/>
              </a:rPr>
              <a:t>) - this is free! Might as well always use it.</a:t>
            </a:r>
          </a:p>
          <a:p>
            <a:pPr marL="285750" indent="-285750">
              <a:buFont typeface="Calibri" panose="05000000000000000000" pitchFamily="2" charset="2"/>
              <a:buChar char="-"/>
            </a:pPr>
            <a:endParaRPr lang="en-US" sz="1600" dirty="0">
              <a:ea typeface="Tahoma"/>
              <a:cs typeface="Tahoma"/>
            </a:endParaRPr>
          </a:p>
          <a:p>
            <a:pPr marL="285750" indent="-285750">
              <a:buFont typeface="Calibri" panose="05000000000000000000" pitchFamily="2" charset="2"/>
              <a:buChar char="-"/>
            </a:pPr>
            <a:r>
              <a:rPr lang="en-US" sz="1600" dirty="0">
                <a:ea typeface="Tahoma"/>
                <a:cs typeface="Tahoma"/>
              </a:rPr>
              <a:t>ZeRO-2: 2x parameter (</a:t>
            </a:r>
            <a:r>
              <a:rPr lang="en-US" sz="1600" dirty="0" err="1">
                <a:ea typeface="Tahoma"/>
                <a:cs typeface="Tahoma"/>
              </a:rPr>
              <a:t>reduce_scatter</a:t>
            </a:r>
            <a:r>
              <a:rPr lang="en-US" sz="1600" dirty="0">
                <a:ea typeface="Tahoma"/>
                <a:cs typeface="Tahoma"/>
              </a:rPr>
              <a:t> + </a:t>
            </a:r>
            <a:r>
              <a:rPr lang="en-US" sz="1600" dirty="0" err="1">
                <a:ea typeface="Tahoma"/>
                <a:cs typeface="Tahoma"/>
              </a:rPr>
              <a:t>all_gather</a:t>
            </a:r>
            <a:r>
              <a:rPr lang="en-US" sz="1600" dirty="0">
                <a:ea typeface="Tahoma"/>
                <a:cs typeface="Tahoma"/>
              </a:rPr>
              <a:t> + overhead) - this is (almost) free! (the communication is amortized) </a:t>
            </a:r>
          </a:p>
          <a:p>
            <a:pPr marL="285750" indent="-285750">
              <a:buFont typeface="Calibri" panose="05000000000000000000" pitchFamily="2" charset="2"/>
              <a:buChar char="-"/>
            </a:pPr>
            <a:endParaRPr lang="en-US" sz="1600" dirty="0">
              <a:ea typeface="Tahoma"/>
              <a:cs typeface="Tahoma"/>
            </a:endParaRPr>
          </a:p>
          <a:p>
            <a:pPr marL="285750" indent="-285750">
              <a:buFont typeface="Calibri" panose="05000000000000000000" pitchFamily="2" charset="2"/>
              <a:buChar char="-"/>
            </a:pPr>
            <a:r>
              <a:rPr lang="en-US" sz="1600" dirty="0">
                <a:ea typeface="Tahoma"/>
                <a:cs typeface="Tahoma"/>
              </a:rPr>
              <a:t>ZeRO-3: ~3x parameter – which can be quite slow.</a:t>
            </a:r>
          </a:p>
        </p:txBody>
      </p:sp>
    </p:spTree>
    <p:extLst>
      <p:ext uri="{BB962C8B-B14F-4D97-AF65-F5344CB8AC3E}">
        <p14:creationId xmlns:p14="http://schemas.microsoft.com/office/powerpoint/2010/main" val="26023843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D848C-4FBF-8596-F382-8EEAEF2D3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E82E0-2041-4330-C386-158C26A2B483}"/>
              </a:ext>
            </a:extLst>
          </p:cNvPr>
          <p:cNvSpPr>
            <a:spLocks noGrp="1"/>
          </p:cNvSpPr>
          <p:nvPr>
            <p:ph type="title"/>
          </p:nvPr>
        </p:nvSpPr>
        <p:spPr/>
        <p:txBody>
          <a:bodyPr/>
          <a:lstStyle/>
          <a:p>
            <a:r>
              <a:rPr lang="en-US" dirty="0"/>
              <a:t>Q: Where do we store the KV Cache? </a:t>
            </a:r>
          </a:p>
        </p:txBody>
      </p:sp>
      <p:sp>
        <p:nvSpPr>
          <p:cNvPr id="3" name="Text Placeholder 2">
            <a:extLst>
              <a:ext uri="{FF2B5EF4-FFF2-40B4-BE49-F238E27FC236}">
                <a16:creationId xmlns:a16="http://schemas.microsoft.com/office/drawing/2014/main" id="{767574AE-7183-11B6-998A-8C83BFBF2BA6}"/>
              </a:ext>
            </a:extLst>
          </p:cNvPr>
          <p:cNvSpPr>
            <a:spLocks noGrp="1"/>
          </p:cNvSpPr>
          <p:nvPr>
            <p:ph type="body" sz="quarter" idx="16"/>
          </p:nvPr>
        </p:nvSpPr>
        <p:spPr>
          <a:xfrm>
            <a:off x="533919" y="1390650"/>
            <a:ext cx="8610081" cy="3077573"/>
          </a:xfrm>
        </p:spPr>
        <p:txBody>
          <a:bodyPr/>
          <a:lstStyle/>
          <a:p>
            <a:r>
              <a:rPr lang="en-US" dirty="0"/>
              <a:t>Depends. </a:t>
            </a:r>
          </a:p>
          <a:p>
            <a:pPr lvl="1"/>
            <a:r>
              <a:rPr lang="en-US" dirty="0"/>
              <a:t>If you’re doing single-GPU inference, it sits on the GPU that computes attention. </a:t>
            </a:r>
          </a:p>
          <a:p>
            <a:pPr lvl="1"/>
            <a:r>
              <a:rPr lang="en-US" dirty="0"/>
              <a:t>KV cache can be offloaded to CPU (RAM) (if GPU is running out of space) but adds latency. </a:t>
            </a:r>
          </a:p>
          <a:p>
            <a:endParaRPr lang="en-US" dirty="0"/>
          </a:p>
        </p:txBody>
      </p:sp>
      <p:sp>
        <p:nvSpPr>
          <p:cNvPr id="7" name="Rectangle 4">
            <a:extLst>
              <a:ext uri="{FF2B5EF4-FFF2-40B4-BE49-F238E27FC236}">
                <a16:creationId xmlns:a16="http://schemas.microsoft.com/office/drawing/2014/main" id="{727A8255-7B9C-5858-EE60-30CDE91C1E01}"/>
              </a:ext>
            </a:extLst>
          </p:cNvPr>
          <p:cNvSpPr>
            <a:spLocks noChangeArrowheads="1"/>
          </p:cNvSpPr>
          <p:nvPr/>
        </p:nvSpPr>
        <p:spPr bwMode="auto">
          <a:xfrm>
            <a:off x="251012" y="2671142"/>
            <a:ext cx="97291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Parallel (incl. </a:t>
            </a:r>
            <a:r>
              <a:rPr kumimoji="0" lang="en-US" altLang="en-US" sz="1800" b="1" i="0" u="none" strike="noStrike" cap="none" normalizeH="0" baseline="0" dirty="0" err="1">
                <a:ln>
                  <a:noFill/>
                </a:ln>
                <a:solidFill>
                  <a:schemeClr val="tx1"/>
                </a:solidFill>
                <a:effectLst/>
                <a:latin typeface="Arial" panose="020B0604020202020204" pitchFamily="34" charset="0"/>
              </a:rPr>
              <a:t>ZeRO</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Each rank keeps the </a:t>
            </a:r>
            <a:r>
              <a:rPr kumimoji="0" lang="en-US" altLang="en-US" sz="1800" b="1" i="0" u="none" strike="noStrike" cap="none" normalizeH="0" baseline="0" dirty="0">
                <a:ln>
                  <a:noFill/>
                </a:ln>
                <a:solidFill>
                  <a:schemeClr val="tx1"/>
                </a:solidFill>
                <a:effectLst/>
                <a:latin typeface="Arial" panose="020B0604020202020204" pitchFamily="34" charset="0"/>
              </a:rPr>
              <a:t>full KV</a:t>
            </a:r>
            <a:r>
              <a:rPr kumimoji="0" lang="en-US" altLang="en-US" sz="1800" b="0" i="0" u="none" strike="noStrike" cap="none" normalizeH="0" baseline="0" dirty="0">
                <a:ln>
                  <a:noFill/>
                </a:ln>
                <a:solidFill>
                  <a:schemeClr val="tx1"/>
                </a:solidFill>
                <a:effectLst/>
                <a:latin typeface="Arial" panose="020B0604020202020204" pitchFamily="34" charset="0"/>
              </a:rPr>
              <a:t> for the sequences it’s serving (belongs to activations, not optimizer/params). Activation checkpointing can trade KV memory for recompute; </a:t>
            </a:r>
            <a:r>
              <a:rPr kumimoji="0" lang="en-US" altLang="en-US" sz="1800" b="0" i="0" u="none" strike="noStrike" cap="none" normalizeH="0" baseline="0" dirty="0" err="1">
                <a:ln>
                  <a:noFill/>
                </a:ln>
                <a:solidFill>
                  <a:schemeClr val="tx1"/>
                </a:solidFill>
                <a:effectLst/>
                <a:latin typeface="Arial" panose="020B0604020202020204" pitchFamily="34" charset="0"/>
              </a:rPr>
              <a:t>ZeRO</a:t>
            </a:r>
            <a:r>
              <a:rPr kumimoji="0" lang="en-US" altLang="en-US" sz="1800" b="0" i="0" u="none" strike="noStrike" cap="none" normalizeH="0" baseline="0" dirty="0">
                <a:ln>
                  <a:noFill/>
                </a:ln>
                <a:solidFill>
                  <a:schemeClr val="tx1"/>
                </a:solidFill>
                <a:effectLst/>
                <a:latin typeface="Arial" panose="020B0604020202020204" pitchFamily="34" charset="0"/>
              </a:rPr>
              <a:t> doesn’t shard KV.</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Tensor Parallel (TP):</a:t>
            </a:r>
            <a:r>
              <a:rPr kumimoji="0" lang="en-US" altLang="en-US" sz="1800" b="0" i="0" u="none" strike="noStrike" cap="none" normalizeH="0" baseline="0" dirty="0">
                <a:ln>
                  <a:noFill/>
                </a:ln>
                <a:solidFill>
                  <a:schemeClr val="tx1"/>
                </a:solidFill>
                <a:effectLst/>
                <a:latin typeface="Arial" panose="020B0604020202020204" pitchFamily="34" charset="0"/>
              </a:rPr>
              <a:t> KV is </a:t>
            </a:r>
            <a:r>
              <a:rPr kumimoji="0" lang="en-US" altLang="en-US" sz="1800" b="1" i="0" u="none" strike="noStrike" cap="none" normalizeH="0" baseline="0" dirty="0">
                <a:ln>
                  <a:noFill/>
                </a:ln>
                <a:solidFill>
                  <a:schemeClr val="tx1"/>
                </a:solidFill>
                <a:effectLst/>
                <a:latin typeface="Arial" panose="020B0604020202020204" pitchFamily="34" charset="0"/>
              </a:rPr>
              <a:t>sharded across TP ranks</a:t>
            </a:r>
            <a:r>
              <a:rPr kumimoji="0" lang="en-US" altLang="en-US" sz="1800" b="0" i="0" u="none" strike="noStrike" cap="none" normalizeH="0" baseline="0" dirty="0">
                <a:ln>
                  <a:noFill/>
                </a:ln>
                <a:solidFill>
                  <a:schemeClr val="tx1"/>
                </a:solidFill>
                <a:effectLst/>
                <a:latin typeface="Arial" panose="020B0604020202020204" pitchFamily="34" charset="0"/>
              </a:rPr>
              <a:t> (each rank holds the slice of K/V that corresponds to its tensor partition). Collective reads happen implicitly during attention </a:t>
            </a:r>
            <a:r>
              <a:rPr kumimoji="0" lang="en-US" altLang="en-US" sz="1800" b="0" i="0" u="none" strike="noStrike" cap="none" normalizeH="0" baseline="0" dirty="0" err="1">
                <a:ln>
                  <a:noFill/>
                </a:ln>
                <a:solidFill>
                  <a:schemeClr val="tx1"/>
                </a:solidFill>
                <a:effectLst/>
                <a:latin typeface="Arial" panose="020B0604020202020204" pitchFamily="34" charset="0"/>
              </a:rPr>
              <a:t>matmuls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Pipeline Parallel (PP):</a:t>
            </a:r>
            <a:r>
              <a:rPr kumimoji="0" lang="en-US" altLang="en-US" sz="1800" b="0" i="0" u="none" strike="noStrike" cap="none" normalizeH="0" baseline="0" dirty="0">
                <a:ln>
                  <a:noFill/>
                </a:ln>
                <a:solidFill>
                  <a:schemeClr val="tx1"/>
                </a:solidFill>
                <a:effectLst/>
                <a:latin typeface="Arial" panose="020B0604020202020204" pitchFamily="34" charset="0"/>
              </a:rPr>
              <a:t> Each pipeline stage stores KV </a:t>
            </a:r>
            <a:r>
              <a:rPr kumimoji="0" lang="en-US" altLang="en-US" sz="1800" b="1" i="0" u="none" strike="noStrike" cap="none" normalizeH="0" baseline="0" dirty="0">
                <a:ln>
                  <a:noFill/>
                </a:ln>
                <a:solidFill>
                  <a:schemeClr val="tx1"/>
                </a:solidFill>
                <a:effectLst/>
                <a:latin typeface="Arial" panose="020B0604020202020204" pitchFamily="34" charset="0"/>
              </a:rPr>
              <a:t>only for its own layers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373912962"/>
      </p:ext>
    </p:extLst>
  </p:cSld>
  <p:clrMapOvr>
    <a:masterClrMapping/>
  </p:clrMapOvr>
  <p:extLst>
    <p:ext uri="{6950BFC3-D8DA-4A85-94F7-54DA5524770B}">
      <p188:commentRel xmlns:p188="http://schemas.microsoft.com/office/powerpoint/2018/8/main" r:id="rId2"/>
    </p:ext>
  </p:extLs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284CC-D26C-074B-5185-7EADF244A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BA83D-8314-753E-4122-FCD65B9CE833}"/>
              </a:ext>
            </a:extLst>
          </p:cNvPr>
          <p:cNvSpPr>
            <a:spLocks noGrp="1"/>
          </p:cNvSpPr>
          <p:nvPr>
            <p:ph type="title"/>
          </p:nvPr>
        </p:nvSpPr>
        <p:spPr>
          <a:xfrm>
            <a:off x="533919" y="107119"/>
            <a:ext cx="8085415" cy="857542"/>
          </a:xfrm>
        </p:spPr>
        <p:txBody>
          <a:bodyPr lIns="91440" tIns="45720" rIns="91440" bIns="45720" anchor="b">
            <a:normAutofit/>
          </a:bodyPr>
          <a:lstStyle/>
          <a:p>
            <a:r>
              <a:rPr lang="en-US">
                <a:ea typeface="Tahoma"/>
                <a:cs typeface="Tahoma"/>
              </a:rPr>
              <a:t>Memory consumption is not static</a:t>
            </a:r>
            <a:endParaRPr lang="en-US"/>
          </a:p>
        </p:txBody>
      </p:sp>
      <p:sp>
        <p:nvSpPr>
          <p:cNvPr id="10" name="Text Placeholder 3">
            <a:extLst>
              <a:ext uri="{FF2B5EF4-FFF2-40B4-BE49-F238E27FC236}">
                <a16:creationId xmlns:a16="http://schemas.microsoft.com/office/drawing/2014/main" id="{D8E1C48C-7D57-A3D6-8A70-A3DA390CEB56}"/>
              </a:ext>
            </a:extLst>
          </p:cNvPr>
          <p:cNvSpPr>
            <a:spLocks noGrp="1"/>
          </p:cNvSpPr>
          <p:nvPr>
            <p:ph type="body" sz="quarter" idx="19"/>
          </p:nvPr>
        </p:nvSpPr>
        <p:spPr>
          <a:xfrm>
            <a:off x="1874520" y="4581310"/>
            <a:ext cx="6744017" cy="200055"/>
          </a:xfrm>
        </p:spPr>
        <p:txBody>
          <a:bodyPr lIns="91440" tIns="45720" rIns="91440" bIns="45720" anchor="ctr"/>
          <a:lstStyle/>
          <a:p>
            <a:r>
              <a:rPr lang="en-US">
                <a:ea typeface="Tahoma"/>
                <a:cs typeface="Tahoma"/>
              </a:rPr>
              <a:t>Source: </a:t>
            </a:r>
            <a:r>
              <a:rPr lang="en-US">
                <a:ea typeface="+mn-lt"/>
                <a:cs typeface="+mn-lt"/>
              </a:rPr>
              <a:t>https://nanotron-ultrascale-playbook.static.hf.space/dist/index.html</a:t>
            </a:r>
          </a:p>
        </p:txBody>
      </p:sp>
      <p:pic>
        <p:nvPicPr>
          <p:cNvPr id="7" name="Picture 6">
            <a:extLst>
              <a:ext uri="{FF2B5EF4-FFF2-40B4-BE49-F238E27FC236}">
                <a16:creationId xmlns:a16="http://schemas.microsoft.com/office/drawing/2014/main" id="{D73EE66A-6236-C839-924D-429A04ED2C5C}"/>
              </a:ext>
            </a:extLst>
          </p:cNvPr>
          <p:cNvPicPr>
            <a:picLocks noChangeAspect="1"/>
          </p:cNvPicPr>
          <p:nvPr/>
        </p:nvPicPr>
        <p:blipFill>
          <a:blip r:embed="rId2"/>
          <a:stretch>
            <a:fillRect/>
          </a:stretch>
        </p:blipFill>
        <p:spPr>
          <a:xfrm>
            <a:off x="1400772" y="1132701"/>
            <a:ext cx="6479575" cy="3387811"/>
          </a:xfrm>
          <a:prstGeom prst="rect">
            <a:avLst/>
          </a:prstGeom>
        </p:spPr>
      </p:pic>
      <p:sp>
        <p:nvSpPr>
          <p:cNvPr id="8" name="TextBox 7">
            <a:extLst>
              <a:ext uri="{FF2B5EF4-FFF2-40B4-BE49-F238E27FC236}">
                <a16:creationId xmlns:a16="http://schemas.microsoft.com/office/drawing/2014/main" id="{46181701-C391-C581-1014-2AE87A1D1D10}"/>
              </a:ext>
            </a:extLst>
          </p:cNvPr>
          <p:cNvSpPr txBox="1"/>
          <p:nvPr/>
        </p:nvSpPr>
        <p:spPr>
          <a:xfrm>
            <a:off x="95737" y="3195852"/>
            <a:ext cx="141330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During the forward step, </a:t>
            </a:r>
            <a:r>
              <a:rPr lang="en-US">
                <a:solidFill>
                  <a:schemeClr val="accent5"/>
                </a:solidFill>
                <a:latin typeface="Corbel"/>
              </a:rPr>
              <a:t>the activations</a:t>
            </a:r>
            <a:r>
              <a:rPr lang="en-US">
                <a:latin typeface="Corbel"/>
              </a:rPr>
              <a:t> occupy most of the memory</a:t>
            </a:r>
          </a:p>
        </p:txBody>
      </p:sp>
      <p:cxnSp>
        <p:nvCxnSpPr>
          <p:cNvPr id="11" name="Straight Arrow Connector 10">
            <a:extLst>
              <a:ext uri="{FF2B5EF4-FFF2-40B4-BE49-F238E27FC236}">
                <a16:creationId xmlns:a16="http://schemas.microsoft.com/office/drawing/2014/main" id="{51057079-C9BE-75D0-07B4-5478B41B87F5}"/>
              </a:ext>
            </a:extLst>
          </p:cNvPr>
          <p:cNvCxnSpPr/>
          <p:nvPr/>
        </p:nvCxnSpPr>
        <p:spPr>
          <a:xfrm flipH="1">
            <a:off x="1278952" y="3150972"/>
            <a:ext cx="960709" cy="673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19C847-6EE9-E15D-6137-81D21827F176}"/>
              </a:ext>
            </a:extLst>
          </p:cNvPr>
          <p:cNvSpPr txBox="1"/>
          <p:nvPr/>
        </p:nvSpPr>
        <p:spPr>
          <a:xfrm>
            <a:off x="6984741" y="2827537"/>
            <a:ext cx="141330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During backward, </a:t>
            </a:r>
            <a:r>
              <a:rPr lang="en-US">
                <a:solidFill>
                  <a:schemeClr val="accent5"/>
                </a:solidFill>
                <a:latin typeface="Corbel"/>
              </a:rPr>
              <a:t>activation memory </a:t>
            </a:r>
            <a:r>
              <a:rPr lang="en-US">
                <a:latin typeface="Corbel"/>
              </a:rPr>
              <a:t>gets freed, </a:t>
            </a:r>
            <a:r>
              <a:rPr lang="en-US">
                <a:solidFill>
                  <a:srgbClr val="F28E29"/>
                </a:solidFill>
                <a:latin typeface="Corbel"/>
              </a:rPr>
              <a:t>gradients</a:t>
            </a:r>
            <a:r>
              <a:rPr lang="en-US">
                <a:latin typeface="Corbel"/>
              </a:rPr>
              <a:t> gets more memory</a:t>
            </a:r>
          </a:p>
        </p:txBody>
      </p:sp>
      <p:cxnSp>
        <p:nvCxnSpPr>
          <p:cNvPr id="14" name="Straight Arrow Connector 13">
            <a:extLst>
              <a:ext uri="{FF2B5EF4-FFF2-40B4-BE49-F238E27FC236}">
                <a16:creationId xmlns:a16="http://schemas.microsoft.com/office/drawing/2014/main" id="{38173DDC-C462-6ECE-F369-C993690D0EC7}"/>
              </a:ext>
            </a:extLst>
          </p:cNvPr>
          <p:cNvCxnSpPr/>
          <p:nvPr/>
        </p:nvCxnSpPr>
        <p:spPr>
          <a:xfrm>
            <a:off x="6332588" y="3346039"/>
            <a:ext cx="709766" cy="313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9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695EA-B4F1-BA78-E7D7-C8D255D0D6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17C284-E83B-C815-5C64-C5BE711D3D5C}"/>
              </a:ext>
            </a:extLst>
          </p:cNvPr>
          <p:cNvSpPr>
            <a:spLocks noGrp="1"/>
          </p:cNvSpPr>
          <p:nvPr>
            <p:ph type="title"/>
          </p:nvPr>
        </p:nvSpPr>
        <p:spPr>
          <a:xfrm>
            <a:off x="533919" y="107119"/>
            <a:ext cx="8085415" cy="857542"/>
          </a:xfrm>
        </p:spPr>
        <p:txBody>
          <a:bodyPr lIns="91440" tIns="45720" rIns="91440" bIns="45720" anchor="b">
            <a:normAutofit/>
          </a:bodyPr>
          <a:lstStyle/>
          <a:p>
            <a:r>
              <a:rPr lang="en-US"/>
              <a:t>Where did all the memory go?</a:t>
            </a:r>
          </a:p>
        </p:txBody>
      </p:sp>
      <p:pic>
        <p:nvPicPr>
          <p:cNvPr id="5" name="Content Placeholder 4" descr="A graph of a number of meta-llamas&#10;&#10;AI-generated content may be incorrect.">
            <a:extLst>
              <a:ext uri="{FF2B5EF4-FFF2-40B4-BE49-F238E27FC236}">
                <a16:creationId xmlns:a16="http://schemas.microsoft.com/office/drawing/2014/main" id="{EB394CA6-A816-A071-C6BE-837E85BCE738}"/>
              </a:ext>
            </a:extLst>
          </p:cNvPr>
          <p:cNvPicPr>
            <a:picLocks noGrp="1" noChangeAspect="1"/>
          </p:cNvPicPr>
          <p:nvPr>
            <p:ph sz="quarter" idx="20"/>
          </p:nvPr>
        </p:nvPicPr>
        <p:blipFill>
          <a:blip r:embed="rId2"/>
          <a:stretch>
            <a:fillRect/>
          </a:stretch>
        </p:blipFill>
        <p:spPr>
          <a:xfrm>
            <a:off x="533123" y="1362462"/>
            <a:ext cx="8085416" cy="3234166"/>
          </a:xfrm>
          <a:noFill/>
        </p:spPr>
      </p:pic>
      <p:sp>
        <p:nvSpPr>
          <p:cNvPr id="10" name="Text Placeholder 3">
            <a:extLst>
              <a:ext uri="{FF2B5EF4-FFF2-40B4-BE49-F238E27FC236}">
                <a16:creationId xmlns:a16="http://schemas.microsoft.com/office/drawing/2014/main" id="{29E23E78-3AC7-6D23-AEAE-484F789904DE}"/>
              </a:ext>
            </a:extLst>
          </p:cNvPr>
          <p:cNvSpPr>
            <a:spLocks noGrp="1"/>
          </p:cNvSpPr>
          <p:nvPr>
            <p:ph type="body" sz="quarter" idx="19"/>
          </p:nvPr>
        </p:nvSpPr>
        <p:spPr>
          <a:xfrm>
            <a:off x="1874520" y="4581310"/>
            <a:ext cx="6744017" cy="200055"/>
          </a:xfrm>
        </p:spPr>
        <p:txBody>
          <a:bodyPr lIns="91440" tIns="45720" rIns="91440" bIns="45720" anchor="ctr"/>
          <a:lstStyle/>
          <a:p>
            <a:r>
              <a:rPr lang="en-US">
                <a:ea typeface="Tahoma"/>
                <a:cs typeface="Tahoma"/>
              </a:rPr>
              <a:t>Source: </a:t>
            </a:r>
            <a:r>
              <a:rPr lang="en-US">
                <a:ea typeface="+mn-lt"/>
                <a:cs typeface="+mn-lt"/>
              </a:rPr>
              <a:t>https://nanotron-ultrascale-playbook.static.hf.space/dist/index.html</a:t>
            </a:r>
          </a:p>
        </p:txBody>
      </p:sp>
      <p:sp>
        <p:nvSpPr>
          <p:cNvPr id="4" name="Text Placeholder 2">
            <a:extLst>
              <a:ext uri="{FF2B5EF4-FFF2-40B4-BE49-F238E27FC236}">
                <a16:creationId xmlns:a16="http://schemas.microsoft.com/office/drawing/2014/main" id="{B1D880C2-2EBC-DB9E-D74D-6E2F0E2B18DF}"/>
              </a:ext>
            </a:extLst>
          </p:cNvPr>
          <p:cNvSpPr txBox="1">
            <a:spLocks/>
          </p:cNvSpPr>
          <p:nvPr/>
        </p:nvSpPr>
        <p:spPr>
          <a:xfrm>
            <a:off x="533919" y="1184439"/>
            <a:ext cx="8085415" cy="3077573"/>
          </a:xfrm>
          <a:prstGeom prst="rect">
            <a:avLst/>
          </a:prstGeom>
        </p:spPr>
        <p:txBody>
          <a:bodyPr lIns="91440" tIns="45720" rIns="91440" bIns="4572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None/>
            </a:pPr>
            <a:r>
              <a:rPr lang="en-US">
                <a:ea typeface="Tahoma"/>
                <a:cs typeface="Tahoma"/>
              </a:rPr>
              <a:t>So far, we dealt with the </a:t>
            </a:r>
            <a:r>
              <a:rPr lang="en-US">
                <a:solidFill>
                  <a:schemeClr val="accent5"/>
                </a:solidFill>
                <a:ea typeface="Tahoma"/>
                <a:cs typeface="Tahoma"/>
              </a:rPr>
              <a:t>optimizer states</a:t>
            </a:r>
            <a:r>
              <a:rPr lang="en-US">
                <a:ea typeface="Tahoma"/>
                <a:cs typeface="Tahoma"/>
              </a:rPr>
              <a:t> </a:t>
            </a:r>
          </a:p>
          <a:p>
            <a:pPr marL="0" indent="0">
              <a:buClrTx/>
              <a:buNone/>
            </a:pPr>
            <a:r>
              <a:rPr lang="en-US">
                <a:ea typeface="Tahoma"/>
                <a:cs typeface="Tahoma"/>
              </a:rPr>
              <a:t>but what about the </a:t>
            </a:r>
            <a:r>
              <a:rPr lang="en-US">
                <a:solidFill>
                  <a:srgbClr val="F28E29"/>
                </a:solidFill>
                <a:ea typeface="Tahoma"/>
                <a:cs typeface="Tahoma"/>
              </a:rPr>
              <a:t>activations?</a:t>
            </a:r>
          </a:p>
          <a:p>
            <a:pPr marL="0" indent="0">
              <a:buClrTx/>
              <a:buFont typeface="Arial" panose="020B0604020202020204" pitchFamily="34" charset="0"/>
              <a:buNone/>
            </a:pPr>
            <a:endParaRPr lang="en-US"/>
          </a:p>
        </p:txBody>
      </p:sp>
      <p:sp>
        <p:nvSpPr>
          <p:cNvPr id="9" name="Text Placeholder 3">
            <a:extLst>
              <a:ext uri="{FF2B5EF4-FFF2-40B4-BE49-F238E27FC236}">
                <a16:creationId xmlns:a16="http://schemas.microsoft.com/office/drawing/2014/main" id="{FC4EA5FA-DDFA-3C30-B488-0B543D41D106}"/>
              </a:ext>
            </a:extLst>
          </p:cNvPr>
          <p:cNvSpPr txBox="1">
            <a:spLocks/>
          </p:cNvSpPr>
          <p:nvPr/>
        </p:nvSpPr>
        <p:spPr>
          <a:xfrm>
            <a:off x="922036" y="4159719"/>
            <a:ext cx="6744017" cy="200055"/>
          </a:xfrm>
          <a:prstGeom prst="rect">
            <a:avLst/>
          </a:prstGeom>
        </p:spPr>
        <p:txBody>
          <a:bodyPr lIns="91440" tIns="45720" rIns="91440" bIns="45720" anchor="ctr"/>
          <a:lstStyle>
            <a:lvl1pPr marL="171450" indent="-171450" algn="r" defTabSz="685800" rtl="0" eaLnBrk="1" latinLnBrk="0" hangingPunct="1">
              <a:lnSpc>
                <a:spcPct val="90000"/>
              </a:lnSpc>
              <a:spcBef>
                <a:spcPts val="750"/>
              </a:spcBef>
              <a:buFont typeface="Arial" panose="020B0604020202020204" pitchFamily="34" charset="0"/>
              <a:buNone/>
              <a:defRPr lang="en-US" sz="1050" b="0" i="0" u="none" strike="noStrike" kern="1200" smtClean="0">
                <a:solidFill>
                  <a:schemeClr val="tx1"/>
                </a:solidFill>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buClrTx/>
            </a:pPr>
            <a:r>
              <a:rPr lang="en-US">
                <a:ea typeface="Tahoma"/>
                <a:cs typeface="Tahoma"/>
              </a:rPr>
              <a:t>Training Sequence Length (Number of Tokens)</a:t>
            </a:r>
          </a:p>
        </p:txBody>
      </p:sp>
    </p:spTree>
    <p:extLst>
      <p:ext uri="{BB962C8B-B14F-4D97-AF65-F5344CB8AC3E}">
        <p14:creationId xmlns:p14="http://schemas.microsoft.com/office/powerpoint/2010/main" val="4444498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4C11F-BEA1-D6D7-7A2B-36C93ED81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9DE955-C34B-8F67-5ACC-651A3629AC97}"/>
              </a:ext>
            </a:extLst>
          </p:cNvPr>
          <p:cNvSpPr>
            <a:spLocks noGrp="1"/>
          </p:cNvSpPr>
          <p:nvPr>
            <p:ph type="title"/>
          </p:nvPr>
        </p:nvSpPr>
        <p:spPr>
          <a:xfrm>
            <a:off x="533919" y="107119"/>
            <a:ext cx="8085415" cy="857542"/>
          </a:xfrm>
        </p:spPr>
        <p:txBody>
          <a:bodyPr lIns="91440" tIns="45720" rIns="91440" bIns="45720" anchor="b">
            <a:normAutofit/>
          </a:bodyPr>
          <a:lstStyle/>
          <a:p>
            <a:r>
              <a:rPr lang="en-US"/>
              <a:t>Tensor Parallelism</a:t>
            </a:r>
          </a:p>
        </p:txBody>
      </p:sp>
      <p:pic>
        <p:nvPicPr>
          <p:cNvPr id="5" name="Content Placeholder 4">
            <a:extLst>
              <a:ext uri="{FF2B5EF4-FFF2-40B4-BE49-F238E27FC236}">
                <a16:creationId xmlns:a16="http://schemas.microsoft.com/office/drawing/2014/main" id="{71F48DAD-163F-AB1B-9760-F7DEA2BF74B8}"/>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3749132" y="962127"/>
            <a:ext cx="4492738" cy="3422650"/>
          </a:xfrm>
        </p:spPr>
      </p:pic>
      <p:sp>
        <p:nvSpPr>
          <p:cNvPr id="6" name="TextBox 5">
            <a:extLst>
              <a:ext uri="{FF2B5EF4-FFF2-40B4-BE49-F238E27FC236}">
                <a16:creationId xmlns:a16="http://schemas.microsoft.com/office/drawing/2014/main" id="{D1DD1959-3BA6-2E41-E334-174DBA4A3249}"/>
              </a:ext>
            </a:extLst>
          </p:cNvPr>
          <p:cNvSpPr txBox="1"/>
          <p:nvPr/>
        </p:nvSpPr>
        <p:spPr>
          <a:xfrm>
            <a:off x="682113" y="1290483"/>
            <a:ext cx="283906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orbel"/>
              </a:rPr>
              <a:t>We can either cut the weights W into two columns (Column Parallelism) </a:t>
            </a:r>
          </a:p>
          <a:p>
            <a:endParaRPr lang="en-US" sz="2400">
              <a:latin typeface="Corbel"/>
            </a:endParaRPr>
          </a:p>
          <a:p>
            <a:r>
              <a:rPr lang="en-US" sz="2400">
                <a:latin typeface="Corbel"/>
              </a:rPr>
              <a:t>or into two rows (Row Parallelism)</a:t>
            </a:r>
          </a:p>
        </p:txBody>
      </p:sp>
    </p:spTree>
    <p:extLst>
      <p:ext uri="{BB962C8B-B14F-4D97-AF65-F5344CB8AC3E}">
        <p14:creationId xmlns:p14="http://schemas.microsoft.com/office/powerpoint/2010/main" val="953004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9BB8-60C9-F77A-D541-D573C04C3D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35303F-B7AB-E313-21D3-CC581228B191}"/>
              </a:ext>
            </a:extLst>
          </p:cNvPr>
          <p:cNvSpPr>
            <a:spLocks noGrp="1"/>
          </p:cNvSpPr>
          <p:nvPr>
            <p:ph type="body" sz="quarter" idx="10"/>
          </p:nvPr>
        </p:nvSpPr>
        <p:spPr/>
        <p:txBody>
          <a:bodyPr>
            <a:normAutofit fontScale="62500" lnSpcReduction="20000"/>
          </a:bodyPr>
          <a:lstStyle/>
          <a:p>
            <a:pPr algn="ctr"/>
            <a:r>
              <a:rPr lang="en-US" sz="5400" dirty="0"/>
              <a:t>During decoding time, how slow is attention computation? </a:t>
            </a:r>
          </a:p>
        </p:txBody>
      </p:sp>
    </p:spTree>
    <p:extLst>
      <p:ext uri="{BB962C8B-B14F-4D97-AF65-F5344CB8AC3E}">
        <p14:creationId xmlns:p14="http://schemas.microsoft.com/office/powerpoint/2010/main" val="9280627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0CE9-61D9-0670-DD9E-406F937331E8}"/>
              </a:ext>
            </a:extLst>
          </p:cNvPr>
          <p:cNvSpPr>
            <a:spLocks noGrp="1"/>
          </p:cNvSpPr>
          <p:nvPr>
            <p:ph type="title"/>
          </p:nvPr>
        </p:nvSpPr>
        <p:spPr>
          <a:xfrm>
            <a:off x="533919" y="107119"/>
            <a:ext cx="8085415" cy="857542"/>
          </a:xfrm>
        </p:spPr>
        <p:txBody>
          <a:bodyPr lIns="91440" tIns="45720" rIns="91440" bIns="45720" anchor="b">
            <a:normAutofit/>
          </a:bodyPr>
          <a:lstStyle/>
          <a:p>
            <a:r>
              <a:rPr lang="en-US"/>
              <a:t>Column-wise Tensor Parallelism</a:t>
            </a:r>
            <a:endParaRPr lang="en-US">
              <a:ea typeface="Tahoma"/>
              <a:cs typeface="Tahoma"/>
            </a:endParaRPr>
          </a:p>
        </p:txBody>
      </p:sp>
      <p:pic>
        <p:nvPicPr>
          <p:cNvPr id="7" name="Content Placeholder 6" descr="A diagram of a graph&#10;&#10;AI-generated content may be incorrect.">
            <a:extLst>
              <a:ext uri="{FF2B5EF4-FFF2-40B4-BE49-F238E27FC236}">
                <a16:creationId xmlns:a16="http://schemas.microsoft.com/office/drawing/2014/main" id="{C19A15DB-0131-A8DE-BA0C-F91D2FF59B88}"/>
              </a:ext>
            </a:extLst>
          </p:cNvPr>
          <p:cNvPicPr>
            <a:picLocks noGrp="1" noChangeAspect="1"/>
          </p:cNvPicPr>
          <p:nvPr>
            <p:ph sz="quarter" idx="20"/>
          </p:nvPr>
        </p:nvPicPr>
        <p:blipFill>
          <a:blip r:embed="rId2"/>
          <a:stretch>
            <a:fillRect/>
          </a:stretch>
        </p:blipFill>
        <p:spPr>
          <a:xfrm>
            <a:off x="1880188" y="1154923"/>
            <a:ext cx="5391285" cy="3423466"/>
          </a:xfrm>
          <a:noFill/>
        </p:spPr>
      </p:pic>
      <p:sp>
        <p:nvSpPr>
          <p:cNvPr id="12" name="Text Placeholder 3">
            <a:extLst>
              <a:ext uri="{FF2B5EF4-FFF2-40B4-BE49-F238E27FC236}">
                <a16:creationId xmlns:a16="http://schemas.microsoft.com/office/drawing/2014/main" id="{C84824E4-140A-8929-125E-C4615E9697FD}"/>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https://nanotron-ultrascale-playbook.static.hf.space/dist/index.html</a:t>
            </a:r>
          </a:p>
        </p:txBody>
      </p:sp>
      <p:sp>
        <p:nvSpPr>
          <p:cNvPr id="3" name="TextBox 2">
            <a:extLst>
              <a:ext uri="{FF2B5EF4-FFF2-40B4-BE49-F238E27FC236}">
                <a16:creationId xmlns:a16="http://schemas.microsoft.com/office/drawing/2014/main" id="{8DCDFAD0-324D-1C3B-6418-20DBED8EB7B3}"/>
              </a:ext>
            </a:extLst>
          </p:cNvPr>
          <p:cNvSpPr txBox="1"/>
          <p:nvPr/>
        </p:nvSpPr>
        <p:spPr>
          <a:xfrm>
            <a:off x="242031" y="3193849"/>
            <a:ext cx="1416149" cy="73866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Cuts the weight matrix W into 2</a:t>
            </a:r>
          </a:p>
          <a:p>
            <a:r>
              <a:rPr lang="en-US">
                <a:solidFill>
                  <a:srgbClr val="FF0000"/>
                </a:solidFill>
                <a:latin typeface="Corbel"/>
              </a:rPr>
              <a:t>columns</a:t>
            </a:r>
          </a:p>
        </p:txBody>
      </p:sp>
      <p:cxnSp>
        <p:nvCxnSpPr>
          <p:cNvPr id="4" name="Straight Arrow Connector 3">
            <a:extLst>
              <a:ext uri="{FF2B5EF4-FFF2-40B4-BE49-F238E27FC236}">
                <a16:creationId xmlns:a16="http://schemas.microsoft.com/office/drawing/2014/main" id="{D943341C-1D20-3E92-9B60-E939E97050FC}"/>
              </a:ext>
            </a:extLst>
          </p:cNvPr>
          <p:cNvCxnSpPr/>
          <p:nvPr/>
        </p:nvCxnSpPr>
        <p:spPr>
          <a:xfrm flipV="1">
            <a:off x="1652309" y="2024937"/>
            <a:ext cx="2647508" cy="156426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20282D8-4150-974F-B6F7-31BDE3227ED6}"/>
              </a:ext>
            </a:extLst>
          </p:cNvPr>
          <p:cNvCxnSpPr>
            <a:cxnSpLocks/>
          </p:cNvCxnSpPr>
          <p:nvPr/>
        </p:nvCxnSpPr>
        <p:spPr>
          <a:xfrm>
            <a:off x="1658804" y="3615184"/>
            <a:ext cx="2660496" cy="6905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20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710EE-EE0E-ABD1-4BBF-F7F2F9186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075A2-1D62-42DA-80EB-1254DDB0D31F}"/>
              </a:ext>
            </a:extLst>
          </p:cNvPr>
          <p:cNvSpPr>
            <a:spLocks noGrp="1"/>
          </p:cNvSpPr>
          <p:nvPr>
            <p:ph type="title"/>
          </p:nvPr>
        </p:nvSpPr>
        <p:spPr>
          <a:xfrm>
            <a:off x="533919" y="107119"/>
            <a:ext cx="8085415" cy="857542"/>
          </a:xfrm>
        </p:spPr>
        <p:txBody>
          <a:bodyPr lIns="91440" tIns="45720" rIns="91440" bIns="45720" anchor="b">
            <a:normAutofit/>
          </a:bodyPr>
          <a:lstStyle/>
          <a:p>
            <a:r>
              <a:rPr lang="en-US"/>
              <a:t>Row-wise Tensor Parallelism</a:t>
            </a:r>
          </a:p>
        </p:txBody>
      </p:sp>
      <p:pic>
        <p:nvPicPr>
          <p:cNvPr id="6" name="Content Placeholder 5">
            <a:extLst>
              <a:ext uri="{FF2B5EF4-FFF2-40B4-BE49-F238E27FC236}">
                <a16:creationId xmlns:a16="http://schemas.microsoft.com/office/drawing/2014/main" id="{59CF04D7-0989-D1D3-7042-9B6B1D70F360}"/>
              </a:ext>
            </a:extLst>
          </p:cNvPr>
          <p:cNvPicPr>
            <a:picLocks noGrp="1" noChangeAspect="1"/>
          </p:cNvPicPr>
          <p:nvPr>
            <p:ph sz="quarter" idx="20"/>
          </p:nvPr>
        </p:nvPicPr>
        <p:blipFill>
          <a:blip r:embed="rId2"/>
          <a:stretch>
            <a:fillRect/>
          </a:stretch>
        </p:blipFill>
        <p:spPr>
          <a:xfrm>
            <a:off x="1758162" y="1154923"/>
            <a:ext cx="5635337" cy="3423466"/>
          </a:xfrm>
          <a:noFill/>
        </p:spPr>
      </p:pic>
      <p:sp>
        <p:nvSpPr>
          <p:cNvPr id="4" name="Text Placeholder 3">
            <a:extLst>
              <a:ext uri="{FF2B5EF4-FFF2-40B4-BE49-F238E27FC236}">
                <a16:creationId xmlns:a16="http://schemas.microsoft.com/office/drawing/2014/main" id="{1B362997-FC15-A2F3-D5B0-06C1E5DD09C8}"/>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https://nanotron-ultrascale-playbook.static.hf.space/dist/index.html</a:t>
            </a:r>
          </a:p>
        </p:txBody>
      </p:sp>
      <p:sp>
        <p:nvSpPr>
          <p:cNvPr id="5" name="TextBox 4">
            <a:extLst>
              <a:ext uri="{FF2B5EF4-FFF2-40B4-BE49-F238E27FC236}">
                <a16:creationId xmlns:a16="http://schemas.microsoft.com/office/drawing/2014/main" id="{9FA6677E-1263-3CF1-7587-CC02CEC2FC68}"/>
              </a:ext>
            </a:extLst>
          </p:cNvPr>
          <p:cNvSpPr txBox="1"/>
          <p:nvPr/>
        </p:nvSpPr>
        <p:spPr>
          <a:xfrm>
            <a:off x="242031" y="3193849"/>
            <a:ext cx="1416149" cy="73866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Cuts the weight matrix W into 2</a:t>
            </a:r>
          </a:p>
          <a:p>
            <a:r>
              <a:rPr lang="en-US">
                <a:solidFill>
                  <a:srgbClr val="FF0000"/>
                </a:solidFill>
                <a:latin typeface="Corbel"/>
              </a:rPr>
              <a:t>rows</a:t>
            </a:r>
          </a:p>
        </p:txBody>
      </p:sp>
      <p:cxnSp>
        <p:nvCxnSpPr>
          <p:cNvPr id="8" name="Straight Arrow Connector 7">
            <a:extLst>
              <a:ext uri="{FF2B5EF4-FFF2-40B4-BE49-F238E27FC236}">
                <a16:creationId xmlns:a16="http://schemas.microsoft.com/office/drawing/2014/main" id="{ED23ADD6-EA6B-D3D9-B9B9-DA6F61D6AB93}"/>
              </a:ext>
            </a:extLst>
          </p:cNvPr>
          <p:cNvCxnSpPr>
            <a:cxnSpLocks/>
          </p:cNvCxnSpPr>
          <p:nvPr/>
        </p:nvCxnSpPr>
        <p:spPr>
          <a:xfrm flipV="1">
            <a:off x="1658804" y="3544608"/>
            <a:ext cx="2407218" cy="1290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95AC8C-D396-1200-C829-F3CFBD6831CD}"/>
              </a:ext>
            </a:extLst>
          </p:cNvPr>
          <p:cNvCxnSpPr>
            <a:cxnSpLocks/>
          </p:cNvCxnSpPr>
          <p:nvPr/>
        </p:nvCxnSpPr>
        <p:spPr>
          <a:xfrm flipV="1">
            <a:off x="1665082" y="2027969"/>
            <a:ext cx="2397477" cy="162596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32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ABAE-41BC-95B9-462D-3AC78A90E5D7}"/>
              </a:ext>
            </a:extLst>
          </p:cNvPr>
          <p:cNvSpPr>
            <a:spLocks noGrp="1"/>
          </p:cNvSpPr>
          <p:nvPr>
            <p:ph type="title"/>
          </p:nvPr>
        </p:nvSpPr>
        <p:spPr>
          <a:xfrm>
            <a:off x="533919" y="107119"/>
            <a:ext cx="8085415" cy="857542"/>
          </a:xfrm>
        </p:spPr>
        <p:txBody>
          <a:bodyPr lIns="91440" tIns="45720" rIns="91440" bIns="45720" anchor="b">
            <a:normAutofit/>
          </a:bodyPr>
          <a:lstStyle/>
          <a:p>
            <a:r>
              <a:rPr lang="en-US"/>
              <a:t>Tensor Parallelism</a:t>
            </a:r>
          </a:p>
        </p:txBody>
      </p:sp>
      <p:pic>
        <p:nvPicPr>
          <p:cNvPr id="5" name="Content Placeholder 4">
            <a:extLst>
              <a:ext uri="{FF2B5EF4-FFF2-40B4-BE49-F238E27FC236}">
                <a16:creationId xmlns:a16="http://schemas.microsoft.com/office/drawing/2014/main" id="{11529408-3092-34C8-B0E8-238C570A9291}"/>
              </a:ext>
            </a:extLst>
          </p:cNvPr>
          <p:cNvPicPr>
            <a:picLocks noGrp="1" noChangeAspect="1"/>
          </p:cNvPicPr>
          <p:nvPr>
            <p:ph sz="quarter" idx="20"/>
          </p:nvPr>
        </p:nvPicPr>
        <p:blipFill>
          <a:blip r:embed="rId2"/>
          <a:stretch/>
        </p:blipFill>
        <p:spPr>
          <a:xfrm>
            <a:off x="1055483" y="1110468"/>
            <a:ext cx="7045118" cy="3626881"/>
          </a:xfrm>
          <a:noFill/>
        </p:spPr>
      </p:pic>
      <p:sp>
        <p:nvSpPr>
          <p:cNvPr id="3" name="TextBox 2">
            <a:extLst>
              <a:ext uri="{FF2B5EF4-FFF2-40B4-BE49-F238E27FC236}">
                <a16:creationId xmlns:a16="http://schemas.microsoft.com/office/drawing/2014/main" id="{0919200D-B673-6E30-B11B-A91B004F0C09}"/>
              </a:ext>
            </a:extLst>
          </p:cNvPr>
          <p:cNvSpPr txBox="1"/>
          <p:nvPr/>
        </p:nvSpPr>
        <p:spPr>
          <a:xfrm>
            <a:off x="3104649" y="1429588"/>
            <a:ext cx="3406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X</a:t>
            </a:r>
          </a:p>
        </p:txBody>
      </p:sp>
      <p:sp>
        <p:nvSpPr>
          <p:cNvPr id="7" name="TextBox 6">
            <a:extLst>
              <a:ext uri="{FF2B5EF4-FFF2-40B4-BE49-F238E27FC236}">
                <a16:creationId xmlns:a16="http://schemas.microsoft.com/office/drawing/2014/main" id="{43AF0798-FE8F-3AFF-511B-A1FB3543BD40}"/>
              </a:ext>
            </a:extLst>
          </p:cNvPr>
          <p:cNvSpPr txBox="1"/>
          <p:nvPr/>
        </p:nvSpPr>
        <p:spPr>
          <a:xfrm>
            <a:off x="3883968" y="1286712"/>
            <a:ext cx="5289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W1</a:t>
            </a:r>
          </a:p>
        </p:txBody>
      </p:sp>
      <p:sp>
        <p:nvSpPr>
          <p:cNvPr id="8" name="TextBox 7">
            <a:extLst>
              <a:ext uri="{FF2B5EF4-FFF2-40B4-BE49-F238E27FC236}">
                <a16:creationId xmlns:a16="http://schemas.microsoft.com/office/drawing/2014/main" id="{98ED47FF-174B-30CC-1219-E1E19308C7DB}"/>
              </a:ext>
            </a:extLst>
          </p:cNvPr>
          <p:cNvSpPr txBox="1"/>
          <p:nvPr/>
        </p:nvSpPr>
        <p:spPr>
          <a:xfrm>
            <a:off x="4776937" y="1286711"/>
            <a:ext cx="5289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W2</a:t>
            </a:r>
          </a:p>
        </p:txBody>
      </p:sp>
      <p:sp>
        <p:nvSpPr>
          <p:cNvPr id="9" name="TextBox 8">
            <a:extLst>
              <a:ext uri="{FF2B5EF4-FFF2-40B4-BE49-F238E27FC236}">
                <a16:creationId xmlns:a16="http://schemas.microsoft.com/office/drawing/2014/main" id="{4875C515-C3CD-0FE7-5E5D-7C2F30DA8B9B}"/>
              </a:ext>
            </a:extLst>
          </p:cNvPr>
          <p:cNvSpPr txBox="1"/>
          <p:nvPr/>
        </p:nvSpPr>
        <p:spPr>
          <a:xfrm>
            <a:off x="5767320" y="1442575"/>
            <a:ext cx="3178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Y</a:t>
            </a:r>
          </a:p>
        </p:txBody>
      </p:sp>
      <p:sp>
        <p:nvSpPr>
          <p:cNvPr id="10" name="TextBox 9">
            <a:extLst>
              <a:ext uri="{FF2B5EF4-FFF2-40B4-BE49-F238E27FC236}">
                <a16:creationId xmlns:a16="http://schemas.microsoft.com/office/drawing/2014/main" id="{16CF6ABE-41B0-020D-04B5-509D949786C8}"/>
              </a:ext>
            </a:extLst>
          </p:cNvPr>
          <p:cNvSpPr txBox="1"/>
          <p:nvPr/>
        </p:nvSpPr>
        <p:spPr>
          <a:xfrm>
            <a:off x="6525369" y="324522"/>
            <a:ext cx="22027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Computing matrix multiplications without storing internal activations (e.g. xW1)</a:t>
            </a:r>
          </a:p>
          <a:p>
            <a:endParaRPr lang="en-US">
              <a:latin typeface="Corbel"/>
            </a:endParaRPr>
          </a:p>
          <a:p>
            <a:r>
              <a:rPr lang="en-US">
                <a:latin typeface="Corbel"/>
              </a:rPr>
              <a:t>In Feed-Forward Networks,</a:t>
            </a:r>
          </a:p>
          <a:p>
            <a:r>
              <a:rPr lang="en-US">
                <a:latin typeface="Corbel"/>
              </a:rPr>
              <a:t>The dimension of </a:t>
            </a:r>
          </a:p>
          <a:p>
            <a:r>
              <a:rPr lang="en-US">
                <a:latin typeface="Corbel"/>
              </a:rPr>
              <a:t>W1 is usually 4x the hidden dimension.</a:t>
            </a:r>
          </a:p>
        </p:txBody>
      </p:sp>
    </p:spTree>
    <p:extLst>
      <p:ext uri="{BB962C8B-B14F-4D97-AF65-F5344CB8AC3E}">
        <p14:creationId xmlns:p14="http://schemas.microsoft.com/office/powerpoint/2010/main" val="25274914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FDD21-30A1-1FB2-343C-D7165D30B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5C9D4E-9448-9CD8-5DBD-3645311C4E54}"/>
              </a:ext>
            </a:extLst>
          </p:cNvPr>
          <p:cNvSpPr>
            <a:spLocks noGrp="1"/>
          </p:cNvSpPr>
          <p:nvPr>
            <p:ph type="title"/>
          </p:nvPr>
        </p:nvSpPr>
        <p:spPr>
          <a:xfrm>
            <a:off x="533919" y="107119"/>
            <a:ext cx="8085415" cy="857542"/>
          </a:xfrm>
        </p:spPr>
        <p:txBody>
          <a:bodyPr lIns="91440" tIns="45720" rIns="91440" bIns="45720" anchor="b">
            <a:normAutofit/>
          </a:bodyPr>
          <a:lstStyle/>
          <a:p>
            <a:r>
              <a:rPr lang="en-US"/>
              <a:t>Tensor Parallelism: Llama Feed-Forward</a:t>
            </a:r>
          </a:p>
        </p:txBody>
      </p:sp>
      <p:pic>
        <p:nvPicPr>
          <p:cNvPr id="6" name="Content Placeholder 5" descr="A screen shot of a computer code&#10;&#10;AI-generated content may be incorrect.">
            <a:extLst>
              <a:ext uri="{FF2B5EF4-FFF2-40B4-BE49-F238E27FC236}">
                <a16:creationId xmlns:a16="http://schemas.microsoft.com/office/drawing/2014/main" id="{B87C9A30-D976-968C-4706-2C1FDF42F0D4}"/>
              </a:ext>
            </a:extLst>
          </p:cNvPr>
          <p:cNvPicPr>
            <a:picLocks noGrp="1" noChangeAspect="1"/>
          </p:cNvPicPr>
          <p:nvPr>
            <p:ph sz="quarter" idx="20"/>
          </p:nvPr>
        </p:nvPicPr>
        <p:blipFill>
          <a:blip r:embed="rId2"/>
          <a:stretch>
            <a:fillRect/>
          </a:stretch>
        </p:blipFill>
        <p:spPr>
          <a:xfrm>
            <a:off x="1022392" y="1214269"/>
            <a:ext cx="7111487" cy="2857830"/>
          </a:xfrm>
        </p:spPr>
      </p:pic>
      <p:sp>
        <p:nvSpPr>
          <p:cNvPr id="8" name="Text Placeholder 3">
            <a:extLst>
              <a:ext uri="{FF2B5EF4-FFF2-40B4-BE49-F238E27FC236}">
                <a16:creationId xmlns:a16="http://schemas.microsoft.com/office/drawing/2014/main" id="{966B502E-5CBE-D28A-3615-2DE53AE8AE91}"/>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a:t>
            </a:r>
            <a:r>
              <a:rPr lang="en-US" sz="1100">
                <a:ea typeface="+mn-lt"/>
                <a:cs typeface="+mn-lt"/>
              </a:rPr>
              <a:t>https://github.com/meta-llama/llama/blob/main/llama/model.py</a:t>
            </a:r>
            <a:endParaRPr lang="en-US" sz="1100">
              <a:ea typeface="Tahoma"/>
              <a:cs typeface="Tahoma"/>
            </a:endParaRPr>
          </a:p>
        </p:txBody>
      </p:sp>
      <p:sp>
        <p:nvSpPr>
          <p:cNvPr id="3" name="TextBox 2">
            <a:extLst>
              <a:ext uri="{FF2B5EF4-FFF2-40B4-BE49-F238E27FC236}">
                <a16:creationId xmlns:a16="http://schemas.microsoft.com/office/drawing/2014/main" id="{0AB3AACA-2C60-4C8F-AA46-FF5AAA809D35}"/>
              </a:ext>
            </a:extLst>
          </p:cNvPr>
          <p:cNvSpPr txBox="1"/>
          <p:nvPr/>
        </p:nvSpPr>
        <p:spPr>
          <a:xfrm>
            <a:off x="2838595" y="3640632"/>
            <a:ext cx="461741" cy="355768"/>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8962A210-0E69-9140-BDCE-0357C8784FE8}"/>
              </a:ext>
            </a:extLst>
          </p:cNvPr>
          <p:cNvSpPr txBox="1"/>
          <p:nvPr/>
        </p:nvSpPr>
        <p:spPr>
          <a:xfrm>
            <a:off x="1423526" y="4141414"/>
            <a:ext cx="4569763" cy="30777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activations are element-wise operations, can be parallelized</a:t>
            </a:r>
          </a:p>
        </p:txBody>
      </p:sp>
    </p:spTree>
    <p:extLst>
      <p:ext uri="{BB962C8B-B14F-4D97-AF65-F5344CB8AC3E}">
        <p14:creationId xmlns:p14="http://schemas.microsoft.com/office/powerpoint/2010/main" val="245525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89A38-0110-98AB-077D-69D869992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D1B03-FAFD-7C94-16B4-E4542E120916}"/>
              </a:ext>
            </a:extLst>
          </p:cNvPr>
          <p:cNvSpPr>
            <a:spLocks noGrp="1"/>
          </p:cNvSpPr>
          <p:nvPr>
            <p:ph type="title"/>
          </p:nvPr>
        </p:nvSpPr>
        <p:spPr>
          <a:xfrm>
            <a:off x="533919" y="107119"/>
            <a:ext cx="8085415" cy="857542"/>
          </a:xfrm>
        </p:spPr>
        <p:txBody>
          <a:bodyPr lIns="91440" tIns="45720" rIns="91440" bIns="45720" anchor="b">
            <a:normAutofit/>
          </a:bodyPr>
          <a:lstStyle/>
          <a:p>
            <a:r>
              <a:rPr lang="en-US"/>
              <a:t>Tensor Parallelism: Llama Attention</a:t>
            </a:r>
          </a:p>
        </p:txBody>
      </p:sp>
      <p:sp>
        <p:nvSpPr>
          <p:cNvPr id="8" name="Text Placeholder 3">
            <a:extLst>
              <a:ext uri="{FF2B5EF4-FFF2-40B4-BE49-F238E27FC236}">
                <a16:creationId xmlns:a16="http://schemas.microsoft.com/office/drawing/2014/main" id="{4004BA88-380C-4287-CC1E-FBB212944194}"/>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a:t>
            </a:r>
            <a:r>
              <a:rPr lang="en-US" sz="1100">
                <a:ea typeface="+mn-lt"/>
                <a:cs typeface="+mn-lt"/>
              </a:rPr>
              <a:t>https://github.com/meta-llama/llama/blob/main/llama/model.py</a:t>
            </a:r>
            <a:endParaRPr lang="en-US" sz="1100">
              <a:ea typeface="Tahoma"/>
              <a:cs typeface="Tahoma"/>
            </a:endParaRPr>
          </a:p>
        </p:txBody>
      </p:sp>
      <p:sp>
        <p:nvSpPr>
          <p:cNvPr id="9" name="Content Placeholder 8">
            <a:extLst>
              <a:ext uri="{FF2B5EF4-FFF2-40B4-BE49-F238E27FC236}">
                <a16:creationId xmlns:a16="http://schemas.microsoft.com/office/drawing/2014/main" id="{1A5E55BB-E3DD-D5F2-1F56-674C0F739604}"/>
              </a:ext>
            </a:extLst>
          </p:cNvPr>
          <p:cNvSpPr>
            <a:spLocks noGrp="1"/>
          </p:cNvSpPr>
          <p:nvPr>
            <p:ph sz="quarter" idx="20"/>
          </p:nvPr>
        </p:nvSpPr>
        <p:spPr>
          <a:xfrm>
            <a:off x="533123" y="1154923"/>
            <a:ext cx="4462844" cy="3428074"/>
          </a:xfrm>
        </p:spPr>
        <p:txBody>
          <a:bodyPr lIns="91440" tIns="45720" rIns="91440" bIns="45720" anchor="t"/>
          <a:lstStyle/>
          <a:p>
            <a:pPr marL="229870" indent="-229870"/>
            <a:r>
              <a:rPr lang="en-US">
                <a:ea typeface="Tahoma"/>
                <a:cs typeface="Tahoma"/>
              </a:rPr>
              <a:t>Column Parallel for Query, Key and Vector</a:t>
            </a:r>
          </a:p>
        </p:txBody>
      </p:sp>
      <p:pic>
        <p:nvPicPr>
          <p:cNvPr id="10" name="Picture 9" descr="A screen shot of a computer code&#10;&#10;AI-generated content may be incorrect.">
            <a:extLst>
              <a:ext uri="{FF2B5EF4-FFF2-40B4-BE49-F238E27FC236}">
                <a16:creationId xmlns:a16="http://schemas.microsoft.com/office/drawing/2014/main" id="{B0E176FD-FA4E-2951-AADF-8FE8575CDDE4}"/>
              </a:ext>
            </a:extLst>
          </p:cNvPr>
          <p:cNvPicPr>
            <a:picLocks noChangeAspect="1"/>
          </p:cNvPicPr>
          <p:nvPr/>
        </p:nvPicPr>
        <p:blipFill>
          <a:blip r:embed="rId2"/>
          <a:stretch>
            <a:fillRect/>
          </a:stretch>
        </p:blipFill>
        <p:spPr>
          <a:xfrm>
            <a:off x="1352226" y="1530145"/>
            <a:ext cx="2268519" cy="3502742"/>
          </a:xfrm>
          <a:prstGeom prst="rect">
            <a:avLst/>
          </a:prstGeom>
        </p:spPr>
      </p:pic>
      <p:sp>
        <p:nvSpPr>
          <p:cNvPr id="12" name="Content Placeholder 8">
            <a:extLst>
              <a:ext uri="{FF2B5EF4-FFF2-40B4-BE49-F238E27FC236}">
                <a16:creationId xmlns:a16="http://schemas.microsoft.com/office/drawing/2014/main" id="{7F86177A-CA5F-9194-142B-011044D41604}"/>
              </a:ext>
            </a:extLst>
          </p:cNvPr>
          <p:cNvSpPr txBox="1">
            <a:spLocks/>
          </p:cNvSpPr>
          <p:nvPr/>
        </p:nvSpPr>
        <p:spPr>
          <a:xfrm>
            <a:off x="4902640" y="1155230"/>
            <a:ext cx="4462844" cy="3428074"/>
          </a:xfrm>
          <a:prstGeom prst="rect">
            <a:avLst/>
          </a:prstGeom>
        </p:spPr>
        <p:txBody>
          <a:bodyPr lIns="91440" tIns="45720" rIns="91440" bIns="45720" anchor="t"/>
          <a:lstStyle>
            <a:lvl1pPr marL="230188" indent="-230188" algn="l" defTabSz="685800" rtl="0" eaLnBrk="1" latinLnBrk="0" hangingPunct="1">
              <a:lnSpc>
                <a:spcPct val="90000"/>
              </a:lnSpc>
              <a:spcBef>
                <a:spcPts val="750"/>
              </a:spcBef>
              <a:buClr>
                <a:schemeClr val="tx2"/>
              </a:buClr>
              <a:buFont typeface="Wingdings" panose="05000000000000000000" pitchFamily="2" charset="2"/>
              <a:buNone/>
              <a:defRPr sz="1800" kern="1200">
                <a:solidFill>
                  <a:schemeClr val="tx1"/>
                </a:solidFill>
                <a:latin typeface="+mn-lt"/>
                <a:ea typeface="+mn-ea"/>
                <a:cs typeface="+mn-cs"/>
              </a:defRPr>
            </a:lvl1pPr>
            <a:lvl2pPr marL="568325" indent="-225425" algn="l" defTabSz="685800" rtl="0" eaLnBrk="1" latinLnBrk="0" hangingPunct="1">
              <a:lnSpc>
                <a:spcPct val="90000"/>
              </a:lnSpc>
              <a:spcBef>
                <a:spcPts val="375"/>
              </a:spcBef>
              <a:buClr>
                <a:schemeClr val="tx2"/>
              </a:buClr>
              <a:buFont typeface="Courier New" panose="02070309020205020404" pitchFamily="49" charset="0"/>
              <a:buChar char="o"/>
              <a:defRPr sz="18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9870" indent="-229870"/>
            <a:r>
              <a:rPr lang="en-US">
                <a:ea typeface="Tahoma"/>
                <a:cs typeface="Tahoma"/>
              </a:rPr>
              <a:t>and Row Parallel for attention output</a:t>
            </a:r>
          </a:p>
        </p:txBody>
      </p:sp>
      <p:pic>
        <p:nvPicPr>
          <p:cNvPr id="13" name="Picture 12" descr="A screen shot of a computer code&#10;&#10;AI-generated content may be incorrect.">
            <a:extLst>
              <a:ext uri="{FF2B5EF4-FFF2-40B4-BE49-F238E27FC236}">
                <a16:creationId xmlns:a16="http://schemas.microsoft.com/office/drawing/2014/main" id="{97322999-4053-04C0-5272-435258EE4E83}"/>
              </a:ext>
            </a:extLst>
          </p:cNvPr>
          <p:cNvPicPr>
            <a:picLocks noChangeAspect="1"/>
          </p:cNvPicPr>
          <p:nvPr/>
        </p:nvPicPr>
        <p:blipFill>
          <a:blip r:embed="rId3"/>
          <a:stretch>
            <a:fillRect/>
          </a:stretch>
        </p:blipFill>
        <p:spPr>
          <a:xfrm>
            <a:off x="5244127" y="1904079"/>
            <a:ext cx="3412101" cy="1929888"/>
          </a:xfrm>
          <a:prstGeom prst="rect">
            <a:avLst/>
          </a:prstGeom>
        </p:spPr>
      </p:pic>
    </p:spTree>
    <p:extLst>
      <p:ext uri="{BB962C8B-B14F-4D97-AF65-F5344CB8AC3E}">
        <p14:creationId xmlns:p14="http://schemas.microsoft.com/office/powerpoint/2010/main" val="323597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FB58E-17C6-A068-F0EC-AFF541A13B66}"/>
              </a:ext>
            </a:extLst>
          </p:cNvPr>
          <p:cNvSpPr>
            <a:spLocks noGrp="1"/>
          </p:cNvSpPr>
          <p:nvPr>
            <p:ph type="title"/>
          </p:nvPr>
        </p:nvSpPr>
        <p:spPr/>
        <p:txBody>
          <a:bodyPr lIns="91440" tIns="45720" rIns="91440" bIns="45720" anchor="b"/>
          <a:lstStyle/>
          <a:p>
            <a:r>
              <a:rPr lang="en-US">
                <a:ea typeface="Tahoma"/>
                <a:cs typeface="Tahoma"/>
              </a:rPr>
              <a:t>Summary so far </a:t>
            </a:r>
            <a:endParaRPr lang="en-US"/>
          </a:p>
        </p:txBody>
      </p:sp>
      <p:sp>
        <p:nvSpPr>
          <p:cNvPr id="3" name="Content Placeholder 2">
            <a:extLst>
              <a:ext uri="{FF2B5EF4-FFF2-40B4-BE49-F238E27FC236}">
                <a16:creationId xmlns:a16="http://schemas.microsoft.com/office/drawing/2014/main" id="{94BFC1FB-BA5E-48EE-49A3-69C04D2A0A88}"/>
              </a:ext>
            </a:extLst>
          </p:cNvPr>
          <p:cNvSpPr>
            <a:spLocks noGrp="1"/>
          </p:cNvSpPr>
          <p:nvPr>
            <p:ph sz="quarter" idx="20"/>
          </p:nvPr>
        </p:nvSpPr>
        <p:spPr/>
        <p:txBody>
          <a:bodyPr lIns="91440" tIns="45720" rIns="91440" bIns="45720" anchor="t"/>
          <a:lstStyle/>
          <a:p>
            <a:pPr marL="285750" indent="-285750">
              <a:buFont typeface="Calibri" panose="05000000000000000000" pitchFamily="2" charset="2"/>
              <a:buChar char="-"/>
            </a:pPr>
            <a:r>
              <a:rPr lang="en-US" dirty="0">
                <a:ea typeface="Tahoma"/>
                <a:cs typeface="Tahoma"/>
              </a:rPr>
              <a:t>Data Parallelism </a:t>
            </a:r>
          </a:p>
          <a:p>
            <a:pPr marL="624205" lvl="1" indent="-285750">
              <a:buFont typeface="Calibri" panose="05000000000000000000" pitchFamily="2" charset="2"/>
              <a:buChar char="-"/>
            </a:pPr>
            <a:r>
              <a:rPr lang="en-US" dirty="0">
                <a:ea typeface="Tahoma"/>
                <a:cs typeface="Tahoma"/>
              </a:rPr>
              <a:t>Naïve Data Parallelism</a:t>
            </a:r>
          </a:p>
          <a:p>
            <a:pPr marL="624205" lvl="1" indent="-285750">
              <a:buFont typeface="Calibri" panose="05000000000000000000" pitchFamily="2" charset="2"/>
              <a:buChar char="-"/>
            </a:pPr>
            <a:r>
              <a:rPr lang="en-US" dirty="0">
                <a:ea typeface="Tahoma"/>
                <a:cs typeface="Tahoma"/>
              </a:rPr>
              <a:t>NCCL Operations </a:t>
            </a:r>
          </a:p>
          <a:p>
            <a:pPr marL="338455" lvl="1" indent="0">
              <a:buNone/>
            </a:pPr>
            <a:r>
              <a:rPr lang="en-US" dirty="0">
                <a:ea typeface="Tahoma"/>
                <a:cs typeface="Tahoma"/>
              </a:rPr>
              <a:t> (reduce, </a:t>
            </a:r>
            <a:r>
              <a:rPr lang="en-US" dirty="0" err="1">
                <a:ea typeface="Tahoma"/>
                <a:cs typeface="Tahoma"/>
              </a:rPr>
              <a:t>all_reduce</a:t>
            </a:r>
            <a:r>
              <a:rPr lang="en-US" dirty="0">
                <a:ea typeface="Tahoma"/>
                <a:cs typeface="Tahoma"/>
              </a:rPr>
              <a:t>, </a:t>
            </a:r>
            <a:r>
              <a:rPr lang="en-US" dirty="0" err="1">
                <a:ea typeface="Tahoma"/>
                <a:cs typeface="Tahoma"/>
              </a:rPr>
              <a:t>reduce_scatter</a:t>
            </a:r>
            <a:r>
              <a:rPr lang="en-US" dirty="0">
                <a:ea typeface="Tahoma"/>
                <a:cs typeface="Tahoma"/>
              </a:rPr>
              <a:t>, broadcast, </a:t>
            </a:r>
            <a:r>
              <a:rPr lang="en-US" dirty="0" err="1">
                <a:ea typeface="Tahoma"/>
                <a:cs typeface="Tahoma"/>
              </a:rPr>
              <a:t>all_gather</a:t>
            </a:r>
            <a:r>
              <a:rPr lang="en-US" dirty="0">
                <a:ea typeface="Tahoma"/>
                <a:cs typeface="Tahoma"/>
              </a:rPr>
              <a:t>)</a:t>
            </a:r>
          </a:p>
          <a:p>
            <a:pPr marL="624205" lvl="1" indent="-285750">
              <a:buFont typeface="Calibri" panose="02070309020205020404" pitchFamily="49" charset="0"/>
              <a:buChar char="-"/>
            </a:pPr>
            <a:r>
              <a:rPr lang="en-US" dirty="0">
                <a:ea typeface="Tahoma"/>
                <a:cs typeface="Tahoma"/>
              </a:rPr>
              <a:t>ZeRO-1, ZeRO-2, ZeRO-3</a:t>
            </a:r>
          </a:p>
          <a:p>
            <a:pPr marL="285750" indent="-285750">
              <a:buFont typeface="Calibri" panose="05000000000000000000" pitchFamily="2" charset="2"/>
              <a:buChar char="-"/>
            </a:pPr>
            <a:r>
              <a:rPr lang="en-US" dirty="0">
                <a:ea typeface="Tahoma"/>
                <a:cs typeface="Tahoma"/>
              </a:rPr>
              <a:t>Prefix Caching</a:t>
            </a:r>
          </a:p>
          <a:p>
            <a:pPr marL="285750" indent="-285750">
              <a:buFont typeface="Calibri" panose="05000000000000000000" pitchFamily="2" charset="2"/>
              <a:buChar char="-"/>
            </a:pPr>
            <a:r>
              <a:rPr lang="en-US" dirty="0">
                <a:ea typeface="Tahoma"/>
                <a:cs typeface="Tahoma"/>
              </a:rPr>
              <a:t>Tensor Parallelism</a:t>
            </a:r>
          </a:p>
          <a:p>
            <a:pPr marL="624205" lvl="1" indent="-285750">
              <a:buFont typeface="Calibri" panose="05000000000000000000" pitchFamily="2" charset="2"/>
              <a:buChar char="-"/>
            </a:pPr>
            <a:r>
              <a:rPr lang="en-US" dirty="0">
                <a:ea typeface="Tahoma"/>
                <a:cs typeface="Tahoma"/>
              </a:rPr>
              <a:t>Row-wise Tensor Parallelism </a:t>
            </a:r>
          </a:p>
          <a:p>
            <a:pPr marL="624205" lvl="1" indent="-285750">
              <a:buFont typeface="Calibri" panose="05000000000000000000" pitchFamily="2" charset="2"/>
              <a:buChar char="-"/>
            </a:pPr>
            <a:r>
              <a:rPr lang="en-US" dirty="0">
                <a:ea typeface="Tahoma"/>
                <a:cs typeface="Tahoma"/>
              </a:rPr>
              <a:t>Column-wise Tensor Parallelism</a:t>
            </a:r>
          </a:p>
        </p:txBody>
      </p:sp>
      <p:sp>
        <p:nvSpPr>
          <p:cNvPr id="4" name="Text Placeholder 3">
            <a:extLst>
              <a:ext uri="{FF2B5EF4-FFF2-40B4-BE49-F238E27FC236}">
                <a16:creationId xmlns:a16="http://schemas.microsoft.com/office/drawing/2014/main" id="{FF8042B4-60F8-4BBF-F6BB-13AB073ADF99}"/>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8199022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41E1E-F7D7-112F-2149-7C1909732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7A5D3-7788-A2AF-389D-EF69DF29535E}"/>
              </a:ext>
            </a:extLst>
          </p:cNvPr>
          <p:cNvSpPr>
            <a:spLocks noGrp="1"/>
          </p:cNvSpPr>
          <p:nvPr>
            <p:ph type="title"/>
          </p:nvPr>
        </p:nvSpPr>
        <p:spPr>
          <a:xfrm>
            <a:off x="533919" y="107119"/>
            <a:ext cx="8085415" cy="857542"/>
          </a:xfrm>
        </p:spPr>
        <p:txBody>
          <a:bodyPr lIns="91440" tIns="45720" rIns="91440" bIns="45720" anchor="b">
            <a:normAutofit/>
          </a:bodyPr>
          <a:lstStyle/>
          <a:p>
            <a:r>
              <a:rPr lang="en-US"/>
              <a:t>Tensor Parallelism</a:t>
            </a:r>
          </a:p>
        </p:txBody>
      </p:sp>
      <p:sp>
        <p:nvSpPr>
          <p:cNvPr id="8" name="Text Placeholder 3">
            <a:extLst>
              <a:ext uri="{FF2B5EF4-FFF2-40B4-BE49-F238E27FC236}">
                <a16:creationId xmlns:a16="http://schemas.microsoft.com/office/drawing/2014/main" id="{FCF14F73-30A3-D906-975D-971ED48CB630}"/>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a:t>
            </a:r>
            <a:r>
              <a:rPr lang="en-US" sz="1100">
                <a:ea typeface="+mn-lt"/>
                <a:cs typeface="+mn-lt"/>
              </a:rPr>
              <a:t>https://github.com/meta-llama/llama/blob/main/llama/model.py</a:t>
            </a:r>
            <a:endParaRPr lang="en-US" sz="1100">
              <a:ea typeface="Tahoma"/>
              <a:cs typeface="Tahoma"/>
            </a:endParaRPr>
          </a:p>
        </p:txBody>
      </p:sp>
      <p:pic>
        <p:nvPicPr>
          <p:cNvPr id="5" name="Picture 4">
            <a:extLst>
              <a:ext uri="{FF2B5EF4-FFF2-40B4-BE49-F238E27FC236}">
                <a16:creationId xmlns:a16="http://schemas.microsoft.com/office/drawing/2014/main" id="{A85F3153-FD0D-DDD0-F362-33E1A4233B22}"/>
              </a:ext>
            </a:extLst>
          </p:cNvPr>
          <p:cNvPicPr>
            <a:picLocks noChangeAspect="1"/>
          </p:cNvPicPr>
          <p:nvPr/>
        </p:nvPicPr>
        <p:blipFill>
          <a:blip r:embed="rId2"/>
          <a:stretch>
            <a:fillRect/>
          </a:stretch>
        </p:blipFill>
        <p:spPr>
          <a:xfrm>
            <a:off x="416278" y="1208615"/>
            <a:ext cx="8318501" cy="3297768"/>
          </a:xfrm>
          <a:prstGeom prst="rect">
            <a:avLst/>
          </a:prstGeom>
        </p:spPr>
      </p:pic>
    </p:spTree>
    <p:extLst>
      <p:ext uri="{BB962C8B-B14F-4D97-AF65-F5344CB8AC3E}">
        <p14:creationId xmlns:p14="http://schemas.microsoft.com/office/powerpoint/2010/main" val="8877936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F814-7782-43BF-0D2B-5CED07078B6D}"/>
              </a:ext>
            </a:extLst>
          </p:cNvPr>
          <p:cNvSpPr>
            <a:spLocks noGrp="1"/>
          </p:cNvSpPr>
          <p:nvPr>
            <p:ph type="title"/>
          </p:nvPr>
        </p:nvSpPr>
        <p:spPr>
          <a:xfrm>
            <a:off x="533919" y="107119"/>
            <a:ext cx="8085415" cy="857542"/>
          </a:xfrm>
        </p:spPr>
        <p:txBody>
          <a:bodyPr lIns="91440" tIns="45720" rIns="91440" bIns="45720" anchor="b">
            <a:normAutofit/>
          </a:bodyPr>
          <a:lstStyle/>
          <a:p>
            <a:r>
              <a:rPr lang="en-US"/>
              <a:t>Throughput Scaling of Tensor Parallelism</a:t>
            </a:r>
          </a:p>
        </p:txBody>
      </p:sp>
      <p:pic>
        <p:nvPicPr>
          <p:cNvPr id="5" name="Content Placeholder 4" descr="A comparison of a graph&#10;&#10;AI-generated content may be incorrect.">
            <a:extLst>
              <a:ext uri="{FF2B5EF4-FFF2-40B4-BE49-F238E27FC236}">
                <a16:creationId xmlns:a16="http://schemas.microsoft.com/office/drawing/2014/main" id="{D1FA5D6F-8DD7-49A6-7FB0-B3D6AD5E4DEC}"/>
              </a:ext>
            </a:extLst>
          </p:cNvPr>
          <p:cNvPicPr>
            <a:picLocks noGrp="1" noChangeAspect="1"/>
          </p:cNvPicPr>
          <p:nvPr>
            <p:ph sz="quarter" idx="20"/>
          </p:nvPr>
        </p:nvPicPr>
        <p:blipFill>
          <a:blip r:embed="rId2"/>
          <a:stretch>
            <a:fillRect/>
          </a:stretch>
        </p:blipFill>
        <p:spPr>
          <a:xfrm>
            <a:off x="528320" y="1122074"/>
            <a:ext cx="8085416" cy="3234166"/>
          </a:xfrm>
          <a:noFill/>
        </p:spPr>
      </p:pic>
      <p:sp>
        <p:nvSpPr>
          <p:cNvPr id="10" name="Text Placeholder 3">
            <a:extLst>
              <a:ext uri="{FF2B5EF4-FFF2-40B4-BE49-F238E27FC236}">
                <a16:creationId xmlns:a16="http://schemas.microsoft.com/office/drawing/2014/main" id="{B364D86B-5AD2-1D91-1A2A-7289CF806D4D}"/>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https://nanotron-ultrascale-playbook.static.hf.space/dist/index.html</a:t>
            </a:r>
          </a:p>
        </p:txBody>
      </p:sp>
      <p:sp>
        <p:nvSpPr>
          <p:cNvPr id="6" name="TextBox 5">
            <a:extLst>
              <a:ext uri="{FF2B5EF4-FFF2-40B4-BE49-F238E27FC236}">
                <a16:creationId xmlns:a16="http://schemas.microsoft.com/office/drawing/2014/main" id="{7372F9D1-E191-DCFB-4315-877DBC34E941}"/>
              </a:ext>
            </a:extLst>
          </p:cNvPr>
          <p:cNvSpPr txBox="1"/>
          <p:nvPr/>
        </p:nvSpPr>
        <p:spPr>
          <a:xfrm>
            <a:off x="811161" y="4083459"/>
            <a:ext cx="75216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A large drop in throughput when scaling beyond 8 GPUs (one node)</a:t>
            </a:r>
          </a:p>
        </p:txBody>
      </p:sp>
    </p:spTree>
    <p:extLst>
      <p:ext uri="{BB962C8B-B14F-4D97-AF65-F5344CB8AC3E}">
        <p14:creationId xmlns:p14="http://schemas.microsoft.com/office/powerpoint/2010/main" val="104524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00211-44F5-6501-A829-AAFD2F9A7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23941-2BCC-F8E2-5BFA-F99D67E06182}"/>
              </a:ext>
            </a:extLst>
          </p:cNvPr>
          <p:cNvSpPr>
            <a:spLocks noGrp="1"/>
          </p:cNvSpPr>
          <p:nvPr>
            <p:ph type="title"/>
          </p:nvPr>
        </p:nvSpPr>
        <p:spPr>
          <a:xfrm>
            <a:off x="533919" y="107119"/>
            <a:ext cx="8085415" cy="857542"/>
          </a:xfrm>
        </p:spPr>
        <p:txBody>
          <a:bodyPr lIns="91440" tIns="45720" rIns="91440" bIns="45720" anchor="b">
            <a:normAutofit/>
          </a:bodyPr>
          <a:lstStyle/>
          <a:p>
            <a:r>
              <a:rPr lang="en-US"/>
              <a:t>Throughput Scaling of Tensor Parallelism</a:t>
            </a:r>
          </a:p>
        </p:txBody>
      </p:sp>
      <p:sp>
        <p:nvSpPr>
          <p:cNvPr id="10" name="Text Placeholder 3">
            <a:extLst>
              <a:ext uri="{FF2B5EF4-FFF2-40B4-BE49-F238E27FC236}">
                <a16:creationId xmlns:a16="http://schemas.microsoft.com/office/drawing/2014/main" id="{1A389F1F-7748-9B36-FD61-3B4940A074CE}"/>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https://nanotron-ultrascale-playbook.static.hf.space/dist/index.html</a:t>
            </a:r>
          </a:p>
        </p:txBody>
      </p:sp>
      <p:pic>
        <p:nvPicPr>
          <p:cNvPr id="7" name="Picture 6" descr="A graph of a number of nodes&#10;&#10;AI-generated content may be incorrect.">
            <a:extLst>
              <a:ext uri="{FF2B5EF4-FFF2-40B4-BE49-F238E27FC236}">
                <a16:creationId xmlns:a16="http://schemas.microsoft.com/office/drawing/2014/main" id="{438CCA29-5BE9-3737-E7DD-8C4309D39C33}"/>
              </a:ext>
            </a:extLst>
          </p:cNvPr>
          <p:cNvPicPr>
            <a:picLocks noChangeAspect="1"/>
          </p:cNvPicPr>
          <p:nvPr/>
        </p:nvPicPr>
        <p:blipFill>
          <a:blip r:embed="rId2"/>
          <a:stretch>
            <a:fillRect/>
          </a:stretch>
        </p:blipFill>
        <p:spPr>
          <a:xfrm>
            <a:off x="534630" y="1102811"/>
            <a:ext cx="8217617" cy="3380331"/>
          </a:xfrm>
          <a:prstGeom prst="rect">
            <a:avLst/>
          </a:prstGeom>
        </p:spPr>
      </p:pic>
      <p:sp>
        <p:nvSpPr>
          <p:cNvPr id="9" name="TextBox 8">
            <a:extLst>
              <a:ext uri="{FF2B5EF4-FFF2-40B4-BE49-F238E27FC236}">
                <a16:creationId xmlns:a16="http://schemas.microsoft.com/office/drawing/2014/main" id="{67B33ABE-F987-5999-F4C9-8CF05F95188B}"/>
              </a:ext>
            </a:extLst>
          </p:cNvPr>
          <p:cNvSpPr txBox="1"/>
          <p:nvPr/>
        </p:nvSpPr>
        <p:spPr>
          <a:xfrm>
            <a:off x="884903" y="4180245"/>
            <a:ext cx="75216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Throughput drops significantly once we go beyond one node!</a:t>
            </a:r>
          </a:p>
        </p:txBody>
      </p:sp>
    </p:spTree>
    <p:extLst>
      <p:ext uri="{BB962C8B-B14F-4D97-AF65-F5344CB8AC3E}">
        <p14:creationId xmlns:p14="http://schemas.microsoft.com/office/powerpoint/2010/main" val="234408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E9779-D679-8BEA-8CD9-B1E6D2A45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8B26F0-01ED-A11A-2DE0-D652857B1851}"/>
              </a:ext>
            </a:extLst>
          </p:cNvPr>
          <p:cNvSpPr>
            <a:spLocks noGrp="1"/>
          </p:cNvSpPr>
          <p:nvPr>
            <p:ph type="title"/>
          </p:nvPr>
        </p:nvSpPr>
        <p:spPr>
          <a:xfrm>
            <a:off x="533919" y="107119"/>
            <a:ext cx="8085415" cy="857542"/>
          </a:xfrm>
        </p:spPr>
        <p:txBody>
          <a:bodyPr lIns="91440" tIns="45720" rIns="91440" bIns="45720" anchor="b">
            <a:normAutofit/>
          </a:bodyPr>
          <a:lstStyle/>
          <a:p>
            <a:r>
              <a:rPr lang="en-US"/>
              <a:t>Pipeline Parallelism</a:t>
            </a:r>
          </a:p>
        </p:txBody>
      </p:sp>
      <p:sp>
        <p:nvSpPr>
          <p:cNvPr id="4" name="Text Placeholder 3">
            <a:extLst>
              <a:ext uri="{FF2B5EF4-FFF2-40B4-BE49-F238E27FC236}">
                <a16:creationId xmlns:a16="http://schemas.microsoft.com/office/drawing/2014/main" id="{5D4E2B67-1D7E-3C51-CD1A-C4989A85C264}"/>
              </a:ext>
            </a:extLst>
          </p:cNvPr>
          <p:cNvSpPr>
            <a:spLocks noGrp="1"/>
          </p:cNvSpPr>
          <p:nvPr>
            <p:ph type="body" sz="quarter" idx="19"/>
          </p:nvPr>
        </p:nvSpPr>
        <p:spPr>
          <a:xfrm>
            <a:off x="1461503" y="4648545"/>
            <a:ext cx="6744017" cy="200055"/>
          </a:xfrm>
        </p:spPr>
        <p:txBody>
          <a:bodyPr lIns="91440" tIns="45720" rIns="91440" bIns="45720" anchor="ctr"/>
          <a:lstStyle/>
          <a:p>
            <a:r>
              <a:rPr lang="en-US">
                <a:ea typeface="Tahoma"/>
                <a:cs typeface="Tahoma"/>
              </a:rPr>
              <a:t>Credit: Song Han (MIT)</a:t>
            </a:r>
          </a:p>
        </p:txBody>
      </p:sp>
      <p:pic>
        <p:nvPicPr>
          <p:cNvPr id="5" name="Picture 4" descr="A diagram of a model&#10;&#10;AI-generated content may be incorrect.">
            <a:extLst>
              <a:ext uri="{FF2B5EF4-FFF2-40B4-BE49-F238E27FC236}">
                <a16:creationId xmlns:a16="http://schemas.microsoft.com/office/drawing/2014/main" id="{98014F6D-06FA-7DC0-B638-86D350C7F594}"/>
              </a:ext>
            </a:extLst>
          </p:cNvPr>
          <p:cNvPicPr>
            <a:picLocks noChangeAspect="1"/>
          </p:cNvPicPr>
          <p:nvPr/>
        </p:nvPicPr>
        <p:blipFill>
          <a:blip r:embed="rId2"/>
          <a:stretch>
            <a:fillRect/>
          </a:stretch>
        </p:blipFill>
        <p:spPr>
          <a:xfrm>
            <a:off x="1270907" y="1207770"/>
            <a:ext cx="6823102" cy="3435324"/>
          </a:xfrm>
          <a:prstGeom prst="rect">
            <a:avLst/>
          </a:prstGeom>
        </p:spPr>
      </p:pic>
      <p:sp>
        <p:nvSpPr>
          <p:cNvPr id="6" name="TextBox 5">
            <a:extLst>
              <a:ext uri="{FF2B5EF4-FFF2-40B4-BE49-F238E27FC236}">
                <a16:creationId xmlns:a16="http://schemas.microsoft.com/office/drawing/2014/main" id="{45727EDF-6042-8213-A380-E1795B591D5A}"/>
              </a:ext>
            </a:extLst>
          </p:cNvPr>
          <p:cNvSpPr txBox="1"/>
          <p:nvPr/>
        </p:nvSpPr>
        <p:spPr>
          <a:xfrm>
            <a:off x="531864" y="2794820"/>
            <a:ext cx="81447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Shard each layer of the model into individual GPUs: </a:t>
            </a:r>
            <a:endParaRPr lang="en-US"/>
          </a:p>
          <a:p>
            <a:pPr algn="ctr"/>
            <a:r>
              <a:rPr lang="en-US" sz="1800">
                <a:latin typeface="Corbel"/>
              </a:rPr>
              <a:t>Prevents the cost of syncing params</a:t>
            </a:r>
          </a:p>
        </p:txBody>
      </p:sp>
    </p:spTree>
    <p:extLst>
      <p:ext uri="{BB962C8B-B14F-4D97-AF65-F5344CB8AC3E}">
        <p14:creationId xmlns:p14="http://schemas.microsoft.com/office/powerpoint/2010/main" val="2498446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9F6CD-A70C-F4F9-514F-7DC66AC6AD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58CF23-7D8C-99F3-59BB-8BB4B90F6259}"/>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Q: Pulse Check: What is a KV-Cache? </a:t>
            </a:r>
            <a:endParaRPr spc="-5" dirty="0"/>
          </a:p>
        </p:txBody>
      </p:sp>
      <p:sp>
        <p:nvSpPr>
          <p:cNvPr id="24" name="Text Placeholder 23">
            <a:extLst>
              <a:ext uri="{FF2B5EF4-FFF2-40B4-BE49-F238E27FC236}">
                <a16:creationId xmlns:a16="http://schemas.microsoft.com/office/drawing/2014/main" id="{83DBB053-1504-A327-58CA-78D6AF684851}"/>
              </a:ext>
            </a:extLst>
          </p:cNvPr>
          <p:cNvSpPr>
            <a:spLocks noGrp="1"/>
          </p:cNvSpPr>
          <p:nvPr>
            <p:ph type="body" sz="quarter" idx="16"/>
          </p:nvPr>
        </p:nvSpPr>
        <p:spPr/>
        <p:txBody>
          <a:bodyPr/>
          <a:lstStyle/>
          <a:p>
            <a:endParaRPr lang="en-US"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F536C6-A5DA-8581-09FD-1C890C27775B}"/>
                  </a:ext>
                </a:extLst>
              </p:cNvPr>
              <p:cNvSpPr txBox="1"/>
              <p:nvPr/>
            </p:nvSpPr>
            <p:spPr>
              <a:xfrm>
                <a:off x="2543344" y="2083321"/>
                <a:ext cx="3553457" cy="1562031"/>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7030A0"/>
                          </a:solidFill>
                          <a:latin typeface="Cambria Math" panose="02040503050406030204" pitchFamily="18" charset="0"/>
                        </a:rPr>
                        <m:t>𝑄</m:t>
                      </m:r>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b="1">
                              <a:latin typeface="Cambria Math" panose="02040503050406030204" pitchFamily="18" charset="0"/>
                            </a:rPr>
                            <m:t>𝐱</m:t>
                          </m:r>
                          <m:r>
                            <a:rPr lang="en-US" altLang="zh-TW" sz="1800" b="1" i="0">
                              <a:solidFill>
                                <a:srgbClr val="7030A0"/>
                              </a:solidFill>
                              <a:latin typeface="Cambria Math" panose="02040503050406030204" pitchFamily="18" charset="0"/>
                            </a:rPr>
                            <m:t>𝐖</m:t>
                          </m:r>
                        </m:e>
                        <m:sup>
                          <m:r>
                            <a:rPr lang="en-US" altLang="zh-TW" sz="1800">
                              <a:solidFill>
                                <a:srgbClr val="7030A0"/>
                              </a:solidFill>
                              <a:latin typeface="Cambria Math" panose="02040503050406030204" pitchFamily="18" charset="0"/>
                            </a:rPr>
                            <m:t>𝑞</m:t>
                          </m:r>
                        </m:sup>
                      </m:sSup>
                    </m:oMath>
                  </m:oMathPara>
                </a14:m>
                <a:endParaRPr lang="en-US" altLang="zh-TW" sz="18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C00000"/>
                          </a:solidFill>
                          <a:latin typeface="Cambria Math" panose="02040503050406030204" pitchFamily="18" charset="0"/>
                        </a:rPr>
                        <m:t>𝐾</m:t>
                      </m:r>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b="1">
                              <a:latin typeface="Cambria Math" panose="02040503050406030204" pitchFamily="18" charset="0"/>
                            </a:rPr>
                            <m:t>𝐱</m:t>
                          </m:r>
                          <m:r>
                            <a:rPr lang="en-US" altLang="zh-TW" sz="1800" b="1" i="0">
                              <a:solidFill>
                                <a:srgbClr val="C00000"/>
                              </a:solidFill>
                              <a:latin typeface="Cambria Math" panose="02040503050406030204" pitchFamily="18" charset="0"/>
                            </a:rPr>
                            <m:t>𝐖</m:t>
                          </m:r>
                        </m:e>
                        <m:sup>
                          <m:r>
                            <a:rPr lang="en-US" altLang="zh-TW" sz="1800">
                              <a:solidFill>
                                <a:srgbClr val="C00000"/>
                              </a:solidFill>
                              <a:latin typeface="Cambria Math" panose="02040503050406030204" pitchFamily="18" charset="0"/>
                            </a:rPr>
                            <m:t>𝑘</m:t>
                          </m:r>
                        </m:sup>
                      </m:sSup>
                    </m:oMath>
                  </m:oMathPara>
                </a14:m>
                <a:endParaRPr lang="en-US" altLang="zh-TW" sz="18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0070C0"/>
                          </a:solidFill>
                          <a:latin typeface="Cambria Math" panose="02040503050406030204" pitchFamily="18" charset="0"/>
                        </a:rPr>
                        <m:t>𝑉</m:t>
                      </m:r>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b="1">
                              <a:latin typeface="Cambria Math" panose="02040503050406030204" pitchFamily="18" charset="0"/>
                            </a:rPr>
                            <m:t>𝐱</m:t>
                          </m:r>
                          <m:r>
                            <a:rPr lang="en-US" altLang="zh-TW" sz="1800" b="1" i="0">
                              <a:solidFill>
                                <a:srgbClr val="0070C0"/>
                              </a:solidFill>
                              <a:latin typeface="Cambria Math" panose="02040503050406030204" pitchFamily="18" charset="0"/>
                            </a:rPr>
                            <m:t>𝐖</m:t>
                          </m:r>
                        </m:e>
                        <m:sup>
                          <m:r>
                            <a:rPr lang="en-US" altLang="zh-TW" sz="1800">
                              <a:solidFill>
                                <a:srgbClr val="0070C0"/>
                              </a:solidFill>
                              <a:latin typeface="Cambria Math" panose="02040503050406030204" pitchFamily="18" charset="0"/>
                            </a:rPr>
                            <m:t>𝑣</m:t>
                          </m:r>
                        </m:sup>
                      </m:sSup>
                    </m:oMath>
                  </m:oMathPara>
                </a14:m>
                <a:endParaRPr lang="en-US" sz="1800"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Attention</m:t>
                      </m:r>
                      <m:r>
                        <a:rPr lang="en-US" sz="1800" b="0" i="0" smtClean="0">
                          <a:solidFill>
                            <a:srgbClr val="00B050"/>
                          </a:solidFill>
                          <a:latin typeface="Cambria Math" panose="02040503050406030204" pitchFamily="18" charset="0"/>
                        </a:rPr>
                        <m:t>(</m:t>
                      </m:r>
                      <m:r>
                        <a:rPr lang="en-US" altLang="zh-TW" sz="1800" b="1">
                          <a:latin typeface="Cambria Math" panose="02040503050406030204" pitchFamily="18" charset="0"/>
                        </a:rPr>
                        <m:t>𝐱</m:t>
                      </m:r>
                      <m:r>
                        <a:rPr lang="en-US" sz="1800" b="0" i="0" smtClean="0">
                          <a:solidFill>
                            <a:srgbClr val="00B050"/>
                          </a:solidFill>
                          <a:latin typeface="Cambria Math" panose="02040503050406030204" pitchFamily="18" charset="0"/>
                        </a:rPr>
                        <m:t>)</m:t>
                      </m:r>
                      <m:r>
                        <a:rPr lang="en-US" sz="1800" smtClean="0">
                          <a:latin typeface="Cambria Math" panose="02040503050406030204" pitchFamily="18" charset="0"/>
                        </a:rPr>
                        <m:t>=</m:t>
                      </m:r>
                      <m:r>
                        <m:rPr>
                          <m:sty m:val="p"/>
                        </m:rPr>
                        <a:rPr lang="en-US" sz="1800" smtClean="0">
                          <a:latin typeface="Cambria Math" panose="02040503050406030204" pitchFamily="18" charset="0"/>
                        </a:rPr>
                        <m:t>softmax</m:t>
                      </m:r>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smtClean="0">
                                      <a:solidFill>
                                        <a:srgbClr val="7030A0"/>
                                      </a:solidFill>
                                      <a:latin typeface="Cambria Math" panose="02040503050406030204" pitchFamily="18" charset="0"/>
                                    </a:rPr>
                                    <m:t>𝑄</m:t>
                                  </m:r>
                                  <m:r>
                                    <a:rPr lang="en-US" sz="1800" smtClean="0">
                                      <a:solidFill>
                                        <a:srgbClr val="C00000"/>
                                      </a:solidFill>
                                      <a:latin typeface="Cambria Math" panose="02040503050406030204" pitchFamily="18" charset="0"/>
                                    </a:rPr>
                                    <m:t>𝐾</m:t>
                                  </m:r>
                                </m:e>
                                <m:sup>
                                  <m:r>
                                    <m:rPr>
                                      <m:sty m:val="p"/>
                                    </m:rPr>
                                    <a:rPr lang="en-US" sz="1800" smtClean="0">
                                      <a:latin typeface="Cambria Math" panose="02040503050406030204" pitchFamily="18" charset="0"/>
                                    </a:rPr>
                                    <m:t>T</m:t>
                                  </m:r>
                                </m:sup>
                              </m:sSup>
                            </m:num>
                            <m:den>
                              <m:r>
                                <a:rPr lang="en-US" sz="1800" b="0" i="1" smtClean="0">
                                  <a:latin typeface="Cambria Math" panose="02040503050406030204" pitchFamily="18" charset="0"/>
                                </a:rPr>
                                <m:t>√</m:t>
                              </m:r>
                              <m:r>
                                <a:rPr lang="en-US" sz="1800" b="0" i="1" smtClean="0">
                                  <a:latin typeface="Cambria Math" panose="02040503050406030204" pitchFamily="18" charset="0"/>
                                </a:rPr>
                                <m:t>𝑑</m:t>
                              </m:r>
                            </m:den>
                          </m:f>
                        </m:e>
                      </m:d>
                      <m:r>
                        <a:rPr lang="en-US" sz="1800" smtClean="0">
                          <a:solidFill>
                            <a:srgbClr val="0070C0"/>
                          </a:solidFill>
                          <a:latin typeface="Cambria Math" panose="02040503050406030204" pitchFamily="18" charset="0"/>
                        </a:rPr>
                        <m:t>𝑉</m:t>
                      </m:r>
                    </m:oMath>
                  </m:oMathPara>
                </a14:m>
                <a:endParaRPr lang="en-US" sz="1800" dirty="0">
                  <a:latin typeface="Corbel" panose="020B0503020204020204" pitchFamily="34" charset="0"/>
                </a:endParaRPr>
              </a:p>
            </p:txBody>
          </p:sp>
        </mc:Choice>
        <mc:Fallback xmlns="">
          <p:sp>
            <p:nvSpPr>
              <p:cNvPr id="26" name="TextBox 25">
                <a:extLst>
                  <a:ext uri="{FF2B5EF4-FFF2-40B4-BE49-F238E27FC236}">
                    <a16:creationId xmlns:a16="http://schemas.microsoft.com/office/drawing/2014/main" id="{07F536C6-A5DA-8581-09FD-1C890C27775B}"/>
                  </a:ext>
                </a:extLst>
              </p:cNvPr>
              <p:cNvSpPr txBox="1">
                <a:spLocks noRot="1" noChangeAspect="1" noMove="1" noResize="1" noEditPoints="1" noAdjustHandles="1" noChangeArrowheads="1" noChangeShapeType="1" noTextEdit="1"/>
              </p:cNvSpPr>
              <p:nvPr/>
            </p:nvSpPr>
            <p:spPr>
              <a:xfrm>
                <a:off x="2543344" y="2083321"/>
                <a:ext cx="3553457" cy="156203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40189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1A787-648F-3F06-CE85-2D5F8C499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C34DF-755F-B39B-A915-BA6C3831D042}"/>
              </a:ext>
            </a:extLst>
          </p:cNvPr>
          <p:cNvSpPr>
            <a:spLocks noGrp="1"/>
          </p:cNvSpPr>
          <p:nvPr>
            <p:ph type="title"/>
          </p:nvPr>
        </p:nvSpPr>
        <p:spPr>
          <a:xfrm>
            <a:off x="533919" y="107119"/>
            <a:ext cx="8085415" cy="857542"/>
          </a:xfrm>
        </p:spPr>
        <p:txBody>
          <a:bodyPr lIns="91440" tIns="45720" rIns="91440" bIns="45720" anchor="b">
            <a:normAutofit/>
          </a:bodyPr>
          <a:lstStyle/>
          <a:p>
            <a:r>
              <a:rPr lang="en-US"/>
              <a:t>Pipeline Parallelism</a:t>
            </a:r>
          </a:p>
        </p:txBody>
      </p:sp>
      <p:sp>
        <p:nvSpPr>
          <p:cNvPr id="7" name="Text Placeholder 6">
            <a:extLst>
              <a:ext uri="{FF2B5EF4-FFF2-40B4-BE49-F238E27FC236}">
                <a16:creationId xmlns:a16="http://schemas.microsoft.com/office/drawing/2014/main" id="{C0E29245-D455-C458-B95C-831795978B78}"/>
              </a:ext>
            </a:extLst>
          </p:cNvPr>
          <p:cNvSpPr>
            <a:spLocks noGrp="1"/>
          </p:cNvSpPr>
          <p:nvPr>
            <p:ph type="body" sz="quarter" idx="19"/>
          </p:nvPr>
        </p:nvSpPr>
        <p:spPr/>
        <p:txBody>
          <a:bodyPr lIns="91440" tIns="45720" rIns="91440" bIns="45720" anchor="ctr"/>
          <a:lstStyle/>
          <a:p>
            <a:r>
              <a:rPr lang="en-US" sz="1200">
                <a:solidFill>
                  <a:srgbClr val="1C3AA9"/>
                </a:solidFill>
                <a:latin typeface="Corbel"/>
                <a:hlinkClick r:id="rId2"/>
              </a:rPr>
              <a:t>GPipe: Easy Scaling with Micro-Batch Pipeline Parallelism</a:t>
            </a:r>
            <a:r>
              <a:rPr lang="en-US" sz="1200">
                <a:solidFill>
                  <a:srgbClr val="666666"/>
                </a:solidFill>
                <a:latin typeface="Corbel"/>
              </a:rPr>
              <a:t> (Huang et al., </a:t>
            </a:r>
            <a:r>
              <a:rPr lang="en-US" sz="1200" err="1">
                <a:solidFill>
                  <a:srgbClr val="666666"/>
                </a:solidFill>
                <a:latin typeface="Corbel"/>
              </a:rPr>
              <a:t>NeurIPS</a:t>
            </a:r>
            <a:r>
              <a:rPr lang="en-US" sz="1200">
                <a:solidFill>
                  <a:srgbClr val="666666"/>
                </a:solidFill>
                <a:latin typeface="Corbel"/>
              </a:rPr>
              <a:t> 2019)</a:t>
            </a:r>
            <a:endParaRPr lang="en-US"/>
          </a:p>
        </p:txBody>
      </p:sp>
      <p:pic>
        <p:nvPicPr>
          <p:cNvPr id="8" name="Picture 7" descr="A diagram of a device&#10;&#10;AI-generated content may be incorrect.">
            <a:extLst>
              <a:ext uri="{FF2B5EF4-FFF2-40B4-BE49-F238E27FC236}">
                <a16:creationId xmlns:a16="http://schemas.microsoft.com/office/drawing/2014/main" id="{96139C20-431A-E04C-CCB6-9464BFAE0AA4}"/>
              </a:ext>
            </a:extLst>
          </p:cNvPr>
          <p:cNvPicPr>
            <a:picLocks noChangeAspect="1"/>
          </p:cNvPicPr>
          <p:nvPr/>
        </p:nvPicPr>
        <p:blipFill>
          <a:blip r:embed="rId3"/>
          <a:stretch>
            <a:fillRect/>
          </a:stretch>
        </p:blipFill>
        <p:spPr>
          <a:xfrm>
            <a:off x="394804" y="1163661"/>
            <a:ext cx="2781300" cy="3276600"/>
          </a:xfrm>
          <a:prstGeom prst="rect">
            <a:avLst/>
          </a:prstGeom>
        </p:spPr>
      </p:pic>
      <p:pic>
        <p:nvPicPr>
          <p:cNvPr id="9" name="Picture 8">
            <a:extLst>
              <a:ext uri="{FF2B5EF4-FFF2-40B4-BE49-F238E27FC236}">
                <a16:creationId xmlns:a16="http://schemas.microsoft.com/office/drawing/2014/main" id="{77693E32-75E2-EE0F-BE69-AD65EA4C26A1}"/>
              </a:ext>
            </a:extLst>
          </p:cNvPr>
          <p:cNvPicPr>
            <a:picLocks noChangeAspect="1"/>
          </p:cNvPicPr>
          <p:nvPr/>
        </p:nvPicPr>
        <p:blipFill>
          <a:blip r:embed="rId4"/>
          <a:stretch>
            <a:fillRect/>
          </a:stretch>
        </p:blipFill>
        <p:spPr>
          <a:xfrm>
            <a:off x="3299371" y="1809750"/>
            <a:ext cx="5724525" cy="1524000"/>
          </a:xfrm>
          <a:prstGeom prst="rect">
            <a:avLst/>
          </a:prstGeom>
        </p:spPr>
      </p:pic>
      <p:sp>
        <p:nvSpPr>
          <p:cNvPr id="10" name="TextBox 9">
            <a:extLst>
              <a:ext uri="{FF2B5EF4-FFF2-40B4-BE49-F238E27FC236}">
                <a16:creationId xmlns:a16="http://schemas.microsoft.com/office/drawing/2014/main" id="{289FC1C3-AEE4-0107-3264-5697FF727A1C}"/>
              </a:ext>
            </a:extLst>
          </p:cNvPr>
          <p:cNvSpPr txBox="1"/>
          <p:nvPr/>
        </p:nvSpPr>
        <p:spPr>
          <a:xfrm>
            <a:off x="3299990" y="3597631"/>
            <a:ext cx="56971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Each GPU is only working for 1/PP = ¼ of the time!</a:t>
            </a:r>
          </a:p>
          <a:p>
            <a:pPr algn="ctr"/>
            <a:r>
              <a:rPr lang="en-US" sz="2000">
                <a:latin typeface="Corbel"/>
              </a:rPr>
              <a:t>Idle/Work ratio = pp – 1 = 3</a:t>
            </a:r>
          </a:p>
        </p:txBody>
      </p:sp>
    </p:spTree>
    <p:extLst>
      <p:ext uri="{BB962C8B-B14F-4D97-AF65-F5344CB8AC3E}">
        <p14:creationId xmlns:p14="http://schemas.microsoft.com/office/powerpoint/2010/main" val="28179462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1ACE4-3042-A592-69B1-9A2BC6A74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83376-0E8F-6123-635F-6888D9854548}"/>
              </a:ext>
            </a:extLst>
          </p:cNvPr>
          <p:cNvSpPr>
            <a:spLocks noGrp="1"/>
          </p:cNvSpPr>
          <p:nvPr>
            <p:ph type="title"/>
          </p:nvPr>
        </p:nvSpPr>
        <p:spPr>
          <a:xfrm>
            <a:off x="533919" y="107119"/>
            <a:ext cx="8085415" cy="857542"/>
          </a:xfrm>
        </p:spPr>
        <p:txBody>
          <a:bodyPr lIns="91440" tIns="45720" rIns="91440" bIns="45720" anchor="b">
            <a:normAutofit/>
          </a:bodyPr>
          <a:lstStyle/>
          <a:p>
            <a:r>
              <a:rPr lang="en-US"/>
              <a:t>Pipeline Parallelism: Improvement</a:t>
            </a:r>
          </a:p>
        </p:txBody>
      </p:sp>
      <p:sp>
        <p:nvSpPr>
          <p:cNvPr id="7" name="Text Placeholder 6">
            <a:extLst>
              <a:ext uri="{FF2B5EF4-FFF2-40B4-BE49-F238E27FC236}">
                <a16:creationId xmlns:a16="http://schemas.microsoft.com/office/drawing/2014/main" id="{BB07F24D-7C9B-5691-C6C0-BDD744942FBC}"/>
              </a:ext>
            </a:extLst>
          </p:cNvPr>
          <p:cNvSpPr>
            <a:spLocks noGrp="1"/>
          </p:cNvSpPr>
          <p:nvPr>
            <p:ph type="body" sz="quarter" idx="19"/>
          </p:nvPr>
        </p:nvSpPr>
        <p:spPr/>
        <p:txBody>
          <a:bodyPr lIns="91440" tIns="45720" rIns="91440" bIns="45720" anchor="ctr"/>
          <a:lstStyle/>
          <a:p>
            <a:r>
              <a:rPr lang="en-US" sz="1200">
                <a:solidFill>
                  <a:srgbClr val="1C3AA9"/>
                </a:solidFill>
                <a:latin typeface="Corbel"/>
                <a:hlinkClick r:id="rId2"/>
              </a:rPr>
              <a:t>GPipe: Easy Scaling with Micro-Batch Pipeline Parallelism</a:t>
            </a:r>
            <a:r>
              <a:rPr lang="en-US" sz="1200">
                <a:solidFill>
                  <a:srgbClr val="666666"/>
                </a:solidFill>
                <a:latin typeface="Corbel"/>
              </a:rPr>
              <a:t> (Huang et al., </a:t>
            </a:r>
            <a:r>
              <a:rPr lang="en-US" sz="1200" err="1">
                <a:solidFill>
                  <a:srgbClr val="666666"/>
                </a:solidFill>
                <a:latin typeface="Corbel"/>
              </a:rPr>
              <a:t>NeurIPS</a:t>
            </a:r>
            <a:r>
              <a:rPr lang="en-US" sz="1200">
                <a:solidFill>
                  <a:srgbClr val="666666"/>
                </a:solidFill>
                <a:latin typeface="Corbel"/>
              </a:rPr>
              <a:t> 2019)</a:t>
            </a:r>
            <a:endParaRPr lang="en-US"/>
          </a:p>
        </p:txBody>
      </p:sp>
      <p:sp>
        <p:nvSpPr>
          <p:cNvPr id="10" name="TextBox 9">
            <a:extLst>
              <a:ext uri="{FF2B5EF4-FFF2-40B4-BE49-F238E27FC236}">
                <a16:creationId xmlns:a16="http://schemas.microsoft.com/office/drawing/2014/main" id="{08DA4DCE-A8FC-D500-591C-F06D486FD840}"/>
              </a:ext>
            </a:extLst>
          </p:cNvPr>
          <p:cNvSpPr txBox="1"/>
          <p:nvPr/>
        </p:nvSpPr>
        <p:spPr>
          <a:xfrm>
            <a:off x="165957" y="1201018"/>
            <a:ext cx="656357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Solution: Splitting the data into mini-batches! (AFAB)</a:t>
            </a:r>
          </a:p>
        </p:txBody>
      </p:sp>
      <p:pic>
        <p:nvPicPr>
          <p:cNvPr id="4" name="Picture 3">
            <a:extLst>
              <a:ext uri="{FF2B5EF4-FFF2-40B4-BE49-F238E27FC236}">
                <a16:creationId xmlns:a16="http://schemas.microsoft.com/office/drawing/2014/main" id="{8CCB2B69-73CB-1A60-07BC-19B818BDF40B}"/>
              </a:ext>
            </a:extLst>
          </p:cNvPr>
          <p:cNvPicPr>
            <a:picLocks noChangeAspect="1"/>
          </p:cNvPicPr>
          <p:nvPr/>
        </p:nvPicPr>
        <p:blipFill>
          <a:blip r:embed="rId3"/>
          <a:stretch>
            <a:fillRect/>
          </a:stretch>
        </p:blipFill>
        <p:spPr>
          <a:xfrm>
            <a:off x="4609" y="1772725"/>
            <a:ext cx="9144000" cy="2390775"/>
          </a:xfrm>
          <a:prstGeom prst="rect">
            <a:avLst/>
          </a:prstGeom>
        </p:spPr>
      </p:pic>
      <p:sp>
        <p:nvSpPr>
          <p:cNvPr id="11" name="TextBox 10">
            <a:extLst>
              <a:ext uri="{FF2B5EF4-FFF2-40B4-BE49-F238E27FC236}">
                <a16:creationId xmlns:a16="http://schemas.microsoft.com/office/drawing/2014/main" id="{4514998C-92E4-0B68-752A-1FA8E2A4F74E}"/>
              </a:ext>
            </a:extLst>
          </p:cNvPr>
          <p:cNvSpPr txBox="1"/>
          <p:nvPr/>
        </p:nvSpPr>
        <p:spPr>
          <a:xfrm>
            <a:off x="1447224" y="4182957"/>
            <a:ext cx="56971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Idle / Work Ratio = PP-1 / M= 3 / 4</a:t>
            </a:r>
          </a:p>
        </p:txBody>
      </p:sp>
    </p:spTree>
    <p:extLst>
      <p:ext uri="{BB962C8B-B14F-4D97-AF65-F5344CB8AC3E}">
        <p14:creationId xmlns:p14="http://schemas.microsoft.com/office/powerpoint/2010/main" val="39639560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2CEEA-5688-F7A6-33D0-F3C8BEC42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D04FB-2DB2-7C49-9AD1-3B6C3312FA55}"/>
              </a:ext>
            </a:extLst>
          </p:cNvPr>
          <p:cNvSpPr>
            <a:spLocks noGrp="1"/>
          </p:cNvSpPr>
          <p:nvPr>
            <p:ph type="title"/>
          </p:nvPr>
        </p:nvSpPr>
        <p:spPr>
          <a:xfrm>
            <a:off x="533919" y="107119"/>
            <a:ext cx="8085415" cy="857542"/>
          </a:xfrm>
        </p:spPr>
        <p:txBody>
          <a:bodyPr lIns="91440" tIns="45720" rIns="91440" bIns="45720" anchor="b">
            <a:normAutofit/>
          </a:bodyPr>
          <a:lstStyle/>
          <a:p>
            <a:r>
              <a:rPr lang="en-US"/>
              <a:t>Pipeline Parallelism</a:t>
            </a:r>
          </a:p>
        </p:txBody>
      </p:sp>
      <p:sp>
        <p:nvSpPr>
          <p:cNvPr id="7" name="Text Placeholder 6">
            <a:extLst>
              <a:ext uri="{FF2B5EF4-FFF2-40B4-BE49-F238E27FC236}">
                <a16:creationId xmlns:a16="http://schemas.microsoft.com/office/drawing/2014/main" id="{16674B17-9931-5B71-E397-B63E4C176624}"/>
              </a:ext>
            </a:extLst>
          </p:cNvPr>
          <p:cNvSpPr>
            <a:spLocks noGrp="1"/>
          </p:cNvSpPr>
          <p:nvPr>
            <p:ph type="body" sz="quarter" idx="19"/>
          </p:nvPr>
        </p:nvSpPr>
        <p:spPr/>
        <p:txBody>
          <a:bodyPr lIns="91440" tIns="45720" rIns="91440" bIns="45720" anchor="ctr"/>
          <a:lstStyle/>
          <a:p>
            <a:r>
              <a:rPr lang="en-US" sz="1200">
                <a:solidFill>
                  <a:srgbClr val="1C3AA9"/>
                </a:solidFill>
                <a:latin typeface="Corbel"/>
                <a:hlinkClick r:id="rId2"/>
              </a:rPr>
              <a:t>GPipe: Easy Scaling with Micro-Batch Pipeline Parallelism</a:t>
            </a:r>
            <a:r>
              <a:rPr lang="en-US" sz="1200">
                <a:solidFill>
                  <a:srgbClr val="666666"/>
                </a:solidFill>
                <a:latin typeface="Corbel"/>
              </a:rPr>
              <a:t> (Huang et al., </a:t>
            </a:r>
            <a:r>
              <a:rPr lang="en-US" sz="1200" err="1">
                <a:solidFill>
                  <a:srgbClr val="666666"/>
                </a:solidFill>
                <a:latin typeface="Corbel"/>
              </a:rPr>
              <a:t>NeurIPS</a:t>
            </a:r>
            <a:r>
              <a:rPr lang="en-US" sz="1200">
                <a:solidFill>
                  <a:srgbClr val="666666"/>
                </a:solidFill>
                <a:latin typeface="Corbel"/>
              </a:rPr>
              <a:t> 2019)</a:t>
            </a:r>
            <a:endParaRPr lang="en-US"/>
          </a:p>
        </p:txBody>
      </p:sp>
      <p:sp>
        <p:nvSpPr>
          <p:cNvPr id="10" name="TextBox 9">
            <a:extLst>
              <a:ext uri="{FF2B5EF4-FFF2-40B4-BE49-F238E27FC236}">
                <a16:creationId xmlns:a16="http://schemas.microsoft.com/office/drawing/2014/main" id="{FA96D953-76A2-7ACB-4A91-804B72B85B64}"/>
              </a:ext>
            </a:extLst>
          </p:cNvPr>
          <p:cNvSpPr txBox="1"/>
          <p:nvPr/>
        </p:nvSpPr>
        <p:spPr>
          <a:xfrm>
            <a:off x="534667" y="1173365"/>
            <a:ext cx="86145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orbel"/>
              </a:rPr>
              <a:t>A cleverer version of AFAB: 1 Forward 1 Backward (1F1B)</a:t>
            </a:r>
          </a:p>
          <a:p>
            <a:r>
              <a:rPr lang="en-US" sz="2000">
                <a:latin typeface="Corbel"/>
              </a:rPr>
              <a:t>Idea: Do backward as early as possible, releasing activations on the fly</a:t>
            </a:r>
          </a:p>
        </p:txBody>
      </p:sp>
      <p:pic>
        <p:nvPicPr>
          <p:cNvPr id="3" name="Graphic 2">
            <a:extLst>
              <a:ext uri="{FF2B5EF4-FFF2-40B4-BE49-F238E27FC236}">
                <a16:creationId xmlns:a16="http://schemas.microsoft.com/office/drawing/2014/main" id="{67CA55D9-4E0F-625F-85C7-6C955E75F8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247" y="1878540"/>
            <a:ext cx="7641507" cy="1985574"/>
          </a:xfrm>
          <a:prstGeom prst="rect">
            <a:avLst/>
          </a:prstGeom>
        </p:spPr>
      </p:pic>
      <p:sp>
        <p:nvSpPr>
          <p:cNvPr id="5" name="TextBox 4">
            <a:extLst>
              <a:ext uri="{FF2B5EF4-FFF2-40B4-BE49-F238E27FC236}">
                <a16:creationId xmlns:a16="http://schemas.microsoft.com/office/drawing/2014/main" id="{ABBD99D8-7F79-BA36-7B3B-EFE44E135A3C}"/>
              </a:ext>
            </a:extLst>
          </p:cNvPr>
          <p:cNvSpPr txBox="1"/>
          <p:nvPr/>
        </p:nvSpPr>
        <p:spPr>
          <a:xfrm>
            <a:off x="1290521" y="3860336"/>
            <a:ext cx="65635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Roughly the same Idle/Work Ratio but less memory</a:t>
            </a:r>
            <a:endParaRPr lang="en-US"/>
          </a:p>
          <a:p>
            <a:pPr algn="ctr"/>
            <a:r>
              <a:rPr lang="en-US" sz="2000">
                <a:latin typeface="Corbel"/>
              </a:rPr>
              <a:t>(as you only need to store p=4 activations rather than m=8)</a:t>
            </a:r>
            <a:endParaRPr lang="en-US"/>
          </a:p>
        </p:txBody>
      </p:sp>
    </p:spTree>
    <p:extLst>
      <p:ext uri="{BB962C8B-B14F-4D97-AF65-F5344CB8AC3E}">
        <p14:creationId xmlns:p14="http://schemas.microsoft.com/office/powerpoint/2010/main" val="126939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74A33-01AB-D475-F9BB-43FFDB6A6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8371B-22AD-0836-8D2C-883E2B57F210}"/>
              </a:ext>
            </a:extLst>
          </p:cNvPr>
          <p:cNvSpPr>
            <a:spLocks noGrp="1"/>
          </p:cNvSpPr>
          <p:nvPr>
            <p:ph type="title"/>
          </p:nvPr>
        </p:nvSpPr>
        <p:spPr>
          <a:xfrm>
            <a:off x="533919" y="107119"/>
            <a:ext cx="8085415" cy="857542"/>
          </a:xfrm>
        </p:spPr>
        <p:txBody>
          <a:bodyPr lIns="91440" tIns="45720" rIns="91440" bIns="45720" anchor="b">
            <a:normAutofit/>
          </a:bodyPr>
          <a:lstStyle/>
          <a:p>
            <a:r>
              <a:rPr lang="en-US"/>
              <a:t>Pipeline Parallelism Throughput</a:t>
            </a:r>
          </a:p>
        </p:txBody>
      </p:sp>
      <p:pic>
        <p:nvPicPr>
          <p:cNvPr id="8" name="Picture 7">
            <a:extLst>
              <a:ext uri="{FF2B5EF4-FFF2-40B4-BE49-F238E27FC236}">
                <a16:creationId xmlns:a16="http://schemas.microsoft.com/office/drawing/2014/main" id="{2879450E-B541-EC91-F47E-BFEE8E51725E}"/>
              </a:ext>
            </a:extLst>
          </p:cNvPr>
          <p:cNvPicPr>
            <a:picLocks noChangeAspect="1"/>
          </p:cNvPicPr>
          <p:nvPr/>
        </p:nvPicPr>
        <p:blipFill>
          <a:blip r:embed="rId2"/>
          <a:stretch>
            <a:fillRect/>
          </a:stretch>
        </p:blipFill>
        <p:spPr>
          <a:xfrm>
            <a:off x="432227" y="1148226"/>
            <a:ext cx="8293954" cy="3162621"/>
          </a:xfrm>
          <a:prstGeom prst="rect">
            <a:avLst/>
          </a:prstGeom>
        </p:spPr>
      </p:pic>
      <p:sp>
        <p:nvSpPr>
          <p:cNvPr id="11" name="TextBox 10">
            <a:extLst>
              <a:ext uri="{FF2B5EF4-FFF2-40B4-BE49-F238E27FC236}">
                <a16:creationId xmlns:a16="http://schemas.microsoft.com/office/drawing/2014/main" id="{9A42CEC0-D5AD-4CFE-88BD-60B4BEDF1BE8}"/>
              </a:ext>
            </a:extLst>
          </p:cNvPr>
          <p:cNvSpPr txBox="1"/>
          <p:nvPr/>
        </p:nvSpPr>
        <p:spPr>
          <a:xfrm>
            <a:off x="815770" y="4309293"/>
            <a:ext cx="75216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A </a:t>
            </a:r>
            <a:r>
              <a:rPr lang="en-US" sz="2000">
                <a:solidFill>
                  <a:srgbClr val="FF0000"/>
                </a:solidFill>
                <a:latin typeface="Corbel"/>
              </a:rPr>
              <a:t>small</a:t>
            </a:r>
            <a:r>
              <a:rPr lang="en-US" sz="2000">
                <a:latin typeface="Corbel"/>
              </a:rPr>
              <a:t> drop in throughput when scaling beyond 8 GPUs (one node)</a:t>
            </a:r>
          </a:p>
          <a:p>
            <a:pPr algn="ctr"/>
            <a:r>
              <a:rPr lang="en-US" sz="2000">
                <a:latin typeface="Corbel"/>
              </a:rPr>
              <a:t>but a large drop as we increase the microbatch number</a:t>
            </a:r>
          </a:p>
        </p:txBody>
      </p:sp>
    </p:spTree>
    <p:extLst>
      <p:ext uri="{BB962C8B-B14F-4D97-AF65-F5344CB8AC3E}">
        <p14:creationId xmlns:p14="http://schemas.microsoft.com/office/powerpoint/2010/main" val="131668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5DEA-0612-2D8E-29B3-77740E1D02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59A42-2DA8-6897-1407-1B69CF15037C}"/>
              </a:ext>
            </a:extLst>
          </p:cNvPr>
          <p:cNvSpPr>
            <a:spLocks noGrp="1"/>
          </p:cNvSpPr>
          <p:nvPr>
            <p:ph type="title"/>
          </p:nvPr>
        </p:nvSpPr>
        <p:spPr>
          <a:xfrm>
            <a:off x="533919" y="107119"/>
            <a:ext cx="8085415" cy="857542"/>
          </a:xfrm>
        </p:spPr>
        <p:txBody>
          <a:bodyPr lIns="91440" tIns="45720" rIns="91440" bIns="45720" anchor="b">
            <a:normAutofit fontScale="90000"/>
          </a:bodyPr>
          <a:lstStyle/>
          <a:p>
            <a:r>
              <a:rPr lang="en-US">
                <a:ea typeface="Tahoma"/>
                <a:cs typeface="Tahoma"/>
              </a:rPr>
              <a:t>Interleaving Pipeline Parallelism (LLama3)</a:t>
            </a:r>
          </a:p>
        </p:txBody>
      </p:sp>
      <p:pic>
        <p:nvPicPr>
          <p:cNvPr id="3" name="Graphic 2">
            <a:extLst>
              <a:ext uri="{FF2B5EF4-FFF2-40B4-BE49-F238E27FC236}">
                <a16:creationId xmlns:a16="http://schemas.microsoft.com/office/drawing/2014/main" id="{D6B31BB1-5CFB-BF65-48C8-DD76A1949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056" y="1555259"/>
            <a:ext cx="8557705" cy="2192160"/>
          </a:xfrm>
          <a:prstGeom prst="rect">
            <a:avLst/>
          </a:prstGeom>
        </p:spPr>
      </p:pic>
    </p:spTree>
    <p:extLst>
      <p:ext uri="{BB962C8B-B14F-4D97-AF65-F5344CB8AC3E}">
        <p14:creationId xmlns:p14="http://schemas.microsoft.com/office/powerpoint/2010/main" val="35796968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923A5-3860-AAD5-A8CA-8188FC5A7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BCC5B-D00E-5FD2-CDDB-8B3062A17294}"/>
              </a:ext>
            </a:extLst>
          </p:cNvPr>
          <p:cNvSpPr>
            <a:spLocks noGrp="1"/>
          </p:cNvSpPr>
          <p:nvPr>
            <p:ph type="title"/>
          </p:nvPr>
        </p:nvSpPr>
        <p:spPr>
          <a:xfrm>
            <a:off x="533919" y="107119"/>
            <a:ext cx="8085415" cy="857542"/>
          </a:xfrm>
        </p:spPr>
        <p:txBody>
          <a:bodyPr lIns="91440" tIns="45720" rIns="91440" bIns="45720" anchor="b">
            <a:normAutofit fontScale="90000"/>
          </a:bodyPr>
          <a:lstStyle/>
          <a:p>
            <a:r>
              <a:rPr lang="en-US">
                <a:ea typeface="Tahoma"/>
                <a:cs typeface="Tahoma"/>
              </a:rPr>
              <a:t>Interleaved Pipeline Parallelism (</a:t>
            </a:r>
            <a:r>
              <a:rPr lang="en-US" err="1">
                <a:ea typeface="Tahoma"/>
                <a:cs typeface="Tahoma"/>
              </a:rPr>
              <a:t>DeepSeek</a:t>
            </a:r>
            <a:r>
              <a:rPr lang="en-US">
                <a:ea typeface="Tahoma"/>
                <a:cs typeface="Tahoma"/>
              </a:rPr>
              <a:t>)</a:t>
            </a:r>
          </a:p>
        </p:txBody>
      </p:sp>
      <p:pic>
        <p:nvPicPr>
          <p:cNvPr id="4" name="Picture 3" descr="A green and orange squares with numbers&#10;&#10;AI-generated content may be incorrect.">
            <a:extLst>
              <a:ext uri="{FF2B5EF4-FFF2-40B4-BE49-F238E27FC236}">
                <a16:creationId xmlns:a16="http://schemas.microsoft.com/office/drawing/2014/main" id="{075447BC-6981-ACAE-27AC-E337F46DAEBA}"/>
              </a:ext>
            </a:extLst>
          </p:cNvPr>
          <p:cNvPicPr>
            <a:picLocks noChangeAspect="1"/>
          </p:cNvPicPr>
          <p:nvPr/>
        </p:nvPicPr>
        <p:blipFill>
          <a:blip r:embed="rId2"/>
          <a:stretch>
            <a:fillRect/>
          </a:stretch>
        </p:blipFill>
        <p:spPr>
          <a:xfrm>
            <a:off x="7056" y="2036837"/>
            <a:ext cx="9144000" cy="1565849"/>
          </a:xfrm>
          <a:prstGeom prst="rect">
            <a:avLst/>
          </a:prstGeom>
        </p:spPr>
      </p:pic>
      <p:sp>
        <p:nvSpPr>
          <p:cNvPr id="5" name="TextBox 4">
            <a:extLst>
              <a:ext uri="{FF2B5EF4-FFF2-40B4-BE49-F238E27FC236}">
                <a16:creationId xmlns:a16="http://schemas.microsoft.com/office/drawing/2014/main" id="{7A1DA1D1-CFC0-CE62-7622-BE7F839C8FE1}"/>
              </a:ext>
            </a:extLst>
          </p:cNvPr>
          <p:cNvSpPr txBox="1"/>
          <p:nvPr/>
        </p:nvSpPr>
        <p:spPr>
          <a:xfrm>
            <a:off x="815770" y="3758521"/>
            <a:ext cx="75216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backprop for weights (</a:t>
            </a:r>
            <a:r>
              <a:rPr lang="en-US" sz="2000">
                <a:solidFill>
                  <a:schemeClr val="accent1"/>
                </a:solidFill>
                <a:latin typeface="Corbel"/>
              </a:rPr>
              <a:t>blue</a:t>
            </a:r>
            <a:r>
              <a:rPr lang="en-US" sz="2000">
                <a:latin typeface="Corbel"/>
              </a:rPr>
              <a:t>) can be computed at any time!</a:t>
            </a:r>
          </a:p>
          <a:p>
            <a:pPr algn="ctr"/>
            <a:r>
              <a:rPr lang="en-US" sz="2000">
                <a:latin typeface="Corbel"/>
              </a:rPr>
              <a:t>We fill in the bubble with weight back propagation.</a:t>
            </a:r>
          </a:p>
        </p:txBody>
      </p:sp>
    </p:spTree>
    <p:extLst>
      <p:ext uri="{BB962C8B-B14F-4D97-AF65-F5344CB8AC3E}">
        <p14:creationId xmlns:p14="http://schemas.microsoft.com/office/powerpoint/2010/main" val="10496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23794-03F7-11EC-590F-BE88C9098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06F662-FA7C-B23A-7EE7-3F031DF68A6B}"/>
              </a:ext>
            </a:extLst>
          </p:cNvPr>
          <p:cNvSpPr>
            <a:spLocks noGrp="1"/>
          </p:cNvSpPr>
          <p:nvPr>
            <p:ph type="title"/>
          </p:nvPr>
        </p:nvSpPr>
        <p:spPr>
          <a:xfrm>
            <a:off x="533919" y="107119"/>
            <a:ext cx="8085415" cy="857542"/>
          </a:xfrm>
        </p:spPr>
        <p:txBody>
          <a:bodyPr lIns="91440" tIns="45720" rIns="91440" bIns="45720" anchor="b">
            <a:normAutofit/>
          </a:bodyPr>
          <a:lstStyle/>
          <a:p>
            <a:r>
              <a:rPr lang="en-US">
                <a:ea typeface="Tahoma"/>
                <a:cs typeface="Tahoma"/>
              </a:rPr>
              <a:t>What about (super) long sequences?</a:t>
            </a:r>
          </a:p>
        </p:txBody>
      </p:sp>
      <p:sp>
        <p:nvSpPr>
          <p:cNvPr id="5" name="TextBox 4">
            <a:extLst>
              <a:ext uri="{FF2B5EF4-FFF2-40B4-BE49-F238E27FC236}">
                <a16:creationId xmlns:a16="http://schemas.microsoft.com/office/drawing/2014/main" id="{9438060B-C72F-1E70-0C8E-0ADE5C5A614F}"/>
              </a:ext>
            </a:extLst>
          </p:cNvPr>
          <p:cNvSpPr txBox="1"/>
          <p:nvPr/>
        </p:nvSpPr>
        <p:spPr>
          <a:xfrm>
            <a:off x="2544465" y="1507558"/>
            <a:ext cx="4056233"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This is a super long sequence of text. </a:t>
            </a:r>
            <a:endParaRPr lang="en-US"/>
          </a:p>
        </p:txBody>
      </p:sp>
      <p:sp>
        <p:nvSpPr>
          <p:cNvPr id="9" name="TextBox 8">
            <a:extLst>
              <a:ext uri="{FF2B5EF4-FFF2-40B4-BE49-F238E27FC236}">
                <a16:creationId xmlns:a16="http://schemas.microsoft.com/office/drawing/2014/main" id="{F2FF519C-2A1A-67F2-C514-30874718B4C7}"/>
              </a:ext>
            </a:extLst>
          </p:cNvPr>
          <p:cNvSpPr txBox="1"/>
          <p:nvPr/>
        </p:nvSpPr>
        <p:spPr>
          <a:xfrm>
            <a:off x="1563742" y="3045669"/>
            <a:ext cx="881234"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This is</a:t>
            </a:r>
            <a:endParaRPr lang="en-US"/>
          </a:p>
        </p:txBody>
      </p:sp>
      <p:sp>
        <p:nvSpPr>
          <p:cNvPr id="10" name="TextBox 9">
            <a:extLst>
              <a:ext uri="{FF2B5EF4-FFF2-40B4-BE49-F238E27FC236}">
                <a16:creationId xmlns:a16="http://schemas.microsoft.com/office/drawing/2014/main" id="{503D262F-CB99-7ADB-733A-D4F1152BF66F}"/>
              </a:ext>
            </a:extLst>
          </p:cNvPr>
          <p:cNvSpPr txBox="1"/>
          <p:nvPr/>
        </p:nvSpPr>
        <p:spPr>
          <a:xfrm>
            <a:off x="3645130" y="3045669"/>
            <a:ext cx="1523289"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a super long </a:t>
            </a:r>
          </a:p>
        </p:txBody>
      </p:sp>
      <p:sp>
        <p:nvSpPr>
          <p:cNvPr id="11" name="TextBox 10">
            <a:extLst>
              <a:ext uri="{FF2B5EF4-FFF2-40B4-BE49-F238E27FC236}">
                <a16:creationId xmlns:a16="http://schemas.microsoft.com/office/drawing/2014/main" id="{AC2D2354-EFD9-AE10-45C1-72CF57CBCD4F}"/>
              </a:ext>
            </a:extLst>
          </p:cNvPr>
          <p:cNvSpPr txBox="1"/>
          <p:nvPr/>
        </p:nvSpPr>
        <p:spPr>
          <a:xfrm>
            <a:off x="5853520" y="3045668"/>
            <a:ext cx="2003066"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sequence of text</a:t>
            </a:r>
          </a:p>
        </p:txBody>
      </p:sp>
      <p:sp>
        <p:nvSpPr>
          <p:cNvPr id="16" name="Rectangle: Rounded Corners 15">
            <a:extLst>
              <a:ext uri="{FF2B5EF4-FFF2-40B4-BE49-F238E27FC236}">
                <a16:creationId xmlns:a16="http://schemas.microsoft.com/office/drawing/2014/main" id="{82C26C19-60B9-891A-1CA2-092500BAD544}"/>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omputer graphics card with a fan&#10;&#10;AI-generated content may be incorrect.">
            <a:extLst>
              <a:ext uri="{FF2B5EF4-FFF2-40B4-BE49-F238E27FC236}">
                <a16:creationId xmlns:a16="http://schemas.microsoft.com/office/drawing/2014/main" id="{B113310D-CCF4-1701-92DB-82BAE26918F9}"/>
              </a:ext>
            </a:extLst>
          </p:cNvPr>
          <p:cNvPicPr>
            <a:picLocks noChangeAspect="1"/>
          </p:cNvPicPr>
          <p:nvPr/>
        </p:nvPicPr>
        <p:blipFill>
          <a:blip r:embed="rId2"/>
          <a:stretch>
            <a:fillRect/>
          </a:stretch>
        </p:blipFill>
        <p:spPr>
          <a:xfrm>
            <a:off x="1055213" y="3717588"/>
            <a:ext cx="599780" cy="620401"/>
          </a:xfrm>
          <a:prstGeom prst="rect">
            <a:avLst/>
          </a:prstGeom>
        </p:spPr>
      </p:pic>
      <p:sp>
        <p:nvSpPr>
          <p:cNvPr id="20" name="TextBox 19">
            <a:extLst>
              <a:ext uri="{FF2B5EF4-FFF2-40B4-BE49-F238E27FC236}">
                <a16:creationId xmlns:a16="http://schemas.microsoft.com/office/drawing/2014/main" id="{64591502-9138-2920-D6C5-8BA26B982359}"/>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22" name="Picture 21" descr="A group of colorful circles on a black background&#10;&#10;AI-generated content may be incorrect.">
            <a:extLst>
              <a:ext uri="{FF2B5EF4-FFF2-40B4-BE49-F238E27FC236}">
                <a16:creationId xmlns:a16="http://schemas.microsoft.com/office/drawing/2014/main" id="{6745F51D-A707-2394-6711-D7C88475A6EB}"/>
              </a:ext>
            </a:extLst>
          </p:cNvPr>
          <p:cNvPicPr>
            <a:picLocks noChangeAspect="1"/>
          </p:cNvPicPr>
          <p:nvPr/>
        </p:nvPicPr>
        <p:blipFill>
          <a:blip r:embed="rId3"/>
          <a:stretch>
            <a:fillRect/>
          </a:stretch>
        </p:blipFill>
        <p:spPr>
          <a:xfrm>
            <a:off x="2248293" y="3667509"/>
            <a:ext cx="655753" cy="641024"/>
          </a:xfrm>
          <a:prstGeom prst="rect">
            <a:avLst/>
          </a:prstGeom>
        </p:spPr>
      </p:pic>
      <p:sp>
        <p:nvSpPr>
          <p:cNvPr id="24" name="TextBox 23">
            <a:extLst>
              <a:ext uri="{FF2B5EF4-FFF2-40B4-BE49-F238E27FC236}">
                <a16:creationId xmlns:a16="http://schemas.microsoft.com/office/drawing/2014/main" id="{E50A5708-3464-7F76-4D9D-B1D6FE9323E6}"/>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6" name="Rectangle: Rounded Corners 25">
            <a:extLst>
              <a:ext uri="{FF2B5EF4-FFF2-40B4-BE49-F238E27FC236}">
                <a16:creationId xmlns:a16="http://schemas.microsoft.com/office/drawing/2014/main" id="{40042731-B012-40C8-9981-A981F71DC94C}"/>
              </a:ext>
            </a:extLst>
          </p:cNvPr>
          <p:cNvSpPr/>
          <p:nvPr/>
        </p:nvSpPr>
        <p:spPr>
          <a:xfrm>
            <a:off x="3280076" y="3627813"/>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omputer graphics card with a fan&#10;&#10;AI-generated content may be incorrect.">
            <a:extLst>
              <a:ext uri="{FF2B5EF4-FFF2-40B4-BE49-F238E27FC236}">
                <a16:creationId xmlns:a16="http://schemas.microsoft.com/office/drawing/2014/main" id="{8ED63C8C-B5CC-867E-3990-5174AA425435}"/>
              </a:ext>
            </a:extLst>
          </p:cNvPr>
          <p:cNvPicPr>
            <a:picLocks noChangeAspect="1"/>
          </p:cNvPicPr>
          <p:nvPr/>
        </p:nvPicPr>
        <p:blipFill>
          <a:blip r:embed="rId2"/>
          <a:stretch>
            <a:fillRect/>
          </a:stretch>
        </p:blipFill>
        <p:spPr>
          <a:xfrm>
            <a:off x="3465391" y="3721821"/>
            <a:ext cx="599780" cy="620401"/>
          </a:xfrm>
          <a:prstGeom prst="rect">
            <a:avLst/>
          </a:prstGeom>
        </p:spPr>
      </p:pic>
      <p:sp>
        <p:nvSpPr>
          <p:cNvPr id="30" name="TextBox 29">
            <a:extLst>
              <a:ext uri="{FF2B5EF4-FFF2-40B4-BE49-F238E27FC236}">
                <a16:creationId xmlns:a16="http://schemas.microsoft.com/office/drawing/2014/main" id="{93C82456-E636-7173-40D5-BE04025A6599}"/>
              </a:ext>
            </a:extLst>
          </p:cNvPr>
          <p:cNvSpPr txBox="1"/>
          <p:nvPr/>
        </p:nvSpPr>
        <p:spPr>
          <a:xfrm>
            <a:off x="3465406" y="4313337"/>
            <a:ext cx="65532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32" name="Picture 31" descr="A group of colorful circles on a black background&#10;&#10;AI-generated content may be incorrect.">
            <a:extLst>
              <a:ext uri="{FF2B5EF4-FFF2-40B4-BE49-F238E27FC236}">
                <a16:creationId xmlns:a16="http://schemas.microsoft.com/office/drawing/2014/main" id="{1F4EFFE3-7388-BC6A-39BC-D4BC0B373A13}"/>
              </a:ext>
            </a:extLst>
          </p:cNvPr>
          <p:cNvPicPr>
            <a:picLocks noChangeAspect="1"/>
          </p:cNvPicPr>
          <p:nvPr/>
        </p:nvPicPr>
        <p:blipFill>
          <a:blip r:embed="rId3"/>
          <a:stretch>
            <a:fillRect/>
          </a:stretch>
        </p:blipFill>
        <p:spPr>
          <a:xfrm>
            <a:off x="4658471" y="3671742"/>
            <a:ext cx="655753" cy="641024"/>
          </a:xfrm>
          <a:prstGeom prst="rect">
            <a:avLst/>
          </a:prstGeom>
        </p:spPr>
      </p:pic>
      <p:sp>
        <p:nvSpPr>
          <p:cNvPr id="34" name="TextBox 33">
            <a:extLst>
              <a:ext uri="{FF2B5EF4-FFF2-40B4-BE49-F238E27FC236}">
                <a16:creationId xmlns:a16="http://schemas.microsoft.com/office/drawing/2014/main" id="{FEFB03E7-C0B4-D4C5-ED03-97A88E22AF51}"/>
              </a:ext>
            </a:extLst>
          </p:cNvPr>
          <p:cNvSpPr txBox="1"/>
          <p:nvPr/>
        </p:nvSpPr>
        <p:spPr>
          <a:xfrm>
            <a:off x="4657248" y="4230851"/>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6" name="Rectangle: Rounded Corners 35">
            <a:extLst>
              <a:ext uri="{FF2B5EF4-FFF2-40B4-BE49-F238E27FC236}">
                <a16:creationId xmlns:a16="http://schemas.microsoft.com/office/drawing/2014/main" id="{9C0F6F3F-9318-64D6-53BD-322139190B11}"/>
              </a:ext>
            </a:extLst>
          </p:cNvPr>
          <p:cNvSpPr/>
          <p:nvPr/>
        </p:nvSpPr>
        <p:spPr>
          <a:xfrm>
            <a:off x="5728354" y="363486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computer graphics card with a fan&#10;&#10;AI-generated content may be incorrect.">
            <a:extLst>
              <a:ext uri="{FF2B5EF4-FFF2-40B4-BE49-F238E27FC236}">
                <a16:creationId xmlns:a16="http://schemas.microsoft.com/office/drawing/2014/main" id="{CE82E28C-6FE5-3F56-7B69-D32089CAF561}"/>
              </a:ext>
            </a:extLst>
          </p:cNvPr>
          <p:cNvPicPr>
            <a:picLocks noChangeAspect="1"/>
          </p:cNvPicPr>
          <p:nvPr/>
        </p:nvPicPr>
        <p:blipFill>
          <a:blip r:embed="rId2"/>
          <a:stretch>
            <a:fillRect/>
          </a:stretch>
        </p:blipFill>
        <p:spPr>
          <a:xfrm>
            <a:off x="5913669" y="3728877"/>
            <a:ext cx="599780" cy="620401"/>
          </a:xfrm>
          <a:prstGeom prst="rect">
            <a:avLst/>
          </a:prstGeom>
        </p:spPr>
      </p:pic>
      <p:sp>
        <p:nvSpPr>
          <p:cNvPr id="40" name="TextBox 39">
            <a:extLst>
              <a:ext uri="{FF2B5EF4-FFF2-40B4-BE49-F238E27FC236}">
                <a16:creationId xmlns:a16="http://schemas.microsoft.com/office/drawing/2014/main" id="{952D6188-1318-045E-131E-082FA865B092}"/>
              </a:ext>
            </a:extLst>
          </p:cNvPr>
          <p:cNvSpPr txBox="1"/>
          <p:nvPr/>
        </p:nvSpPr>
        <p:spPr>
          <a:xfrm>
            <a:off x="5941906" y="4320393"/>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42" name="Picture 41" descr="A group of colorful circles on a black background&#10;&#10;AI-generated content may be incorrect.">
            <a:extLst>
              <a:ext uri="{FF2B5EF4-FFF2-40B4-BE49-F238E27FC236}">
                <a16:creationId xmlns:a16="http://schemas.microsoft.com/office/drawing/2014/main" id="{A729A697-73D5-3FE8-A766-F3CDD2A35C31}"/>
              </a:ext>
            </a:extLst>
          </p:cNvPr>
          <p:cNvPicPr>
            <a:picLocks noChangeAspect="1"/>
          </p:cNvPicPr>
          <p:nvPr/>
        </p:nvPicPr>
        <p:blipFill>
          <a:blip r:embed="rId3"/>
          <a:stretch>
            <a:fillRect/>
          </a:stretch>
        </p:blipFill>
        <p:spPr>
          <a:xfrm>
            <a:off x="7106749" y="3678798"/>
            <a:ext cx="655753" cy="641024"/>
          </a:xfrm>
          <a:prstGeom prst="rect">
            <a:avLst/>
          </a:prstGeom>
        </p:spPr>
      </p:pic>
      <p:sp>
        <p:nvSpPr>
          <p:cNvPr id="44" name="TextBox 43">
            <a:extLst>
              <a:ext uri="{FF2B5EF4-FFF2-40B4-BE49-F238E27FC236}">
                <a16:creationId xmlns:a16="http://schemas.microsoft.com/office/drawing/2014/main" id="{652CFB79-5EDC-8B88-2468-2B5D7FDCB5D7}"/>
              </a:ext>
            </a:extLst>
          </p:cNvPr>
          <p:cNvSpPr txBox="1"/>
          <p:nvPr/>
        </p:nvSpPr>
        <p:spPr>
          <a:xfrm>
            <a:off x="7105526" y="423790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cxnSp>
        <p:nvCxnSpPr>
          <p:cNvPr id="45" name="Straight Arrow Connector 44">
            <a:extLst>
              <a:ext uri="{FF2B5EF4-FFF2-40B4-BE49-F238E27FC236}">
                <a16:creationId xmlns:a16="http://schemas.microsoft.com/office/drawing/2014/main" id="{F82AA289-3DEB-5908-32A9-ACA90773EB62}"/>
              </a:ext>
            </a:extLst>
          </p:cNvPr>
          <p:cNvCxnSpPr/>
          <p:nvPr/>
        </p:nvCxnSpPr>
        <p:spPr>
          <a:xfrm flipH="1">
            <a:off x="2002677" y="1905258"/>
            <a:ext cx="1278737" cy="1111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4E95C8F-2088-E204-20D0-DD118724C464}"/>
              </a:ext>
            </a:extLst>
          </p:cNvPr>
          <p:cNvCxnSpPr/>
          <p:nvPr/>
        </p:nvCxnSpPr>
        <p:spPr>
          <a:xfrm>
            <a:off x="4184008" y="1898009"/>
            <a:ext cx="230697"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52A49DE-F632-0D8B-CEE1-1E73548A91A4}"/>
              </a:ext>
            </a:extLst>
          </p:cNvPr>
          <p:cNvCxnSpPr/>
          <p:nvPr/>
        </p:nvCxnSpPr>
        <p:spPr>
          <a:xfrm>
            <a:off x="5935210" y="1887523"/>
            <a:ext cx="859871" cy="1153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BF9FC98-57F7-588E-95B8-EE11A6C48AD6}"/>
              </a:ext>
            </a:extLst>
          </p:cNvPr>
          <p:cNvSpPr txBox="1"/>
          <p:nvPr/>
        </p:nvSpPr>
        <p:spPr>
          <a:xfrm>
            <a:off x="721014" y="1084612"/>
            <a:ext cx="75216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Suppose we want to split the sequence into different GPUs</a:t>
            </a:r>
          </a:p>
        </p:txBody>
      </p:sp>
    </p:spTree>
    <p:extLst>
      <p:ext uri="{BB962C8B-B14F-4D97-AF65-F5344CB8AC3E}">
        <p14:creationId xmlns:p14="http://schemas.microsoft.com/office/powerpoint/2010/main" val="91805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P spid="20" grpId="0"/>
      <p:bldP spid="24" grpId="0"/>
      <p:bldP spid="26" grpId="0" animBg="1"/>
      <p:bldP spid="30" grpId="0"/>
      <p:bldP spid="34" grpId="0"/>
      <p:bldP spid="36" grpId="0" animBg="1"/>
      <p:bldP spid="40" grpId="0"/>
      <p:bldP spid="44" grpId="0"/>
      <p:bldP spid="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9FF-9CE2-B1FD-2420-3C772F7015E3}"/>
              </a:ext>
            </a:extLst>
          </p:cNvPr>
          <p:cNvSpPr>
            <a:spLocks noGrp="1"/>
          </p:cNvSpPr>
          <p:nvPr>
            <p:ph type="title"/>
          </p:nvPr>
        </p:nvSpPr>
        <p:spPr/>
        <p:txBody>
          <a:bodyPr lIns="91440" tIns="45720" rIns="91440" bIns="45720" anchor="b"/>
          <a:lstStyle/>
          <a:p>
            <a:r>
              <a:rPr lang="en-US">
                <a:ea typeface="Tahoma"/>
                <a:cs typeface="Tahoma"/>
              </a:rPr>
              <a:t>What about (super) long sequences?</a:t>
            </a:r>
            <a:endParaRPr lang="en-US" b="0">
              <a:solidFill>
                <a:srgbClr val="000000"/>
              </a:solidFill>
              <a:ea typeface="Tahoma"/>
              <a:cs typeface="Tahoma"/>
            </a:endParaRPr>
          </a:p>
        </p:txBody>
      </p:sp>
      <p:sp>
        <p:nvSpPr>
          <p:cNvPr id="3" name="Content Placeholder 2">
            <a:extLst>
              <a:ext uri="{FF2B5EF4-FFF2-40B4-BE49-F238E27FC236}">
                <a16:creationId xmlns:a16="http://schemas.microsoft.com/office/drawing/2014/main" id="{2CD1CEC8-71BF-8C11-C44B-3AA316A061BC}"/>
              </a:ext>
            </a:extLst>
          </p:cNvPr>
          <p:cNvSpPr>
            <a:spLocks noGrp="1"/>
          </p:cNvSpPr>
          <p:nvPr>
            <p:ph sz="quarter" idx="20"/>
          </p:nvPr>
        </p:nvSpPr>
        <p:spPr>
          <a:xfrm>
            <a:off x="533123" y="1719367"/>
            <a:ext cx="8085416" cy="3423466"/>
          </a:xfrm>
        </p:spPr>
        <p:txBody>
          <a:bodyPr lIns="91440" tIns="45720" rIns="91440" bIns="45720" anchor="t"/>
          <a:lstStyle/>
          <a:p>
            <a:pPr marL="285750" indent="-285750">
              <a:buFont typeface="Calibri" panose="05000000000000000000" pitchFamily="2" charset="2"/>
              <a:buChar char="-"/>
            </a:pPr>
            <a:r>
              <a:rPr lang="en-US" sz="2400">
                <a:latin typeface="Corbel"/>
                <a:ea typeface="Tahoma"/>
                <a:cs typeface="Tahoma"/>
              </a:rPr>
              <a:t>Feed Forward Network / LayerNorm is not affected by splitting the sequence, each token is processed individually</a:t>
            </a:r>
          </a:p>
          <a:p>
            <a:pPr marL="0" indent="0"/>
            <a:endParaRPr lang="en-US" sz="2400">
              <a:latin typeface="Corbel"/>
              <a:ea typeface="Tahoma"/>
              <a:cs typeface="Tahoma"/>
            </a:endParaRPr>
          </a:p>
          <a:p>
            <a:pPr marL="285750" indent="-285750">
              <a:buFont typeface="Calibri" panose="05000000000000000000" pitchFamily="2" charset="2"/>
              <a:buChar char="-"/>
            </a:pPr>
            <a:r>
              <a:rPr lang="en-US" sz="2400">
                <a:latin typeface="Corbel"/>
                <a:ea typeface="Tahoma"/>
                <a:cs typeface="Tahoma"/>
              </a:rPr>
              <a:t>But what about attention? Each token needs to compute dot product with every other token.</a:t>
            </a:r>
          </a:p>
        </p:txBody>
      </p:sp>
    </p:spTree>
    <p:extLst>
      <p:ext uri="{BB962C8B-B14F-4D97-AF65-F5344CB8AC3E}">
        <p14:creationId xmlns:p14="http://schemas.microsoft.com/office/powerpoint/2010/main" val="38481131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474D7-395F-D02C-5E8A-422820E0E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9BD32-EA28-AE9F-3CB4-244E79876FF6}"/>
              </a:ext>
            </a:extLst>
          </p:cNvPr>
          <p:cNvSpPr>
            <a:spLocks noGrp="1"/>
          </p:cNvSpPr>
          <p:nvPr>
            <p:ph type="title"/>
          </p:nvPr>
        </p:nvSpPr>
        <p:spPr/>
        <p:txBody>
          <a:bodyPr lIns="91440" tIns="45720" rIns="91440" bIns="45720" anchor="b"/>
          <a:lstStyle/>
          <a:p>
            <a:r>
              <a:rPr lang="en-US">
                <a:ea typeface="Tahoma"/>
                <a:cs typeface="Tahoma"/>
              </a:rPr>
              <a:t>Context Parallelism (Ring Attention)</a:t>
            </a:r>
            <a:endParaRPr lang="en-US" b="0">
              <a:solidFill>
                <a:srgbClr val="000000"/>
              </a:solidFill>
              <a:ea typeface="Tahoma"/>
              <a:cs typeface="Tahoma"/>
            </a:endParaRPr>
          </a:p>
        </p:txBody>
      </p:sp>
      <p:sp>
        <p:nvSpPr>
          <p:cNvPr id="4" name="Text Placeholder 3">
            <a:extLst>
              <a:ext uri="{FF2B5EF4-FFF2-40B4-BE49-F238E27FC236}">
                <a16:creationId xmlns:a16="http://schemas.microsoft.com/office/drawing/2014/main" id="{371622F0-CA62-800F-E85F-D8F542F59126}"/>
              </a:ext>
            </a:extLst>
          </p:cNvPr>
          <p:cNvSpPr>
            <a:spLocks noGrp="1"/>
          </p:cNvSpPr>
          <p:nvPr>
            <p:ph type="body" sz="quarter" idx="19"/>
          </p:nvPr>
        </p:nvSpPr>
        <p:spPr/>
        <p:txBody>
          <a:bodyPr lIns="91440" tIns="45720" rIns="91440" bIns="45720" anchor="ctr"/>
          <a:lstStyle/>
          <a:p>
            <a:r>
              <a:rPr lang="en-US">
                <a:ea typeface="Tahoma"/>
                <a:cs typeface="Tahoma"/>
              </a:rPr>
              <a:t>Source: Ring Attention with </a:t>
            </a:r>
            <a:r>
              <a:rPr lang="en-US" err="1">
                <a:ea typeface="Tahoma"/>
                <a:cs typeface="Tahoma"/>
              </a:rPr>
              <a:t>Blockwise</a:t>
            </a:r>
            <a:r>
              <a:rPr lang="en-US">
                <a:ea typeface="Tahoma"/>
                <a:cs typeface="Tahoma"/>
              </a:rPr>
              <a:t> Transformers For Near-Infinite Context (Liu et al., 2023)</a:t>
            </a:r>
          </a:p>
        </p:txBody>
      </p:sp>
      <p:pic>
        <p:nvPicPr>
          <p:cNvPr id="7" name="Content Placeholder 6" descr="A diagram of a computer hardware system&#10;&#10;AI-generated content may be incorrect.">
            <a:extLst>
              <a:ext uri="{FF2B5EF4-FFF2-40B4-BE49-F238E27FC236}">
                <a16:creationId xmlns:a16="http://schemas.microsoft.com/office/drawing/2014/main" id="{C43CD191-5DB7-799F-11C0-C5BB1390777E}"/>
              </a:ext>
            </a:extLst>
          </p:cNvPr>
          <p:cNvPicPr>
            <a:picLocks noGrp="1" noChangeAspect="1"/>
          </p:cNvPicPr>
          <p:nvPr>
            <p:ph sz="quarter" idx="20"/>
          </p:nvPr>
        </p:nvPicPr>
        <p:blipFill>
          <a:blip r:embed="rId2"/>
          <a:stretch>
            <a:fillRect/>
          </a:stretch>
        </p:blipFill>
        <p:spPr>
          <a:xfrm>
            <a:off x="301482" y="1518635"/>
            <a:ext cx="4530527" cy="2577336"/>
          </a:xfrm>
        </p:spPr>
      </p:pic>
      <p:sp>
        <p:nvSpPr>
          <p:cNvPr id="8" name="TextBox 7">
            <a:extLst>
              <a:ext uri="{FF2B5EF4-FFF2-40B4-BE49-F238E27FC236}">
                <a16:creationId xmlns:a16="http://schemas.microsoft.com/office/drawing/2014/main" id="{2630E589-A659-60DC-4B39-C4CF12A976C4}"/>
              </a:ext>
            </a:extLst>
          </p:cNvPr>
          <p:cNvSpPr txBox="1"/>
          <p:nvPr/>
        </p:nvSpPr>
        <p:spPr>
          <a:xfrm>
            <a:off x="5101555" y="1363211"/>
            <a:ext cx="341851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orbel"/>
              </a:rPr>
              <a:t>Just pass the Key, Value pairs around!</a:t>
            </a:r>
          </a:p>
          <a:p>
            <a:endParaRPr lang="en-US" sz="2400">
              <a:latin typeface="Corbel"/>
            </a:endParaRPr>
          </a:p>
          <a:p>
            <a:endParaRPr lang="en-US" sz="2400">
              <a:latin typeface="Corbel"/>
            </a:endParaRPr>
          </a:p>
          <a:p>
            <a:r>
              <a:rPr lang="en-US" sz="2400">
                <a:latin typeface="Corbel"/>
              </a:rPr>
              <a:t>However, attention mask is usually causal – Q1 does not need K2, V2, ...</a:t>
            </a:r>
          </a:p>
        </p:txBody>
      </p:sp>
    </p:spTree>
    <p:extLst>
      <p:ext uri="{BB962C8B-B14F-4D97-AF65-F5344CB8AC3E}">
        <p14:creationId xmlns:p14="http://schemas.microsoft.com/office/powerpoint/2010/main" val="21327438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ACF5F-53C0-B373-EE19-313666DFF2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3A395-6A72-1DF3-1DBE-6373D15CCAB7}"/>
              </a:ext>
            </a:extLst>
          </p:cNvPr>
          <p:cNvSpPr>
            <a:spLocks noGrp="1"/>
          </p:cNvSpPr>
          <p:nvPr>
            <p:ph type="title"/>
          </p:nvPr>
        </p:nvSpPr>
        <p:spPr/>
        <p:txBody>
          <a:bodyPr lIns="91440" tIns="45720" rIns="91440" bIns="45720" anchor="b"/>
          <a:lstStyle/>
          <a:p>
            <a:r>
              <a:rPr lang="en-US">
                <a:ea typeface="Tahoma"/>
                <a:cs typeface="Tahoma"/>
              </a:rPr>
              <a:t>Context Parallelism (Ring Attention)</a:t>
            </a:r>
            <a:endParaRPr lang="en-US" b="0">
              <a:solidFill>
                <a:srgbClr val="000000"/>
              </a:solidFill>
              <a:ea typeface="Tahoma"/>
              <a:cs typeface="Tahoma"/>
            </a:endParaRPr>
          </a:p>
        </p:txBody>
      </p:sp>
      <p:sp>
        <p:nvSpPr>
          <p:cNvPr id="4" name="Text Placeholder 3">
            <a:extLst>
              <a:ext uri="{FF2B5EF4-FFF2-40B4-BE49-F238E27FC236}">
                <a16:creationId xmlns:a16="http://schemas.microsoft.com/office/drawing/2014/main" id="{730049A8-4594-2AFC-34DD-06AD5AE780D7}"/>
              </a:ext>
            </a:extLst>
          </p:cNvPr>
          <p:cNvSpPr>
            <a:spLocks noGrp="1"/>
          </p:cNvSpPr>
          <p:nvPr>
            <p:ph type="body" sz="quarter" idx="19"/>
          </p:nvPr>
        </p:nvSpPr>
        <p:spPr/>
        <p:txBody>
          <a:bodyPr lIns="91440" tIns="45720" rIns="91440" bIns="45720" anchor="ctr"/>
          <a:lstStyle/>
          <a:p>
            <a:r>
              <a:rPr lang="en-US">
                <a:ea typeface="Tahoma"/>
                <a:cs typeface="Tahoma"/>
              </a:rPr>
              <a:t>Source: Ring Attention with </a:t>
            </a:r>
            <a:r>
              <a:rPr lang="en-US" err="1">
                <a:ea typeface="Tahoma"/>
                <a:cs typeface="Tahoma"/>
              </a:rPr>
              <a:t>Blockwise</a:t>
            </a:r>
            <a:r>
              <a:rPr lang="en-US">
                <a:ea typeface="Tahoma"/>
                <a:cs typeface="Tahoma"/>
              </a:rPr>
              <a:t> Transformers For Near-Infinite Context (Liu et al., 2023)</a:t>
            </a:r>
          </a:p>
        </p:txBody>
      </p:sp>
      <p:pic>
        <p:nvPicPr>
          <p:cNvPr id="6" name="Content Placeholder 5">
            <a:extLst>
              <a:ext uri="{FF2B5EF4-FFF2-40B4-BE49-F238E27FC236}">
                <a16:creationId xmlns:a16="http://schemas.microsoft.com/office/drawing/2014/main" id="{EB36EA0D-D92E-D99F-0FD4-E4011C0B580A}"/>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621153" y="1162756"/>
            <a:ext cx="4156075" cy="3422650"/>
          </a:xfrm>
        </p:spPr>
      </p:pic>
      <p:sp>
        <p:nvSpPr>
          <p:cNvPr id="10" name="TextBox 9">
            <a:extLst>
              <a:ext uri="{FF2B5EF4-FFF2-40B4-BE49-F238E27FC236}">
                <a16:creationId xmlns:a16="http://schemas.microsoft.com/office/drawing/2014/main" id="{3484E116-3217-D102-CDE0-6C4384719B4E}"/>
              </a:ext>
            </a:extLst>
          </p:cNvPr>
          <p:cNvSpPr txBox="1"/>
          <p:nvPr/>
        </p:nvSpPr>
        <p:spPr>
          <a:xfrm>
            <a:off x="5080583" y="2092005"/>
            <a:ext cx="341851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orbel"/>
              </a:rPr>
              <a:t>GPU 1 computes the pre-</a:t>
            </a:r>
            <a:r>
              <a:rPr lang="en-US" sz="2400" err="1">
                <a:latin typeface="Corbel"/>
              </a:rPr>
              <a:t>softmax</a:t>
            </a:r>
            <a:r>
              <a:rPr lang="en-US" sz="2400">
                <a:latin typeface="Corbel"/>
              </a:rPr>
              <a:t>-ed scores for </a:t>
            </a:r>
          </a:p>
          <a:p>
            <a:r>
              <a:rPr lang="en-US" sz="2400">
                <a:latin typeface="Corbel"/>
              </a:rPr>
              <a:t>Q1, Q2, Q3, Q4.. then becomes idle.</a:t>
            </a:r>
          </a:p>
        </p:txBody>
      </p:sp>
    </p:spTree>
    <p:extLst>
      <p:ext uri="{BB962C8B-B14F-4D97-AF65-F5344CB8AC3E}">
        <p14:creationId xmlns:p14="http://schemas.microsoft.com/office/powerpoint/2010/main" val="982605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F6BA7-E1B8-8B83-5A19-D388172880B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5CA49B3-B183-849A-900C-343F05AB6856}"/>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4" name="Text Placeholder 23">
            <a:extLst>
              <a:ext uri="{FF2B5EF4-FFF2-40B4-BE49-F238E27FC236}">
                <a16:creationId xmlns:a16="http://schemas.microsoft.com/office/drawing/2014/main" id="{DA295BD5-7CC2-2701-ABBB-046DEACA9CBF}"/>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2AFECE8-1175-B617-1252-69B65D04328E}"/>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66680B1C-3805-4690-672B-71B8F8A2A973}"/>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3C993D1B-9647-701A-A1AF-DAF30C31D453}"/>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53ED19C8-3E31-960F-48F1-457453A93F42}"/>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852F803B-D4C9-95E9-9BF4-CFC2ECD62B5F}"/>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EC20F837-0BF4-2E78-1B91-C699FC6B9011}"/>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4D9D81FD-D96D-68A5-FCDC-F7B7235353C5}"/>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pic>
        <p:nvPicPr>
          <p:cNvPr id="10" name="object 10">
            <a:extLst>
              <a:ext uri="{FF2B5EF4-FFF2-40B4-BE49-F238E27FC236}">
                <a16:creationId xmlns:a16="http://schemas.microsoft.com/office/drawing/2014/main" id="{642397E4-C106-7168-F582-1E590B9FE425}"/>
              </a:ext>
            </a:extLst>
          </p:cNvPr>
          <p:cNvPicPr/>
          <p:nvPr/>
        </p:nvPicPr>
        <p:blipFill>
          <a:blip r:embed="rId5" cstate="print"/>
          <a:stretch>
            <a:fillRect/>
          </a:stretch>
        </p:blipFill>
        <p:spPr>
          <a:xfrm>
            <a:off x="5911634" y="2356163"/>
            <a:ext cx="1596541" cy="1074330"/>
          </a:xfrm>
          <a:prstGeom prst="rect">
            <a:avLst/>
          </a:prstGeom>
        </p:spPr>
      </p:pic>
      <p:sp>
        <p:nvSpPr>
          <p:cNvPr id="11" name="object 11">
            <a:extLst>
              <a:ext uri="{FF2B5EF4-FFF2-40B4-BE49-F238E27FC236}">
                <a16:creationId xmlns:a16="http://schemas.microsoft.com/office/drawing/2014/main" id="{DD13FCEB-A8F3-EAF3-00BD-2C7603D5940E}"/>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pic>
        <p:nvPicPr>
          <p:cNvPr id="12" name="object 12">
            <a:extLst>
              <a:ext uri="{FF2B5EF4-FFF2-40B4-BE49-F238E27FC236}">
                <a16:creationId xmlns:a16="http://schemas.microsoft.com/office/drawing/2014/main" id="{E1BADC6C-4B61-1EB7-DEA2-4E8FCCF595FC}"/>
              </a:ext>
            </a:extLst>
          </p:cNvPr>
          <p:cNvPicPr/>
          <p:nvPr/>
        </p:nvPicPr>
        <p:blipFill>
          <a:blip r:embed="rId6" cstate="print"/>
          <a:stretch>
            <a:fillRect/>
          </a:stretch>
        </p:blipFill>
        <p:spPr>
          <a:xfrm>
            <a:off x="2395704" y="1776490"/>
            <a:ext cx="4104158" cy="597168"/>
          </a:xfrm>
          <a:prstGeom prst="rect">
            <a:avLst/>
          </a:prstGeom>
        </p:spPr>
      </p:pic>
      <p:sp>
        <p:nvSpPr>
          <p:cNvPr id="13" name="object 13">
            <a:extLst>
              <a:ext uri="{FF2B5EF4-FFF2-40B4-BE49-F238E27FC236}">
                <a16:creationId xmlns:a16="http://schemas.microsoft.com/office/drawing/2014/main" id="{68526BA0-B708-E47C-A395-07D06FDE8F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492C1DB-B7CC-1A6B-D692-24AB964C6B4B}"/>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4A54F5A-4362-5E0D-2F44-D9CD5833EF6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6" name="TextBox 25">
                <a:extLst>
                  <a:ext uri="{FF2B5EF4-FFF2-40B4-BE49-F238E27FC236}">
                    <a16:creationId xmlns:a16="http://schemas.microsoft.com/office/drawing/2014/main" id="{54A54F5A-4362-5E0D-2F44-D9CD5833EF6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06AE1F28-967E-C9E8-EF2E-546FC48023E2}"/>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184733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436C7-3AE4-6595-9FDF-A205221452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AD78A3-76D4-BF48-F67E-EC7A82A85DDD}"/>
              </a:ext>
            </a:extLst>
          </p:cNvPr>
          <p:cNvSpPr>
            <a:spLocks noGrp="1"/>
          </p:cNvSpPr>
          <p:nvPr>
            <p:ph type="title"/>
          </p:nvPr>
        </p:nvSpPr>
        <p:spPr/>
        <p:txBody>
          <a:bodyPr lIns="91440" tIns="45720" rIns="91440" bIns="45720" anchor="b"/>
          <a:lstStyle/>
          <a:p>
            <a:r>
              <a:rPr lang="en-US">
                <a:ea typeface="Tahoma"/>
                <a:cs typeface="Tahoma"/>
              </a:rPr>
              <a:t>Context Parallelism (Ring Attention)</a:t>
            </a:r>
            <a:endParaRPr lang="en-US" b="0">
              <a:solidFill>
                <a:srgbClr val="000000"/>
              </a:solidFill>
              <a:ea typeface="Tahoma"/>
              <a:cs typeface="Tahoma"/>
            </a:endParaRPr>
          </a:p>
        </p:txBody>
      </p:sp>
      <p:sp>
        <p:nvSpPr>
          <p:cNvPr id="4" name="Text Placeholder 3">
            <a:extLst>
              <a:ext uri="{FF2B5EF4-FFF2-40B4-BE49-F238E27FC236}">
                <a16:creationId xmlns:a16="http://schemas.microsoft.com/office/drawing/2014/main" id="{D4A3CCB8-B95C-87C4-5D1F-CE4D5AB4BB34}"/>
              </a:ext>
            </a:extLst>
          </p:cNvPr>
          <p:cNvSpPr>
            <a:spLocks noGrp="1"/>
          </p:cNvSpPr>
          <p:nvPr>
            <p:ph type="body" sz="quarter" idx="19"/>
          </p:nvPr>
        </p:nvSpPr>
        <p:spPr/>
        <p:txBody>
          <a:bodyPr lIns="91440" tIns="45720" rIns="91440" bIns="45720" anchor="ctr"/>
          <a:lstStyle/>
          <a:p>
            <a:r>
              <a:rPr lang="en-US">
                <a:ea typeface="Tahoma"/>
                <a:cs typeface="Tahoma"/>
              </a:rPr>
              <a:t>Source: </a:t>
            </a:r>
            <a:r>
              <a:rPr lang="en-US" sz="1200">
                <a:latin typeface="Calibri"/>
                <a:ea typeface="+mn-lt"/>
                <a:cs typeface="+mn-lt"/>
              </a:rPr>
              <a:t>Striped Attention: Faster Ring Attention for Causal Transformers</a:t>
            </a:r>
            <a:r>
              <a:rPr lang="en-US">
                <a:ea typeface="Tahoma"/>
                <a:cs typeface="Tahoma"/>
              </a:rPr>
              <a:t> (Brandon et al., 2023)</a:t>
            </a:r>
          </a:p>
        </p:txBody>
      </p:sp>
      <p:pic>
        <p:nvPicPr>
          <p:cNvPr id="7" name="Content Placeholder 6">
            <a:extLst>
              <a:ext uri="{FF2B5EF4-FFF2-40B4-BE49-F238E27FC236}">
                <a16:creationId xmlns:a16="http://schemas.microsoft.com/office/drawing/2014/main" id="{BB242888-3E10-1CB0-63B4-5147956249FB}"/>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531761" y="1155700"/>
            <a:ext cx="4156075" cy="3422650"/>
          </a:xfrm>
        </p:spPr>
      </p:pic>
      <p:sp>
        <p:nvSpPr>
          <p:cNvPr id="9" name="TextBox 8">
            <a:extLst>
              <a:ext uri="{FF2B5EF4-FFF2-40B4-BE49-F238E27FC236}">
                <a16:creationId xmlns:a16="http://schemas.microsoft.com/office/drawing/2014/main" id="{6077366F-900A-35EB-0D32-DBD3D713F98C}"/>
              </a:ext>
            </a:extLst>
          </p:cNvPr>
          <p:cNvSpPr txBox="1"/>
          <p:nvPr/>
        </p:nvSpPr>
        <p:spPr>
          <a:xfrm>
            <a:off x="5070097" y="2228326"/>
            <a:ext cx="34185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orbel"/>
              </a:rPr>
              <a:t>Balancing the workload for each individual GPUs.</a:t>
            </a:r>
          </a:p>
        </p:txBody>
      </p:sp>
    </p:spTree>
    <p:extLst>
      <p:ext uri="{BB962C8B-B14F-4D97-AF65-F5344CB8AC3E}">
        <p14:creationId xmlns:p14="http://schemas.microsoft.com/office/powerpoint/2010/main" val="30603911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5B0DE-0F08-7E5F-104F-C4BB20A58E7F}"/>
              </a:ext>
            </a:extLst>
          </p:cNvPr>
          <p:cNvSpPr>
            <a:spLocks noGrp="1"/>
          </p:cNvSpPr>
          <p:nvPr>
            <p:ph type="title"/>
          </p:nvPr>
        </p:nvSpPr>
        <p:spPr>
          <a:xfrm>
            <a:off x="533919" y="107119"/>
            <a:ext cx="8085415" cy="857542"/>
          </a:xfrm>
        </p:spPr>
        <p:txBody>
          <a:bodyPr lIns="91440" tIns="45720" rIns="91440" bIns="45720" anchor="b">
            <a:normAutofit/>
          </a:bodyPr>
          <a:lstStyle/>
          <a:p>
            <a:r>
              <a:rPr lang="en-US"/>
              <a:t>Context Parallelism (Ring Attention)</a:t>
            </a:r>
          </a:p>
        </p:txBody>
      </p:sp>
      <p:pic>
        <p:nvPicPr>
          <p:cNvPr id="5" name="Content Placeholder 4">
            <a:extLst>
              <a:ext uri="{FF2B5EF4-FFF2-40B4-BE49-F238E27FC236}">
                <a16:creationId xmlns:a16="http://schemas.microsoft.com/office/drawing/2014/main" id="{FAFA6339-7563-E570-5998-4AC692D5BFF5}"/>
              </a:ext>
            </a:extLst>
          </p:cNvPr>
          <p:cNvPicPr>
            <a:picLocks noGrp="1" noChangeAspect="1"/>
          </p:cNvPicPr>
          <p:nvPr>
            <p:ph sz="quarter" idx="20"/>
          </p:nvPr>
        </p:nvPicPr>
        <p:blipFill>
          <a:blip r:embed="rId2"/>
          <a:stretch>
            <a:fillRect/>
          </a:stretch>
        </p:blipFill>
        <p:spPr>
          <a:xfrm>
            <a:off x="533123" y="1145646"/>
            <a:ext cx="8085416" cy="3315020"/>
          </a:xfrm>
          <a:noFill/>
        </p:spPr>
      </p:pic>
      <p:sp>
        <p:nvSpPr>
          <p:cNvPr id="10" name="Text Placeholder 3">
            <a:extLst>
              <a:ext uri="{FF2B5EF4-FFF2-40B4-BE49-F238E27FC236}">
                <a16:creationId xmlns:a16="http://schemas.microsoft.com/office/drawing/2014/main" id="{B317D499-0E60-FDD5-071F-237430D37F00}"/>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https://nanotron-ultrascale-playbook.static.hf.space/dist/index.html</a:t>
            </a:r>
          </a:p>
        </p:txBody>
      </p:sp>
    </p:spTree>
    <p:extLst>
      <p:ext uri="{BB962C8B-B14F-4D97-AF65-F5344CB8AC3E}">
        <p14:creationId xmlns:p14="http://schemas.microsoft.com/office/powerpoint/2010/main" val="30840692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B5798-8BEA-9D8A-9990-FD5C24CC1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70DC3-4E05-7503-3DA1-88A4D9A52435}"/>
              </a:ext>
            </a:extLst>
          </p:cNvPr>
          <p:cNvSpPr>
            <a:spLocks noGrp="1"/>
          </p:cNvSpPr>
          <p:nvPr>
            <p:ph type="title"/>
          </p:nvPr>
        </p:nvSpPr>
        <p:spPr>
          <a:xfrm>
            <a:off x="533919" y="107119"/>
            <a:ext cx="8085415" cy="857542"/>
          </a:xfrm>
        </p:spPr>
        <p:txBody>
          <a:bodyPr lIns="91440" tIns="45720" rIns="91440" bIns="45720" anchor="b">
            <a:normAutofit/>
          </a:bodyPr>
          <a:lstStyle/>
          <a:p>
            <a:r>
              <a:rPr lang="en-US"/>
              <a:t>Summarizing</a:t>
            </a:r>
          </a:p>
        </p:txBody>
      </p:sp>
      <p:sp>
        <p:nvSpPr>
          <p:cNvPr id="10" name="Text Placeholder 3">
            <a:extLst>
              <a:ext uri="{FF2B5EF4-FFF2-40B4-BE49-F238E27FC236}">
                <a16:creationId xmlns:a16="http://schemas.microsoft.com/office/drawing/2014/main" id="{2FAF8254-AADF-ED2D-4D8A-9A2AC2B7948D}"/>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a:t>
            </a:r>
            <a:r>
              <a:rPr lang="en-US" sz="1100" err="1">
                <a:ea typeface="Tahoma"/>
                <a:cs typeface="Tahoma"/>
              </a:rPr>
              <a:t>Tatsunori</a:t>
            </a:r>
            <a:r>
              <a:rPr lang="en-US" sz="1100">
                <a:ea typeface="Tahoma"/>
                <a:cs typeface="Tahoma"/>
              </a:rPr>
              <a:t> Hashimoto (Stanford)</a:t>
            </a:r>
          </a:p>
        </p:txBody>
      </p:sp>
      <p:pic>
        <p:nvPicPr>
          <p:cNvPr id="6" name="Content Placeholder 5" descr="A table with text on it&#10;&#10;AI-generated content may be incorrect.">
            <a:extLst>
              <a:ext uri="{FF2B5EF4-FFF2-40B4-BE49-F238E27FC236}">
                <a16:creationId xmlns:a16="http://schemas.microsoft.com/office/drawing/2014/main" id="{8D607517-846C-9155-BC14-CD7897A8CC30}"/>
              </a:ext>
            </a:extLst>
          </p:cNvPr>
          <p:cNvPicPr>
            <a:picLocks noGrp="1" noChangeAspect="1"/>
          </p:cNvPicPr>
          <p:nvPr>
            <p:ph sz="quarter" idx="20"/>
          </p:nvPr>
        </p:nvPicPr>
        <p:blipFill>
          <a:blip r:embed="rId2"/>
          <a:stretch>
            <a:fillRect/>
          </a:stretch>
        </p:blipFill>
        <p:spPr>
          <a:xfrm>
            <a:off x="765831" y="1406145"/>
            <a:ext cx="7732888" cy="2737576"/>
          </a:xfrm>
        </p:spPr>
      </p:pic>
    </p:spTree>
    <p:extLst>
      <p:ext uri="{BB962C8B-B14F-4D97-AF65-F5344CB8AC3E}">
        <p14:creationId xmlns:p14="http://schemas.microsoft.com/office/powerpoint/2010/main" val="22631249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E8794-D373-92E3-2D88-CE2AF97B5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AFDCBB-9188-EA38-5412-7FC1C76F6F78}"/>
              </a:ext>
            </a:extLst>
          </p:cNvPr>
          <p:cNvSpPr>
            <a:spLocks noGrp="1"/>
          </p:cNvSpPr>
          <p:nvPr>
            <p:ph type="title"/>
          </p:nvPr>
        </p:nvSpPr>
        <p:spPr>
          <a:xfrm>
            <a:off x="533919" y="107119"/>
            <a:ext cx="8085415" cy="857542"/>
          </a:xfrm>
        </p:spPr>
        <p:txBody>
          <a:bodyPr lIns="91440" tIns="45720" rIns="91440" bIns="45720" anchor="b">
            <a:normAutofit/>
          </a:bodyPr>
          <a:lstStyle/>
          <a:p>
            <a:r>
              <a:rPr lang="en-US">
                <a:ea typeface="Tahoma"/>
                <a:cs typeface="Tahoma"/>
              </a:rPr>
              <a:t>Solutions</a:t>
            </a:r>
          </a:p>
        </p:txBody>
      </p:sp>
      <p:sp>
        <p:nvSpPr>
          <p:cNvPr id="4" name="Content Placeholder 3">
            <a:extLst>
              <a:ext uri="{FF2B5EF4-FFF2-40B4-BE49-F238E27FC236}">
                <a16:creationId xmlns:a16="http://schemas.microsoft.com/office/drawing/2014/main" id="{2F6865B3-026A-FCB7-DFA1-A6B457AAA8D3}"/>
              </a:ext>
            </a:extLst>
          </p:cNvPr>
          <p:cNvSpPr>
            <a:spLocks noGrp="1"/>
          </p:cNvSpPr>
          <p:nvPr>
            <p:ph sz="quarter" idx="20"/>
          </p:nvPr>
        </p:nvSpPr>
        <p:spPr/>
        <p:txBody>
          <a:bodyPr lIns="91440" tIns="45720" rIns="91440" bIns="45720" anchor="t"/>
          <a:lstStyle/>
          <a:p>
            <a:pPr marL="285750" indent="-285750">
              <a:buFont typeface="Calibri" panose="05000000000000000000" pitchFamily="2" charset="2"/>
              <a:buChar char="-"/>
            </a:pPr>
            <a:r>
              <a:rPr lang="en-US" dirty="0">
                <a:ea typeface="Tahoma"/>
                <a:cs typeface="Tahoma"/>
              </a:rPr>
              <a:t>DeepSeek V3: DP=1, PP=16*8, EP (Expert Parallelism) = 64</a:t>
            </a:r>
          </a:p>
          <a:p>
            <a:pPr marL="285750" indent="-285750">
              <a:buFont typeface="Calibri" panose="05000000000000000000" pitchFamily="2" charset="2"/>
              <a:buChar char="-"/>
            </a:pPr>
            <a:endParaRPr lang="en-US">
              <a:ea typeface="Tahoma"/>
              <a:cs typeface="Tahoma"/>
            </a:endParaRPr>
          </a:p>
          <a:p>
            <a:pPr marL="285750" indent="-285750">
              <a:buFont typeface="Calibri" panose="05000000000000000000" pitchFamily="2" charset="2"/>
              <a:buChar char="-"/>
            </a:pPr>
            <a:endParaRPr lang="en-US">
              <a:ea typeface="Tahoma"/>
              <a:cs typeface="Tahoma"/>
            </a:endParaRPr>
          </a:p>
          <a:p>
            <a:pPr marL="285750" indent="-285750">
              <a:buFont typeface="Calibri" panose="05000000000000000000" pitchFamily="2" charset="2"/>
              <a:buChar char="-"/>
            </a:pPr>
            <a:endParaRPr lang="en-US">
              <a:ea typeface="Tahoma"/>
              <a:cs typeface="Tahoma"/>
            </a:endParaRPr>
          </a:p>
          <a:p>
            <a:pPr marL="285750" indent="-285750">
              <a:buFont typeface="Calibri" panose="05000000000000000000" pitchFamily="2" charset="2"/>
              <a:buChar char="-"/>
            </a:pPr>
            <a:endParaRPr lang="en-US">
              <a:ea typeface="Tahoma"/>
              <a:cs typeface="Tahoma"/>
            </a:endParaRPr>
          </a:p>
          <a:p>
            <a:pPr marL="285750" indent="-285750">
              <a:buFont typeface="Calibri" panose="05000000000000000000" pitchFamily="2" charset="2"/>
              <a:buChar char="-"/>
            </a:pPr>
            <a:r>
              <a:rPr lang="en-US" dirty="0">
                <a:ea typeface="Tahoma"/>
                <a:cs typeface="Tahoma"/>
              </a:rPr>
              <a:t>Llama 3: Staged Training</a:t>
            </a:r>
          </a:p>
        </p:txBody>
      </p:sp>
      <p:pic>
        <p:nvPicPr>
          <p:cNvPr id="8" name="Picture 7" descr="A black text on a white background&#10;&#10;AI-generated content may be incorrect.">
            <a:extLst>
              <a:ext uri="{FF2B5EF4-FFF2-40B4-BE49-F238E27FC236}">
                <a16:creationId xmlns:a16="http://schemas.microsoft.com/office/drawing/2014/main" id="{9CB4565C-4B10-8338-0589-5CBB731C7B13}"/>
              </a:ext>
            </a:extLst>
          </p:cNvPr>
          <p:cNvPicPr>
            <a:picLocks noChangeAspect="1"/>
          </p:cNvPicPr>
          <p:nvPr/>
        </p:nvPicPr>
        <p:blipFill>
          <a:blip r:embed="rId2"/>
          <a:stretch>
            <a:fillRect/>
          </a:stretch>
        </p:blipFill>
        <p:spPr>
          <a:xfrm>
            <a:off x="823907" y="1546296"/>
            <a:ext cx="7498634" cy="1235481"/>
          </a:xfrm>
          <a:prstGeom prst="rect">
            <a:avLst/>
          </a:prstGeom>
        </p:spPr>
      </p:pic>
      <p:pic>
        <p:nvPicPr>
          <p:cNvPr id="9" name="Picture 8" descr="A white rectangular box with black text and numbers&#10;&#10;AI-generated content may be incorrect.">
            <a:extLst>
              <a:ext uri="{FF2B5EF4-FFF2-40B4-BE49-F238E27FC236}">
                <a16:creationId xmlns:a16="http://schemas.microsoft.com/office/drawing/2014/main" id="{17A02246-4DB6-5B19-9944-4701B2735480}"/>
              </a:ext>
            </a:extLst>
          </p:cNvPr>
          <p:cNvPicPr>
            <a:picLocks noChangeAspect="1"/>
          </p:cNvPicPr>
          <p:nvPr/>
        </p:nvPicPr>
        <p:blipFill>
          <a:blip r:embed="rId3"/>
          <a:stretch>
            <a:fillRect/>
          </a:stretch>
        </p:blipFill>
        <p:spPr>
          <a:xfrm>
            <a:off x="1009343" y="3283997"/>
            <a:ext cx="7134534" cy="1400743"/>
          </a:xfrm>
          <a:prstGeom prst="rect">
            <a:avLst/>
          </a:prstGeom>
        </p:spPr>
      </p:pic>
    </p:spTree>
    <p:extLst>
      <p:ext uri="{BB962C8B-B14F-4D97-AF65-F5344CB8AC3E}">
        <p14:creationId xmlns:p14="http://schemas.microsoft.com/office/powerpoint/2010/main" val="41074508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DF8F1-DD0F-6C07-BD24-E18ECF842C2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C8A123B-F2DD-0D68-837D-2BDDA60D83EE}"/>
              </a:ext>
            </a:extLst>
          </p:cNvPr>
          <p:cNvSpPr>
            <a:spLocks noGrp="1"/>
          </p:cNvSpPr>
          <p:nvPr>
            <p:ph type="body" sz="quarter" idx="16"/>
          </p:nvPr>
        </p:nvSpPr>
        <p:spPr/>
        <p:txBody>
          <a:bodyPr lIns="91440" tIns="45720" rIns="91440" bIns="45720" anchor="t">
            <a:noAutofit/>
          </a:bodyPr>
          <a:lstStyle/>
          <a:p>
            <a:pPr algn="ctr"/>
            <a:r>
              <a:rPr lang="en-US" sz="5400">
                <a:latin typeface="Tahoma"/>
                <a:ea typeface="Tahoma"/>
                <a:cs typeface="Tahoma"/>
              </a:rPr>
              <a:t>Quantization </a:t>
            </a:r>
          </a:p>
        </p:txBody>
      </p:sp>
      <p:sp>
        <p:nvSpPr>
          <p:cNvPr id="3" name="Text Placeholder 2">
            <a:extLst>
              <a:ext uri="{FF2B5EF4-FFF2-40B4-BE49-F238E27FC236}">
                <a16:creationId xmlns:a16="http://schemas.microsoft.com/office/drawing/2014/main" id="{6DA03BA8-E618-DE37-0E37-252A36E28456}"/>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0857947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D6E65-8A85-8C4A-8843-D25A5BA79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8634E-B6FD-FD3C-5AE3-0982AABCB832}"/>
              </a:ext>
            </a:extLst>
          </p:cNvPr>
          <p:cNvSpPr>
            <a:spLocks noGrp="1"/>
          </p:cNvSpPr>
          <p:nvPr>
            <p:ph type="title"/>
          </p:nvPr>
        </p:nvSpPr>
        <p:spPr>
          <a:xfrm>
            <a:off x="533919" y="107119"/>
            <a:ext cx="8085415" cy="857542"/>
          </a:xfrm>
        </p:spPr>
        <p:txBody>
          <a:bodyPr lIns="91440" tIns="45720" rIns="91440" bIns="45720" anchor="b">
            <a:normAutofit fontScale="90000"/>
          </a:bodyPr>
          <a:lstStyle/>
          <a:p>
            <a:r>
              <a:rPr lang="en-US"/>
              <a:t>Quantization: Mapping from high to low precision</a:t>
            </a:r>
          </a:p>
        </p:txBody>
      </p:sp>
      <p:pic>
        <p:nvPicPr>
          <p:cNvPr id="4" name="Picture 3" descr="A diagram of a curve&#10;&#10;AI-generated content may be incorrect.">
            <a:extLst>
              <a:ext uri="{FF2B5EF4-FFF2-40B4-BE49-F238E27FC236}">
                <a16:creationId xmlns:a16="http://schemas.microsoft.com/office/drawing/2014/main" id="{C15B660C-C5B1-1F38-E61E-93472FA48E91}"/>
              </a:ext>
            </a:extLst>
          </p:cNvPr>
          <p:cNvPicPr>
            <a:picLocks noChangeAspect="1"/>
          </p:cNvPicPr>
          <p:nvPr/>
        </p:nvPicPr>
        <p:blipFill>
          <a:blip r:embed="rId2"/>
          <a:stretch>
            <a:fillRect/>
          </a:stretch>
        </p:blipFill>
        <p:spPr>
          <a:xfrm>
            <a:off x="1135161" y="1154923"/>
            <a:ext cx="6881339" cy="3423466"/>
          </a:xfrm>
          <a:prstGeom prst="rect">
            <a:avLst/>
          </a:prstGeom>
          <a:noFill/>
        </p:spPr>
      </p:pic>
    </p:spTree>
    <p:extLst>
      <p:ext uri="{BB962C8B-B14F-4D97-AF65-F5344CB8AC3E}">
        <p14:creationId xmlns:p14="http://schemas.microsoft.com/office/powerpoint/2010/main" val="145236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1B9ED-5372-89DC-8CE5-FFBFCEDAD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48ADF-8DA6-48B4-B79B-19A5AFC93DD0}"/>
              </a:ext>
            </a:extLst>
          </p:cNvPr>
          <p:cNvSpPr>
            <a:spLocks noGrp="1"/>
          </p:cNvSpPr>
          <p:nvPr>
            <p:ph type="title"/>
          </p:nvPr>
        </p:nvSpPr>
        <p:spPr/>
        <p:txBody>
          <a:bodyPr lIns="91440" tIns="45720" rIns="91440" bIns="45720" anchor="b"/>
          <a:lstStyle/>
          <a:p>
            <a:r>
              <a:rPr lang="en-US">
                <a:ea typeface="Tahoma"/>
                <a:cs typeface="Tahoma"/>
              </a:rPr>
              <a:t>Numeric Data Types</a:t>
            </a:r>
            <a:endParaRPr lang="en-US"/>
          </a:p>
        </p:txBody>
      </p:sp>
      <p:sp>
        <p:nvSpPr>
          <p:cNvPr id="3" name="Text Placeholder 2">
            <a:extLst>
              <a:ext uri="{FF2B5EF4-FFF2-40B4-BE49-F238E27FC236}">
                <a16:creationId xmlns:a16="http://schemas.microsoft.com/office/drawing/2014/main" id="{494203DE-CA88-F03C-8E96-5D6208A76B7B}"/>
              </a:ext>
            </a:extLst>
          </p:cNvPr>
          <p:cNvSpPr>
            <a:spLocks noGrp="1"/>
          </p:cNvSpPr>
          <p:nvPr>
            <p:ph type="body" sz="quarter" idx="16"/>
          </p:nvPr>
        </p:nvSpPr>
        <p:spPr/>
        <p:txBody>
          <a:bodyPr lIns="91440" tIns="45720" rIns="91440" bIns="45720" anchor="t">
            <a:noAutofit/>
          </a:bodyPr>
          <a:lstStyle/>
          <a:p>
            <a:pPr marL="229870" indent="-229870"/>
            <a:r>
              <a:rPr lang="en-US">
                <a:latin typeface="Tahoma"/>
                <a:ea typeface="Tahoma"/>
                <a:cs typeface="Tahoma"/>
              </a:rPr>
              <a:t>Example: 32-bit floating point number in IEEE 754 (FP32)</a:t>
            </a:r>
            <a:endParaRPr lang="en-US"/>
          </a:p>
        </p:txBody>
      </p:sp>
      <p:pic>
        <p:nvPicPr>
          <p:cNvPr id="6" name="Picture 5">
            <a:extLst>
              <a:ext uri="{FF2B5EF4-FFF2-40B4-BE49-F238E27FC236}">
                <a16:creationId xmlns:a16="http://schemas.microsoft.com/office/drawing/2014/main" id="{ACDCADD3-4C79-CB75-C012-59F6BEBD4BEF}"/>
              </a:ext>
            </a:extLst>
          </p:cNvPr>
          <p:cNvPicPr>
            <a:picLocks noChangeAspect="1"/>
          </p:cNvPicPr>
          <p:nvPr/>
        </p:nvPicPr>
        <p:blipFill>
          <a:blip r:embed="rId2"/>
          <a:stretch>
            <a:fillRect/>
          </a:stretch>
        </p:blipFill>
        <p:spPr>
          <a:xfrm>
            <a:off x="640633" y="1677854"/>
            <a:ext cx="7858125" cy="3262631"/>
          </a:xfrm>
          <a:prstGeom prst="rect">
            <a:avLst/>
          </a:prstGeom>
        </p:spPr>
      </p:pic>
    </p:spTree>
    <p:extLst>
      <p:ext uri="{BB962C8B-B14F-4D97-AF65-F5344CB8AC3E}">
        <p14:creationId xmlns:p14="http://schemas.microsoft.com/office/powerpoint/2010/main" val="3961962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FCFDA-E15D-39C7-5197-62A71DF2B335}"/>
              </a:ext>
            </a:extLst>
          </p:cNvPr>
          <p:cNvSpPr>
            <a:spLocks noGrp="1"/>
          </p:cNvSpPr>
          <p:nvPr>
            <p:ph type="title"/>
          </p:nvPr>
        </p:nvSpPr>
        <p:spPr/>
        <p:txBody>
          <a:bodyPr lIns="91440" tIns="45720" rIns="91440" bIns="45720" anchor="b"/>
          <a:lstStyle/>
          <a:p>
            <a:r>
              <a:rPr lang="en-US">
                <a:ea typeface="Tahoma"/>
                <a:cs typeface="Tahoma"/>
              </a:rPr>
              <a:t>Floating Point Numbers</a:t>
            </a:r>
          </a:p>
        </p:txBody>
      </p:sp>
      <p:pic>
        <p:nvPicPr>
          <p:cNvPr id="4" name="Picture 3" descr="A diagram of a fraction&#10;&#10;AI-generated content may be incorrect.">
            <a:extLst>
              <a:ext uri="{FF2B5EF4-FFF2-40B4-BE49-F238E27FC236}">
                <a16:creationId xmlns:a16="http://schemas.microsoft.com/office/drawing/2014/main" id="{B81A5033-AC17-2EF6-A753-BF3F828C1FC1}"/>
              </a:ext>
            </a:extLst>
          </p:cNvPr>
          <p:cNvPicPr>
            <a:picLocks noChangeAspect="1"/>
          </p:cNvPicPr>
          <p:nvPr/>
        </p:nvPicPr>
        <p:blipFill>
          <a:blip r:embed="rId2"/>
          <a:stretch>
            <a:fillRect/>
          </a:stretch>
        </p:blipFill>
        <p:spPr>
          <a:xfrm>
            <a:off x="659263" y="1181124"/>
            <a:ext cx="7830471" cy="3492414"/>
          </a:xfrm>
          <a:prstGeom prst="rect">
            <a:avLst/>
          </a:prstGeom>
        </p:spPr>
      </p:pic>
    </p:spTree>
    <p:extLst>
      <p:ext uri="{BB962C8B-B14F-4D97-AF65-F5344CB8AC3E}">
        <p14:creationId xmlns:p14="http://schemas.microsoft.com/office/powerpoint/2010/main" val="10911310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BA69C-1C09-1CA4-0E77-6BA1015D6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B41D4B-843D-7C75-1814-C9CC764E96DF}"/>
              </a:ext>
            </a:extLst>
          </p:cNvPr>
          <p:cNvSpPr>
            <a:spLocks noGrp="1"/>
          </p:cNvSpPr>
          <p:nvPr>
            <p:ph type="title"/>
          </p:nvPr>
        </p:nvSpPr>
        <p:spPr/>
        <p:txBody>
          <a:bodyPr lIns="91440" tIns="45720" rIns="91440" bIns="45720" anchor="b"/>
          <a:lstStyle/>
          <a:p>
            <a:r>
              <a:rPr lang="en-US">
                <a:ea typeface="Tahoma"/>
                <a:cs typeface="Tahoma"/>
              </a:rPr>
              <a:t>Floating Point Numbers</a:t>
            </a:r>
          </a:p>
        </p:txBody>
      </p:sp>
      <p:pic>
        <p:nvPicPr>
          <p:cNvPr id="3" name="Picture 2" descr="A yellow rectangular object with black text&#10;&#10;AI-generated content may be incorrect.">
            <a:extLst>
              <a:ext uri="{FF2B5EF4-FFF2-40B4-BE49-F238E27FC236}">
                <a16:creationId xmlns:a16="http://schemas.microsoft.com/office/drawing/2014/main" id="{534C310C-EB05-42B1-955B-2BD973A833D3}"/>
              </a:ext>
            </a:extLst>
          </p:cNvPr>
          <p:cNvPicPr>
            <a:picLocks noChangeAspect="1"/>
          </p:cNvPicPr>
          <p:nvPr/>
        </p:nvPicPr>
        <p:blipFill>
          <a:blip r:embed="rId2"/>
          <a:stretch>
            <a:fillRect/>
          </a:stretch>
        </p:blipFill>
        <p:spPr>
          <a:xfrm>
            <a:off x="636024" y="1189402"/>
            <a:ext cx="7876561" cy="3508198"/>
          </a:xfrm>
          <a:prstGeom prst="rect">
            <a:avLst/>
          </a:prstGeom>
        </p:spPr>
      </p:pic>
      <p:sp>
        <p:nvSpPr>
          <p:cNvPr id="5" name="TextBox 4">
            <a:extLst>
              <a:ext uri="{FF2B5EF4-FFF2-40B4-BE49-F238E27FC236}">
                <a16:creationId xmlns:a16="http://schemas.microsoft.com/office/drawing/2014/main" id="{1BDE7A53-BAAA-E67C-7D8F-76A7BD1C64A6}"/>
              </a:ext>
            </a:extLst>
          </p:cNvPr>
          <p:cNvSpPr txBox="1"/>
          <p:nvPr/>
        </p:nvSpPr>
        <p:spPr>
          <a:xfrm>
            <a:off x="3349675" y="3439433"/>
            <a:ext cx="45170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More range, less precision</a:t>
            </a:r>
          </a:p>
        </p:txBody>
      </p:sp>
    </p:spTree>
    <p:extLst>
      <p:ext uri="{BB962C8B-B14F-4D97-AF65-F5344CB8AC3E}">
        <p14:creationId xmlns:p14="http://schemas.microsoft.com/office/powerpoint/2010/main" val="16942677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5DE8-4F8F-8457-B944-2B7ED52CC88D}"/>
              </a:ext>
            </a:extLst>
          </p:cNvPr>
          <p:cNvSpPr>
            <a:spLocks noGrp="1"/>
          </p:cNvSpPr>
          <p:nvPr>
            <p:ph type="title"/>
          </p:nvPr>
        </p:nvSpPr>
        <p:spPr/>
        <p:txBody>
          <a:bodyPr lIns="91440" tIns="45720" rIns="91440" bIns="45720" anchor="b"/>
          <a:lstStyle/>
          <a:p>
            <a:r>
              <a:rPr lang="en-US">
                <a:ea typeface="Tahoma"/>
                <a:cs typeface="Tahoma"/>
              </a:rPr>
              <a:t>Linear Quantization</a:t>
            </a:r>
            <a:endParaRPr lang="en-US"/>
          </a:p>
        </p:txBody>
      </p:sp>
      <p:pic>
        <p:nvPicPr>
          <p:cNvPr id="4" name="Picture 3" descr="A colorful squares with black text&#10;&#10;AI-generated content may be incorrect.">
            <a:extLst>
              <a:ext uri="{FF2B5EF4-FFF2-40B4-BE49-F238E27FC236}">
                <a16:creationId xmlns:a16="http://schemas.microsoft.com/office/drawing/2014/main" id="{860B126A-86C1-8721-8B98-3DFC167CE627}"/>
              </a:ext>
            </a:extLst>
          </p:cNvPr>
          <p:cNvPicPr>
            <a:picLocks noChangeAspect="1"/>
          </p:cNvPicPr>
          <p:nvPr/>
        </p:nvPicPr>
        <p:blipFill>
          <a:blip r:embed="rId2"/>
          <a:stretch>
            <a:fillRect/>
          </a:stretch>
        </p:blipFill>
        <p:spPr>
          <a:xfrm>
            <a:off x="402166" y="1503688"/>
            <a:ext cx="8339667" cy="2425404"/>
          </a:xfrm>
          <a:prstGeom prst="rect">
            <a:avLst/>
          </a:prstGeom>
        </p:spPr>
      </p:pic>
      <p:cxnSp>
        <p:nvCxnSpPr>
          <p:cNvPr id="5" name="Straight Arrow Connector 4">
            <a:extLst>
              <a:ext uri="{FF2B5EF4-FFF2-40B4-BE49-F238E27FC236}">
                <a16:creationId xmlns:a16="http://schemas.microsoft.com/office/drawing/2014/main" id="{30831E82-36C7-2E3D-EE8A-E69FC4CDE4BB}"/>
              </a:ext>
            </a:extLst>
          </p:cNvPr>
          <p:cNvCxnSpPr/>
          <p:nvPr/>
        </p:nvCxnSpPr>
        <p:spPr>
          <a:xfrm flipV="1">
            <a:off x="5862454" y="3130014"/>
            <a:ext cx="407605" cy="113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5F92A32-71C4-B33B-27BC-35A3492C9024}"/>
              </a:ext>
            </a:extLst>
          </p:cNvPr>
          <p:cNvCxnSpPr/>
          <p:nvPr/>
        </p:nvCxnSpPr>
        <p:spPr>
          <a:xfrm flipH="1" flipV="1">
            <a:off x="5495889" y="3178106"/>
            <a:ext cx="218398" cy="1043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6976EC-C84A-376B-92BA-401D4710B24A}"/>
              </a:ext>
            </a:extLst>
          </p:cNvPr>
          <p:cNvSpPr txBox="1"/>
          <p:nvPr/>
        </p:nvSpPr>
        <p:spPr>
          <a:xfrm>
            <a:off x="2900668" y="4331124"/>
            <a:ext cx="56971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How to find these numbers?​</a:t>
            </a:r>
          </a:p>
        </p:txBody>
      </p:sp>
    </p:spTree>
    <p:extLst>
      <p:ext uri="{BB962C8B-B14F-4D97-AF65-F5344CB8AC3E}">
        <p14:creationId xmlns:p14="http://schemas.microsoft.com/office/powerpoint/2010/main" val="107789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FD5D-B60A-1081-3550-FF8FAE1FB8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701F7C-78E0-79A0-48F4-95FDA3EAF4EF}"/>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7" name="Text Placeholder 26">
            <a:extLst>
              <a:ext uri="{FF2B5EF4-FFF2-40B4-BE49-F238E27FC236}">
                <a16:creationId xmlns:a16="http://schemas.microsoft.com/office/drawing/2014/main" id="{8D7937AC-0306-B1A6-B239-888BC2C56483}"/>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D4E76F6-FE01-39E8-9AAB-7D4EAAFE6C7A}"/>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BF48D467-59D9-81ED-857D-0389DD05F04C}"/>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EDB69DB6-7D20-E868-AE7A-77F3D866CD2A}"/>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7A1EC0CD-93A2-FE14-7596-6550106D3AAA}"/>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E8800223-5DCA-896A-B33F-0DA6B2320780}"/>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1491C9E4-94E6-B430-EF09-C40B531E9C47}"/>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5A5AF4CE-AA79-A601-80BD-9E3EB8647739}"/>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grpSp>
        <p:nvGrpSpPr>
          <p:cNvPr id="10" name="object 10">
            <a:extLst>
              <a:ext uri="{FF2B5EF4-FFF2-40B4-BE49-F238E27FC236}">
                <a16:creationId xmlns:a16="http://schemas.microsoft.com/office/drawing/2014/main" id="{4709AAF5-4FC3-6171-0CB4-C876126C97A3}"/>
              </a:ext>
            </a:extLst>
          </p:cNvPr>
          <p:cNvGrpSpPr/>
          <p:nvPr/>
        </p:nvGrpSpPr>
        <p:grpSpPr>
          <a:xfrm>
            <a:off x="2395705" y="1776490"/>
            <a:ext cx="5112599" cy="1654237"/>
            <a:chOff x="5266887" y="3906084"/>
            <a:chExt cx="11241405" cy="3637279"/>
          </a:xfrm>
        </p:grpSpPr>
        <p:pic>
          <p:nvPicPr>
            <p:cNvPr id="11" name="object 11">
              <a:extLst>
                <a:ext uri="{FF2B5EF4-FFF2-40B4-BE49-F238E27FC236}">
                  <a16:creationId xmlns:a16="http://schemas.microsoft.com/office/drawing/2014/main" id="{2921BBE6-5963-6EAD-F3E6-A7B213966B7F}"/>
                </a:ext>
              </a:extLst>
            </p:cNvPr>
            <p:cNvPicPr/>
            <p:nvPr/>
          </p:nvPicPr>
          <p:blipFill>
            <a:blip r:embed="rId5" cstate="print"/>
            <a:stretch>
              <a:fillRect/>
            </a:stretch>
          </p:blipFill>
          <p:spPr>
            <a:xfrm>
              <a:off x="5266887" y="3906084"/>
              <a:ext cx="9024080" cy="1313032"/>
            </a:xfrm>
            <a:prstGeom prst="rect">
              <a:avLst/>
            </a:prstGeom>
          </p:spPr>
        </p:pic>
        <p:pic>
          <p:nvPicPr>
            <p:cNvPr id="12" name="object 12">
              <a:extLst>
                <a:ext uri="{FF2B5EF4-FFF2-40B4-BE49-F238E27FC236}">
                  <a16:creationId xmlns:a16="http://schemas.microsoft.com/office/drawing/2014/main" id="{D38C22BB-DF05-2305-0015-35FA2FB8A86B}"/>
                </a:ext>
              </a:extLst>
            </p:cNvPr>
            <p:cNvPicPr/>
            <p:nvPr/>
          </p:nvPicPr>
          <p:blipFill>
            <a:blip r:embed="rId6" cstate="print"/>
            <a:stretch>
              <a:fillRect/>
            </a:stretch>
          </p:blipFill>
          <p:spPr>
            <a:xfrm>
              <a:off x="12997591" y="5180651"/>
              <a:ext cx="3510419" cy="2362200"/>
            </a:xfrm>
            <a:prstGeom prst="rect">
              <a:avLst/>
            </a:prstGeom>
          </p:spPr>
        </p:pic>
      </p:grpSp>
      <p:sp>
        <p:nvSpPr>
          <p:cNvPr id="13" name="object 13">
            <a:extLst>
              <a:ext uri="{FF2B5EF4-FFF2-40B4-BE49-F238E27FC236}">
                <a16:creationId xmlns:a16="http://schemas.microsoft.com/office/drawing/2014/main" id="{F84B62AB-B1B0-293C-8F88-B0348CF4EA7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DC9579F-35F1-18CD-C2B4-3D564C4B5FA1}"/>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p:sp>
        <p:nvSpPr>
          <p:cNvPr id="23" name="object 23">
            <a:extLst>
              <a:ext uri="{FF2B5EF4-FFF2-40B4-BE49-F238E27FC236}">
                <a16:creationId xmlns:a16="http://schemas.microsoft.com/office/drawing/2014/main" id="{CE084B65-11C8-EB9D-4168-803D1A7F788F}"/>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24" name="object 24">
            <a:extLst>
              <a:ext uri="{FF2B5EF4-FFF2-40B4-BE49-F238E27FC236}">
                <a16:creationId xmlns:a16="http://schemas.microsoft.com/office/drawing/2014/main" id="{2E1DDD48-C835-61E7-B954-EE9924D22354}"/>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sp>
        <p:nvSpPr>
          <p:cNvPr id="25" name="object 25">
            <a:extLst>
              <a:ext uri="{FF2B5EF4-FFF2-40B4-BE49-F238E27FC236}">
                <a16:creationId xmlns:a16="http://schemas.microsoft.com/office/drawing/2014/main" id="{12240CC4-DFAF-8C09-42BC-4D9C6C5434D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sp>
        <p:nvSpPr>
          <p:cNvPr id="30" name="TextBox 29">
            <a:extLst>
              <a:ext uri="{FF2B5EF4-FFF2-40B4-BE49-F238E27FC236}">
                <a16:creationId xmlns:a16="http://schemas.microsoft.com/office/drawing/2014/main" id="{AE181039-D632-64A8-D928-E520FA1DCFF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BC459B-C7FC-B1C0-0A45-0990EF517E1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15" name="TextBox 14">
                <a:extLst>
                  <a:ext uri="{FF2B5EF4-FFF2-40B4-BE49-F238E27FC236}">
                    <a16:creationId xmlns:a16="http://schemas.microsoft.com/office/drawing/2014/main" id="{3CBC459B-C7FC-B1C0-0A45-0990EF517E1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95419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E0667-1D30-3F85-3C0E-AB5C6A31B1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66C6E-06D1-F84E-862D-F7CCB20C5F83}"/>
              </a:ext>
            </a:extLst>
          </p:cNvPr>
          <p:cNvSpPr>
            <a:spLocks noGrp="1"/>
          </p:cNvSpPr>
          <p:nvPr>
            <p:ph type="title"/>
          </p:nvPr>
        </p:nvSpPr>
        <p:spPr/>
        <p:txBody>
          <a:bodyPr lIns="91440" tIns="45720" rIns="91440" bIns="45720" anchor="b"/>
          <a:lstStyle/>
          <a:p>
            <a:r>
              <a:rPr lang="en-US">
                <a:ea typeface="Tahoma"/>
                <a:cs typeface="Tahoma"/>
              </a:rPr>
              <a:t>Linear Quantization</a:t>
            </a:r>
            <a:endParaRPr lang="en-US"/>
          </a:p>
        </p:txBody>
      </p:sp>
      <p:pic>
        <p:nvPicPr>
          <p:cNvPr id="4" name="Picture 3" descr="A colorful squares with black text&#10;&#10;AI-generated content may be incorrect.">
            <a:extLst>
              <a:ext uri="{FF2B5EF4-FFF2-40B4-BE49-F238E27FC236}">
                <a16:creationId xmlns:a16="http://schemas.microsoft.com/office/drawing/2014/main" id="{438B061E-8137-E962-400C-4B60FDEE0100}"/>
              </a:ext>
            </a:extLst>
          </p:cNvPr>
          <p:cNvPicPr>
            <a:picLocks noChangeAspect="1"/>
          </p:cNvPicPr>
          <p:nvPr/>
        </p:nvPicPr>
        <p:blipFill>
          <a:blip r:embed="rId2"/>
          <a:stretch>
            <a:fillRect/>
          </a:stretch>
        </p:blipFill>
        <p:spPr>
          <a:xfrm>
            <a:off x="402166" y="1503688"/>
            <a:ext cx="8339667" cy="2425404"/>
          </a:xfrm>
          <a:prstGeom prst="rect">
            <a:avLst/>
          </a:prstGeom>
        </p:spPr>
      </p:pic>
      <p:pic>
        <p:nvPicPr>
          <p:cNvPr id="3" name="Picture 2" descr="A blue letter with black text&#10;&#10;AI-generated content may be incorrect.">
            <a:extLst>
              <a:ext uri="{FF2B5EF4-FFF2-40B4-BE49-F238E27FC236}">
                <a16:creationId xmlns:a16="http://schemas.microsoft.com/office/drawing/2014/main" id="{01967A73-CD19-10E5-629C-6B909D4FCFAF}"/>
              </a:ext>
            </a:extLst>
          </p:cNvPr>
          <p:cNvPicPr>
            <a:picLocks noChangeAspect="1"/>
          </p:cNvPicPr>
          <p:nvPr/>
        </p:nvPicPr>
        <p:blipFill>
          <a:blip r:embed="rId3"/>
          <a:stretch>
            <a:fillRect/>
          </a:stretch>
        </p:blipFill>
        <p:spPr>
          <a:xfrm>
            <a:off x="536223" y="3929723"/>
            <a:ext cx="6491112" cy="727166"/>
          </a:xfrm>
          <a:prstGeom prst="rect">
            <a:avLst/>
          </a:prstGeom>
        </p:spPr>
      </p:pic>
    </p:spTree>
    <p:extLst>
      <p:ext uri="{BB962C8B-B14F-4D97-AF65-F5344CB8AC3E}">
        <p14:creationId xmlns:p14="http://schemas.microsoft.com/office/powerpoint/2010/main" val="12864928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B2DCF-91C6-F903-4B47-C15B7865D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83DC5-6704-2D09-9EA1-5E0AE02BFF6A}"/>
              </a:ext>
            </a:extLst>
          </p:cNvPr>
          <p:cNvSpPr>
            <a:spLocks noGrp="1"/>
          </p:cNvSpPr>
          <p:nvPr>
            <p:ph type="title"/>
          </p:nvPr>
        </p:nvSpPr>
        <p:spPr/>
        <p:txBody>
          <a:bodyPr lIns="91440" tIns="45720" rIns="91440" bIns="45720" anchor="b"/>
          <a:lstStyle/>
          <a:p>
            <a:r>
              <a:rPr lang="en-US">
                <a:ea typeface="Tahoma"/>
                <a:cs typeface="Tahoma"/>
              </a:rPr>
              <a:t>Linear Quantization: Scale</a:t>
            </a:r>
            <a:endParaRPr lang="en-US"/>
          </a:p>
        </p:txBody>
      </p:sp>
      <p:pic>
        <p:nvPicPr>
          <p:cNvPr id="5" name="Picture 4" descr="A diagram of a floating point&#10;&#10;AI-generated content may be incorrect.">
            <a:extLst>
              <a:ext uri="{FF2B5EF4-FFF2-40B4-BE49-F238E27FC236}">
                <a16:creationId xmlns:a16="http://schemas.microsoft.com/office/drawing/2014/main" id="{B0098F00-8ECD-EFFC-4D55-EDB3062F9E58}"/>
              </a:ext>
            </a:extLst>
          </p:cNvPr>
          <p:cNvPicPr>
            <a:picLocks noChangeAspect="1"/>
          </p:cNvPicPr>
          <p:nvPr/>
        </p:nvPicPr>
        <p:blipFill>
          <a:blip r:embed="rId2"/>
          <a:stretch>
            <a:fillRect/>
          </a:stretch>
        </p:blipFill>
        <p:spPr>
          <a:xfrm>
            <a:off x="296334" y="1288557"/>
            <a:ext cx="8551333" cy="3137886"/>
          </a:xfrm>
          <a:prstGeom prst="rect">
            <a:avLst/>
          </a:prstGeom>
        </p:spPr>
      </p:pic>
      <p:sp>
        <p:nvSpPr>
          <p:cNvPr id="8" name="TextBox 7">
            <a:extLst>
              <a:ext uri="{FF2B5EF4-FFF2-40B4-BE49-F238E27FC236}">
                <a16:creationId xmlns:a16="http://schemas.microsoft.com/office/drawing/2014/main" id="{21F04B3E-62EF-896F-86E7-454784457BAB}"/>
              </a:ext>
            </a:extLst>
          </p:cNvPr>
          <p:cNvSpPr txBox="1"/>
          <p:nvPr/>
        </p:nvSpPr>
        <p:spPr>
          <a:xfrm>
            <a:off x="808567" y="4537428"/>
            <a:ext cx="8077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Quantization and Training of Neural Networks for Efficient Integer-Arithmetic-Only Inference</a:t>
            </a:r>
            <a:r>
              <a:rPr lang="en-US" sz="1200">
                <a:solidFill>
                  <a:srgbClr val="666666"/>
                </a:solidFill>
                <a:latin typeface="Corbel"/>
              </a:rPr>
              <a:t> (Jacob et al., CVPR 2018)</a:t>
            </a:r>
            <a:endParaRPr lang="en-US"/>
          </a:p>
        </p:txBody>
      </p:sp>
    </p:spTree>
    <p:extLst>
      <p:ext uri="{BB962C8B-B14F-4D97-AF65-F5344CB8AC3E}">
        <p14:creationId xmlns:p14="http://schemas.microsoft.com/office/powerpoint/2010/main" val="31476458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79BFF-6717-505D-5E71-6B6A3C6F6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2AE53-9742-6BA0-DF8F-CEDF80790D7A}"/>
              </a:ext>
            </a:extLst>
          </p:cNvPr>
          <p:cNvSpPr>
            <a:spLocks noGrp="1"/>
          </p:cNvSpPr>
          <p:nvPr>
            <p:ph type="title"/>
          </p:nvPr>
        </p:nvSpPr>
        <p:spPr/>
        <p:txBody>
          <a:bodyPr lIns="91440" tIns="45720" rIns="91440" bIns="45720" anchor="b"/>
          <a:lstStyle/>
          <a:p>
            <a:r>
              <a:rPr lang="en-US">
                <a:ea typeface="Tahoma"/>
                <a:cs typeface="Tahoma"/>
              </a:rPr>
              <a:t>Linear Quantization: Zero Point</a:t>
            </a:r>
            <a:endParaRPr lang="en-US"/>
          </a:p>
        </p:txBody>
      </p:sp>
      <p:pic>
        <p:nvPicPr>
          <p:cNvPr id="3" name="Picture 2" descr="A diagram of a graph&#10;&#10;AI-generated content may be incorrect.">
            <a:extLst>
              <a:ext uri="{FF2B5EF4-FFF2-40B4-BE49-F238E27FC236}">
                <a16:creationId xmlns:a16="http://schemas.microsoft.com/office/drawing/2014/main" id="{0E54AAE3-5890-B801-805F-51A24142A032}"/>
              </a:ext>
            </a:extLst>
          </p:cNvPr>
          <p:cNvPicPr>
            <a:picLocks noChangeAspect="1"/>
          </p:cNvPicPr>
          <p:nvPr/>
        </p:nvPicPr>
        <p:blipFill>
          <a:blip r:embed="rId2"/>
          <a:stretch>
            <a:fillRect/>
          </a:stretch>
        </p:blipFill>
        <p:spPr>
          <a:xfrm>
            <a:off x="271109" y="1282348"/>
            <a:ext cx="6379280" cy="3143249"/>
          </a:xfrm>
          <a:prstGeom prst="rect">
            <a:avLst/>
          </a:prstGeom>
        </p:spPr>
      </p:pic>
      <p:pic>
        <p:nvPicPr>
          <p:cNvPr id="4" name="Picture 3" descr="{&quot;type&quot;:&quot;align*&quot;,&quot;backgroundColor&quot;:&quot;#FFFFFF&quot;,&quot;aid&quot;:null,&quot;id&quot;:&quot;3&quot;,&quot;code&quot;:&quot;\\begin{align*}\n{r_{\\text{min}\\;}}&amp;={\\,S\\,\\left(q_{\\text{min}}-\\,Z\\right)}\\\\\n{\\,Z}&amp;={q_{\\text{min}\\;}-\\,\\frac{r_{\\text{min}}}{S}}\\\\\n{\\,Z}&amp;={\\text{round}\\;\\left(q_{\\text{min}}-\\frac{r_{\\text{min}}}{S}\\right)}\t\n\\end{align*}&quot;,&quot;font&quot;:{&quot;color&quot;:&quot;#000000&quot;,&quot;size&quot;:12,&quot;family&quot;:&quot;Arial&quot;},&quot;ts&quot;:1704734762351,&quot;cs&quot;:&quot;gBL4Yu0mDWIjkBsnnnf91A==&quot;,&quot;size&quot;:{&quot;width&quot;:228,&quot;height&quot;:99.20000000000003}}">
            <a:extLst>
              <a:ext uri="{FF2B5EF4-FFF2-40B4-BE49-F238E27FC236}">
                <a16:creationId xmlns:a16="http://schemas.microsoft.com/office/drawing/2014/main" id="{290260F3-72C0-47BA-D071-CDDECB8DB58B}"/>
              </a:ext>
            </a:extLst>
          </p:cNvPr>
          <p:cNvPicPr>
            <a:picLocks noChangeAspect="1"/>
          </p:cNvPicPr>
          <p:nvPr/>
        </p:nvPicPr>
        <p:blipFill>
          <a:blip r:embed="rId3"/>
          <a:stretch>
            <a:fillRect/>
          </a:stretch>
        </p:blipFill>
        <p:spPr>
          <a:xfrm>
            <a:off x="6276445" y="1444801"/>
            <a:ext cx="2771775" cy="1209675"/>
          </a:xfrm>
          <a:prstGeom prst="rect">
            <a:avLst/>
          </a:prstGeom>
        </p:spPr>
      </p:pic>
      <p:sp>
        <p:nvSpPr>
          <p:cNvPr id="6" name="TextBox 5">
            <a:extLst>
              <a:ext uri="{FF2B5EF4-FFF2-40B4-BE49-F238E27FC236}">
                <a16:creationId xmlns:a16="http://schemas.microsoft.com/office/drawing/2014/main" id="{9ED16000-8731-8621-7862-0FFEE99E10E1}"/>
              </a:ext>
            </a:extLst>
          </p:cNvPr>
          <p:cNvSpPr txBox="1"/>
          <p:nvPr/>
        </p:nvSpPr>
        <p:spPr>
          <a:xfrm>
            <a:off x="808567" y="4537428"/>
            <a:ext cx="8077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Quantization and Training of Neural Networks for Efficient Integer-Arithmetic-Only Inference</a:t>
            </a:r>
            <a:r>
              <a:rPr lang="en-US" sz="1200">
                <a:solidFill>
                  <a:srgbClr val="666666"/>
                </a:solidFill>
                <a:latin typeface="Corbel"/>
              </a:rPr>
              <a:t> (Jacob et al., CVPR 2018)</a:t>
            </a:r>
            <a:endParaRPr lang="en-US"/>
          </a:p>
        </p:txBody>
      </p:sp>
    </p:spTree>
    <p:extLst>
      <p:ext uri="{BB962C8B-B14F-4D97-AF65-F5344CB8AC3E}">
        <p14:creationId xmlns:p14="http://schemas.microsoft.com/office/powerpoint/2010/main" val="16531293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760CC-5A91-6DE0-FA56-691BF94F2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C20B0-E9CA-6864-C8C8-85E107EEF4FF}"/>
              </a:ext>
            </a:extLst>
          </p:cNvPr>
          <p:cNvSpPr>
            <a:spLocks noGrp="1"/>
          </p:cNvSpPr>
          <p:nvPr>
            <p:ph type="title"/>
          </p:nvPr>
        </p:nvSpPr>
        <p:spPr/>
        <p:txBody>
          <a:bodyPr lIns="91440" tIns="45720" rIns="91440" bIns="45720" anchor="b"/>
          <a:lstStyle/>
          <a:p>
            <a:r>
              <a:rPr lang="en-US">
                <a:ea typeface="Tahoma"/>
                <a:cs typeface="Tahoma"/>
              </a:rPr>
              <a:t>Linear Quantization: Zero Point</a:t>
            </a:r>
            <a:endParaRPr lang="en-US"/>
          </a:p>
        </p:txBody>
      </p:sp>
      <p:sp>
        <p:nvSpPr>
          <p:cNvPr id="6" name="TextBox 5">
            <a:extLst>
              <a:ext uri="{FF2B5EF4-FFF2-40B4-BE49-F238E27FC236}">
                <a16:creationId xmlns:a16="http://schemas.microsoft.com/office/drawing/2014/main" id="{2CEFE1E4-92E7-82F3-B059-9FCBAAD97353}"/>
              </a:ext>
            </a:extLst>
          </p:cNvPr>
          <p:cNvSpPr txBox="1"/>
          <p:nvPr/>
        </p:nvSpPr>
        <p:spPr>
          <a:xfrm>
            <a:off x="1514123" y="4615039"/>
            <a:ext cx="8077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Quantization and Training of Neural Networks for Efficient Integer-Arithmetic-Only Inference</a:t>
            </a:r>
            <a:r>
              <a:rPr lang="en-US" sz="1200">
                <a:solidFill>
                  <a:srgbClr val="666666"/>
                </a:solidFill>
                <a:latin typeface="Corbel"/>
              </a:rPr>
              <a:t> (Jacob et al., CVPR 2018)</a:t>
            </a:r>
            <a:endParaRPr lang="en-US"/>
          </a:p>
        </p:txBody>
      </p:sp>
      <p:pic>
        <p:nvPicPr>
          <p:cNvPr id="5" name="Picture 4" descr="A diagram of a graph&#10;&#10;AI-generated content may be incorrect.">
            <a:extLst>
              <a:ext uri="{FF2B5EF4-FFF2-40B4-BE49-F238E27FC236}">
                <a16:creationId xmlns:a16="http://schemas.microsoft.com/office/drawing/2014/main" id="{E062B6F0-4EC6-CE8E-7F6C-211F20B305CF}"/>
              </a:ext>
            </a:extLst>
          </p:cNvPr>
          <p:cNvPicPr>
            <a:picLocks noChangeAspect="1"/>
          </p:cNvPicPr>
          <p:nvPr/>
        </p:nvPicPr>
        <p:blipFill>
          <a:blip r:embed="rId3"/>
          <a:stretch>
            <a:fillRect/>
          </a:stretch>
        </p:blipFill>
        <p:spPr>
          <a:xfrm>
            <a:off x="1065390" y="1161445"/>
            <a:ext cx="7013223" cy="3455611"/>
          </a:xfrm>
          <a:prstGeom prst="rect">
            <a:avLst/>
          </a:prstGeom>
        </p:spPr>
      </p:pic>
    </p:spTree>
    <p:extLst>
      <p:ext uri="{BB962C8B-B14F-4D97-AF65-F5344CB8AC3E}">
        <p14:creationId xmlns:p14="http://schemas.microsoft.com/office/powerpoint/2010/main" val="37812333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71F19-DE8F-9D5E-E40B-438FC3B05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9A69E-748F-E3F1-1CD1-65C6FEA5561B}"/>
              </a:ext>
            </a:extLst>
          </p:cNvPr>
          <p:cNvSpPr>
            <a:spLocks noGrp="1"/>
          </p:cNvSpPr>
          <p:nvPr>
            <p:ph type="title"/>
          </p:nvPr>
        </p:nvSpPr>
        <p:spPr/>
        <p:txBody>
          <a:bodyPr lIns="91440" tIns="45720" rIns="91440" bIns="45720" anchor="b"/>
          <a:lstStyle/>
          <a:p>
            <a:r>
              <a:rPr lang="en-US">
                <a:ea typeface="Tahoma"/>
                <a:cs typeface="Tahoma"/>
              </a:rPr>
              <a:t>Quantization of Language Models</a:t>
            </a:r>
            <a:endParaRPr lang="en-US"/>
          </a:p>
        </p:txBody>
      </p:sp>
      <p:pic>
        <p:nvPicPr>
          <p:cNvPr id="5" name="Picture 4" descr="A diagram of a output channel&#10;&#10;AI-generated content may be incorrect.">
            <a:extLst>
              <a:ext uri="{FF2B5EF4-FFF2-40B4-BE49-F238E27FC236}">
                <a16:creationId xmlns:a16="http://schemas.microsoft.com/office/drawing/2014/main" id="{90E12337-D0B4-53BB-F1F5-1BB4034872B7}"/>
              </a:ext>
            </a:extLst>
          </p:cNvPr>
          <p:cNvPicPr>
            <a:picLocks noChangeAspect="1"/>
          </p:cNvPicPr>
          <p:nvPr/>
        </p:nvPicPr>
        <p:blipFill>
          <a:blip r:embed="rId2"/>
          <a:stretch>
            <a:fillRect/>
          </a:stretch>
        </p:blipFill>
        <p:spPr>
          <a:xfrm>
            <a:off x="1095375" y="1649765"/>
            <a:ext cx="6953250" cy="3057525"/>
          </a:xfrm>
          <a:prstGeom prst="rect">
            <a:avLst/>
          </a:prstGeom>
        </p:spPr>
      </p:pic>
      <p:sp>
        <p:nvSpPr>
          <p:cNvPr id="7" name="TextBox 6">
            <a:extLst>
              <a:ext uri="{FF2B5EF4-FFF2-40B4-BE49-F238E27FC236}">
                <a16:creationId xmlns:a16="http://schemas.microsoft.com/office/drawing/2014/main" id="{8E10F41A-CD4A-1791-C6A4-94E4E6BEE0C7}"/>
              </a:ext>
            </a:extLst>
          </p:cNvPr>
          <p:cNvSpPr txBox="1"/>
          <p:nvPr/>
        </p:nvSpPr>
        <p:spPr>
          <a:xfrm>
            <a:off x="611011" y="1214261"/>
            <a:ext cx="80913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There exists many outliers in activations (activations of the first layer MobileNetV2):</a:t>
            </a:r>
            <a:endParaRPr lang="en-US"/>
          </a:p>
        </p:txBody>
      </p:sp>
      <p:sp>
        <p:nvSpPr>
          <p:cNvPr id="8" name="TextBox 7">
            <a:extLst>
              <a:ext uri="{FF2B5EF4-FFF2-40B4-BE49-F238E27FC236}">
                <a16:creationId xmlns:a16="http://schemas.microsoft.com/office/drawing/2014/main" id="{6E137299-85CE-59A6-33FA-B32AB50C2CE1}"/>
              </a:ext>
            </a:extLst>
          </p:cNvPr>
          <p:cNvSpPr txBox="1"/>
          <p:nvPr/>
        </p:nvSpPr>
        <p:spPr>
          <a:xfrm>
            <a:off x="1930400" y="4777317"/>
            <a:ext cx="68354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Data-Free Quantization Through Weight Equalization and Bias Correction</a:t>
            </a:r>
            <a:r>
              <a:rPr lang="en-US" sz="1200">
                <a:solidFill>
                  <a:srgbClr val="666666"/>
                </a:solidFill>
                <a:latin typeface="Corbel"/>
              </a:rPr>
              <a:t> (Kagel et al., ICCV 2019)</a:t>
            </a:r>
            <a:endParaRPr lang="en-US"/>
          </a:p>
        </p:txBody>
      </p:sp>
    </p:spTree>
    <p:extLst>
      <p:ext uri="{BB962C8B-B14F-4D97-AF65-F5344CB8AC3E}">
        <p14:creationId xmlns:p14="http://schemas.microsoft.com/office/powerpoint/2010/main" val="7861016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9AE7A-A9D6-B0C6-FC9E-93616D81A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E89B5-DF1D-852D-5BF9-8E6B31453659}"/>
              </a:ext>
            </a:extLst>
          </p:cNvPr>
          <p:cNvSpPr>
            <a:spLocks noGrp="1"/>
          </p:cNvSpPr>
          <p:nvPr>
            <p:ph type="title"/>
          </p:nvPr>
        </p:nvSpPr>
        <p:spPr/>
        <p:txBody>
          <a:bodyPr lIns="91440" tIns="45720" rIns="91440" bIns="45720" anchor="b"/>
          <a:lstStyle/>
          <a:p>
            <a:r>
              <a:rPr lang="en-US">
                <a:ea typeface="Tahoma"/>
                <a:cs typeface="Tahoma"/>
              </a:rPr>
              <a:t>Quantization of Language Models</a:t>
            </a:r>
            <a:endParaRPr lang="en-US"/>
          </a:p>
        </p:txBody>
      </p:sp>
      <p:sp>
        <p:nvSpPr>
          <p:cNvPr id="8" name="TextBox 7">
            <a:extLst>
              <a:ext uri="{FF2B5EF4-FFF2-40B4-BE49-F238E27FC236}">
                <a16:creationId xmlns:a16="http://schemas.microsoft.com/office/drawing/2014/main" id="{A93A4306-604A-613F-16E7-AD25E27E8E17}"/>
              </a:ext>
            </a:extLst>
          </p:cNvPr>
          <p:cNvSpPr txBox="1"/>
          <p:nvPr/>
        </p:nvSpPr>
        <p:spPr>
          <a:xfrm>
            <a:off x="1930400" y="4777317"/>
            <a:ext cx="68354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Data-Free Quantization Through Weight Equalization and Bias Correction</a:t>
            </a:r>
            <a:r>
              <a:rPr lang="en-US" sz="1200">
                <a:solidFill>
                  <a:srgbClr val="666666"/>
                </a:solidFill>
                <a:latin typeface="Corbel"/>
              </a:rPr>
              <a:t> (Kagel et al., ICCV 2019)</a:t>
            </a:r>
            <a:endParaRPr lang="en-US"/>
          </a:p>
        </p:txBody>
      </p:sp>
      <p:pic>
        <p:nvPicPr>
          <p:cNvPr id="3" name="Picture 2" descr="A diagram of a floating point scale&#10;&#10;AI-generated content may be incorrect.">
            <a:extLst>
              <a:ext uri="{FF2B5EF4-FFF2-40B4-BE49-F238E27FC236}">
                <a16:creationId xmlns:a16="http://schemas.microsoft.com/office/drawing/2014/main" id="{3D2D5091-8CC2-7CBD-DF3B-4501E53E77CA}"/>
              </a:ext>
            </a:extLst>
          </p:cNvPr>
          <p:cNvPicPr>
            <a:picLocks noChangeAspect="1"/>
          </p:cNvPicPr>
          <p:nvPr/>
        </p:nvPicPr>
        <p:blipFill>
          <a:blip r:embed="rId3"/>
          <a:stretch>
            <a:fillRect/>
          </a:stretch>
        </p:blipFill>
        <p:spPr>
          <a:xfrm>
            <a:off x="917223" y="1459097"/>
            <a:ext cx="7323667" cy="3057861"/>
          </a:xfrm>
          <a:prstGeom prst="rect">
            <a:avLst/>
          </a:prstGeom>
        </p:spPr>
      </p:pic>
    </p:spTree>
    <p:extLst>
      <p:ext uri="{BB962C8B-B14F-4D97-AF65-F5344CB8AC3E}">
        <p14:creationId xmlns:p14="http://schemas.microsoft.com/office/powerpoint/2010/main" val="20223502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C205E-EB25-E1C7-8DB6-4B3BBEBC6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5A94C-EA6D-3872-26B7-E25F09B25343}"/>
              </a:ext>
            </a:extLst>
          </p:cNvPr>
          <p:cNvSpPr>
            <a:spLocks noGrp="1"/>
          </p:cNvSpPr>
          <p:nvPr>
            <p:ph type="title"/>
          </p:nvPr>
        </p:nvSpPr>
        <p:spPr/>
        <p:txBody>
          <a:bodyPr lIns="91440" tIns="45720" rIns="91440" bIns="45720" anchor="b"/>
          <a:lstStyle/>
          <a:p>
            <a:r>
              <a:rPr lang="en-US">
                <a:ea typeface="Tahoma"/>
                <a:cs typeface="Tahoma"/>
              </a:rPr>
              <a:t>Quantization of Language Models</a:t>
            </a:r>
            <a:endParaRPr lang="en-US"/>
          </a:p>
        </p:txBody>
      </p:sp>
      <p:sp>
        <p:nvSpPr>
          <p:cNvPr id="8" name="TextBox 7">
            <a:extLst>
              <a:ext uri="{FF2B5EF4-FFF2-40B4-BE49-F238E27FC236}">
                <a16:creationId xmlns:a16="http://schemas.microsoft.com/office/drawing/2014/main" id="{AC03DCF8-758E-A573-2F06-7DCF41DF3582}"/>
              </a:ext>
            </a:extLst>
          </p:cNvPr>
          <p:cNvSpPr txBox="1"/>
          <p:nvPr/>
        </p:nvSpPr>
        <p:spPr>
          <a:xfrm>
            <a:off x="1930400" y="4777317"/>
            <a:ext cx="68354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Data-Free Quantization Through Weight Equalization and Bias Correction</a:t>
            </a:r>
            <a:r>
              <a:rPr lang="en-US" sz="1200">
                <a:solidFill>
                  <a:srgbClr val="666666"/>
                </a:solidFill>
                <a:latin typeface="Corbel"/>
              </a:rPr>
              <a:t> (Kagel et al., ICCV 2019)</a:t>
            </a:r>
            <a:endParaRPr lang="en-US"/>
          </a:p>
        </p:txBody>
      </p:sp>
      <p:pic>
        <p:nvPicPr>
          <p:cNvPr id="3" name="Picture 2" descr="A diagram of a floating point scale&#10;&#10;AI-generated content may be incorrect.">
            <a:extLst>
              <a:ext uri="{FF2B5EF4-FFF2-40B4-BE49-F238E27FC236}">
                <a16:creationId xmlns:a16="http://schemas.microsoft.com/office/drawing/2014/main" id="{B3E9F5D3-78C9-A8A1-2438-A80DD2C2CCAD}"/>
              </a:ext>
            </a:extLst>
          </p:cNvPr>
          <p:cNvPicPr>
            <a:picLocks noChangeAspect="1"/>
          </p:cNvPicPr>
          <p:nvPr/>
        </p:nvPicPr>
        <p:blipFill>
          <a:blip r:embed="rId3"/>
          <a:stretch>
            <a:fillRect/>
          </a:stretch>
        </p:blipFill>
        <p:spPr>
          <a:xfrm>
            <a:off x="910167" y="1120430"/>
            <a:ext cx="7323667" cy="3057861"/>
          </a:xfrm>
          <a:prstGeom prst="rect">
            <a:avLst/>
          </a:prstGeom>
        </p:spPr>
      </p:pic>
      <p:sp>
        <p:nvSpPr>
          <p:cNvPr id="5" name="TextBox 4">
            <a:extLst>
              <a:ext uri="{FF2B5EF4-FFF2-40B4-BE49-F238E27FC236}">
                <a16:creationId xmlns:a16="http://schemas.microsoft.com/office/drawing/2014/main" id="{B7AEAEF1-205C-C2EC-C164-09C4E8AC780A}"/>
              </a:ext>
            </a:extLst>
          </p:cNvPr>
          <p:cNvSpPr txBox="1"/>
          <p:nvPr/>
        </p:nvSpPr>
        <p:spPr>
          <a:xfrm>
            <a:off x="646289" y="4325761"/>
            <a:ext cx="83876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Quantize each channel individually, each channel gets its own scale and Zero-point!</a:t>
            </a:r>
          </a:p>
        </p:txBody>
      </p:sp>
    </p:spTree>
    <p:extLst>
      <p:ext uri="{BB962C8B-B14F-4D97-AF65-F5344CB8AC3E}">
        <p14:creationId xmlns:p14="http://schemas.microsoft.com/office/powerpoint/2010/main" val="10274351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ABDD6-23E4-A3B1-FF2B-587424774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0F2CA-08A3-8717-5625-9DB9A3EFECFA}"/>
              </a:ext>
            </a:extLst>
          </p:cNvPr>
          <p:cNvSpPr>
            <a:spLocks noGrp="1"/>
          </p:cNvSpPr>
          <p:nvPr>
            <p:ph type="title"/>
          </p:nvPr>
        </p:nvSpPr>
        <p:spPr/>
        <p:txBody>
          <a:bodyPr lIns="91440" tIns="45720" rIns="91440" bIns="45720" anchor="b"/>
          <a:lstStyle/>
          <a:p>
            <a:r>
              <a:rPr lang="en-US">
                <a:ea typeface="Tahoma"/>
                <a:cs typeface="Tahoma"/>
              </a:rPr>
              <a:t>Quantization of Language Models</a:t>
            </a:r>
            <a:endParaRPr lang="en-US"/>
          </a:p>
        </p:txBody>
      </p:sp>
      <p:pic>
        <p:nvPicPr>
          <p:cNvPr id="4" name="Picture 3">
            <a:extLst>
              <a:ext uri="{FF2B5EF4-FFF2-40B4-BE49-F238E27FC236}">
                <a16:creationId xmlns:a16="http://schemas.microsoft.com/office/drawing/2014/main" id="{B97D2B9A-9B25-DA5D-6B04-1AC69EFA92EA}"/>
              </a:ext>
            </a:extLst>
          </p:cNvPr>
          <p:cNvPicPr>
            <a:picLocks noChangeAspect="1"/>
          </p:cNvPicPr>
          <p:nvPr/>
        </p:nvPicPr>
        <p:blipFill>
          <a:blip r:embed="rId2"/>
          <a:stretch>
            <a:fillRect/>
          </a:stretch>
        </p:blipFill>
        <p:spPr>
          <a:xfrm>
            <a:off x="2781300" y="1706916"/>
            <a:ext cx="3581400" cy="2943225"/>
          </a:xfrm>
          <a:prstGeom prst="rect">
            <a:avLst/>
          </a:prstGeom>
        </p:spPr>
      </p:pic>
      <p:sp>
        <p:nvSpPr>
          <p:cNvPr id="6" name="TextBox 5">
            <a:extLst>
              <a:ext uri="{FF2B5EF4-FFF2-40B4-BE49-F238E27FC236}">
                <a16:creationId xmlns:a16="http://schemas.microsoft.com/office/drawing/2014/main" id="{B9298F8B-35A7-496A-D2EF-241DA5BEE6B7}"/>
              </a:ext>
            </a:extLst>
          </p:cNvPr>
          <p:cNvSpPr txBox="1"/>
          <p:nvPr/>
        </p:nvSpPr>
        <p:spPr>
          <a:xfrm>
            <a:off x="533400" y="1284817"/>
            <a:ext cx="80913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Outlier features </a:t>
            </a:r>
            <a:r>
              <a:rPr lang="en-US" sz="1800" u="sng">
                <a:latin typeface="Corbel"/>
              </a:rPr>
              <a:t>significantly</a:t>
            </a:r>
            <a:r>
              <a:rPr lang="en-US" sz="1800">
                <a:latin typeface="Corbel"/>
              </a:rPr>
              <a:t> harms performance after quantization in LMs.</a:t>
            </a:r>
            <a:endParaRPr lang="en-US"/>
          </a:p>
        </p:txBody>
      </p:sp>
      <p:sp>
        <p:nvSpPr>
          <p:cNvPr id="7" name="TextBox 6">
            <a:extLst>
              <a:ext uri="{FF2B5EF4-FFF2-40B4-BE49-F238E27FC236}">
                <a16:creationId xmlns:a16="http://schemas.microsoft.com/office/drawing/2014/main" id="{D697CD8D-86F1-3BF9-58E4-60729712E864}"/>
              </a:ext>
            </a:extLst>
          </p:cNvPr>
          <p:cNvSpPr txBox="1"/>
          <p:nvPr/>
        </p:nvSpPr>
        <p:spPr>
          <a:xfrm>
            <a:off x="1965678" y="4763206"/>
            <a:ext cx="67295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LLM.int8(): 8-bit Matrix Multiplication for Transformers at Scale</a:t>
            </a:r>
            <a:r>
              <a:rPr lang="en-US" sz="1200">
                <a:solidFill>
                  <a:srgbClr val="666666"/>
                </a:solidFill>
                <a:latin typeface="Corbel"/>
              </a:rPr>
              <a:t> (Dettmers et al., NeurIPS 2022)</a:t>
            </a:r>
            <a:endParaRPr lang="en-US"/>
          </a:p>
        </p:txBody>
      </p:sp>
    </p:spTree>
    <p:extLst>
      <p:ext uri="{BB962C8B-B14F-4D97-AF65-F5344CB8AC3E}">
        <p14:creationId xmlns:p14="http://schemas.microsoft.com/office/powerpoint/2010/main" val="23573296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843EE-0A81-549C-A2D7-E84795D88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7D174-9057-45CF-CD75-AC5263D5027F}"/>
              </a:ext>
            </a:extLst>
          </p:cNvPr>
          <p:cNvSpPr>
            <a:spLocks noGrp="1"/>
          </p:cNvSpPr>
          <p:nvPr>
            <p:ph type="title"/>
          </p:nvPr>
        </p:nvSpPr>
        <p:spPr/>
        <p:txBody>
          <a:bodyPr lIns="91440" tIns="45720" rIns="91440" bIns="45720" anchor="b"/>
          <a:lstStyle/>
          <a:p>
            <a:r>
              <a:rPr lang="en-US">
                <a:ea typeface="Tahoma"/>
                <a:cs typeface="Tahoma"/>
              </a:rPr>
              <a:t>Quantization of Language Models</a:t>
            </a:r>
            <a:endParaRPr lang="en-US"/>
          </a:p>
        </p:txBody>
      </p:sp>
      <p:pic>
        <p:nvPicPr>
          <p:cNvPr id="4" name="Picture 3">
            <a:extLst>
              <a:ext uri="{FF2B5EF4-FFF2-40B4-BE49-F238E27FC236}">
                <a16:creationId xmlns:a16="http://schemas.microsoft.com/office/drawing/2014/main" id="{3288BC26-3566-7F6E-468D-E7FD0254DBDD}"/>
              </a:ext>
            </a:extLst>
          </p:cNvPr>
          <p:cNvPicPr>
            <a:picLocks noChangeAspect="1"/>
          </p:cNvPicPr>
          <p:nvPr/>
        </p:nvPicPr>
        <p:blipFill>
          <a:blip r:embed="rId2"/>
          <a:stretch>
            <a:fillRect/>
          </a:stretch>
        </p:blipFill>
        <p:spPr>
          <a:xfrm>
            <a:off x="4573411" y="1650471"/>
            <a:ext cx="3581400" cy="2943225"/>
          </a:xfrm>
          <a:prstGeom prst="rect">
            <a:avLst/>
          </a:prstGeom>
        </p:spPr>
      </p:pic>
      <p:sp>
        <p:nvSpPr>
          <p:cNvPr id="6" name="TextBox 5">
            <a:extLst>
              <a:ext uri="{FF2B5EF4-FFF2-40B4-BE49-F238E27FC236}">
                <a16:creationId xmlns:a16="http://schemas.microsoft.com/office/drawing/2014/main" id="{DC5EA5B7-31D1-E818-7794-D5502AA9C0D9}"/>
              </a:ext>
            </a:extLst>
          </p:cNvPr>
          <p:cNvSpPr txBox="1"/>
          <p:nvPr/>
        </p:nvSpPr>
        <p:spPr>
          <a:xfrm>
            <a:off x="533400" y="1284817"/>
            <a:ext cx="80913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Outlier features </a:t>
            </a:r>
            <a:r>
              <a:rPr lang="en-US" sz="1800" u="sng">
                <a:latin typeface="Corbel"/>
              </a:rPr>
              <a:t>significantly</a:t>
            </a:r>
            <a:r>
              <a:rPr lang="en-US" sz="1800">
                <a:latin typeface="Corbel"/>
              </a:rPr>
              <a:t> harms performance after quantization in LMs.</a:t>
            </a:r>
            <a:endParaRPr lang="en-US"/>
          </a:p>
        </p:txBody>
      </p:sp>
      <p:sp>
        <p:nvSpPr>
          <p:cNvPr id="7" name="TextBox 6">
            <a:extLst>
              <a:ext uri="{FF2B5EF4-FFF2-40B4-BE49-F238E27FC236}">
                <a16:creationId xmlns:a16="http://schemas.microsoft.com/office/drawing/2014/main" id="{186841A8-AD74-FD52-D65F-73C8A6A53409}"/>
              </a:ext>
            </a:extLst>
          </p:cNvPr>
          <p:cNvSpPr txBox="1"/>
          <p:nvPr/>
        </p:nvSpPr>
        <p:spPr>
          <a:xfrm>
            <a:off x="1965678" y="4763206"/>
            <a:ext cx="67295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LLM.int8(): 8-bit Matrix Multiplication for Transformers at Scale</a:t>
            </a:r>
            <a:r>
              <a:rPr lang="en-US" sz="1200">
                <a:solidFill>
                  <a:srgbClr val="666666"/>
                </a:solidFill>
                <a:latin typeface="Corbel"/>
              </a:rPr>
              <a:t> (Dettmers et al., NeurIPS 2022)</a:t>
            </a:r>
            <a:endParaRPr lang="en-US"/>
          </a:p>
        </p:txBody>
      </p:sp>
      <p:pic>
        <p:nvPicPr>
          <p:cNvPr id="3" name="Picture 2" descr="A graph of different layers&#10;&#10;AI-generated content may be incorrect.">
            <a:extLst>
              <a:ext uri="{FF2B5EF4-FFF2-40B4-BE49-F238E27FC236}">
                <a16:creationId xmlns:a16="http://schemas.microsoft.com/office/drawing/2014/main" id="{A4EDDA7B-88C4-C2E2-240B-53136B521903}"/>
              </a:ext>
            </a:extLst>
          </p:cNvPr>
          <p:cNvPicPr>
            <a:picLocks noChangeAspect="1"/>
          </p:cNvPicPr>
          <p:nvPr/>
        </p:nvPicPr>
        <p:blipFill>
          <a:blip r:embed="rId4"/>
          <a:stretch>
            <a:fillRect/>
          </a:stretch>
        </p:blipFill>
        <p:spPr>
          <a:xfrm>
            <a:off x="915987" y="1726670"/>
            <a:ext cx="2867025" cy="2790825"/>
          </a:xfrm>
          <a:prstGeom prst="rect">
            <a:avLst/>
          </a:prstGeom>
        </p:spPr>
      </p:pic>
    </p:spTree>
    <p:extLst>
      <p:ext uri="{BB962C8B-B14F-4D97-AF65-F5344CB8AC3E}">
        <p14:creationId xmlns:p14="http://schemas.microsoft.com/office/powerpoint/2010/main" val="29833152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6684C-E098-EB5F-4A14-B014469EC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902C43-D3D8-29D7-B920-10EEA9BD2133}"/>
              </a:ext>
            </a:extLst>
          </p:cNvPr>
          <p:cNvSpPr>
            <a:spLocks noGrp="1"/>
          </p:cNvSpPr>
          <p:nvPr>
            <p:ph type="title"/>
          </p:nvPr>
        </p:nvSpPr>
        <p:spPr/>
        <p:txBody>
          <a:bodyPr lIns="91440" tIns="45720" rIns="91440" bIns="45720" anchor="b"/>
          <a:lstStyle/>
          <a:p>
            <a:r>
              <a:rPr lang="en-US">
                <a:ea typeface="Tahoma"/>
                <a:cs typeface="Tahoma"/>
              </a:rPr>
              <a:t>Quantization of Language Models</a:t>
            </a:r>
            <a:endParaRPr lang="en-US"/>
          </a:p>
        </p:txBody>
      </p:sp>
      <p:sp>
        <p:nvSpPr>
          <p:cNvPr id="7" name="TextBox 6">
            <a:extLst>
              <a:ext uri="{FF2B5EF4-FFF2-40B4-BE49-F238E27FC236}">
                <a16:creationId xmlns:a16="http://schemas.microsoft.com/office/drawing/2014/main" id="{67A1E5B6-D3BB-B942-9ECA-0EE3581E49D3}"/>
              </a:ext>
            </a:extLst>
          </p:cNvPr>
          <p:cNvSpPr txBox="1"/>
          <p:nvPr/>
        </p:nvSpPr>
        <p:spPr>
          <a:xfrm>
            <a:off x="1965678" y="4763206"/>
            <a:ext cx="67295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LLM.int8(): 8-bit Matrix Multiplication for Transformers at Scale</a:t>
            </a:r>
            <a:r>
              <a:rPr lang="en-US" sz="1200">
                <a:solidFill>
                  <a:srgbClr val="666666"/>
                </a:solidFill>
                <a:latin typeface="Corbel"/>
              </a:rPr>
              <a:t> (Dettmers et al., NeurIPS 2022)</a:t>
            </a:r>
            <a:endParaRPr lang="en-US"/>
          </a:p>
        </p:txBody>
      </p:sp>
      <p:pic>
        <p:nvPicPr>
          <p:cNvPr id="5" name="Picture 4" descr="A diagram of a mathematical equation&#10;&#10;AI-generated content may be incorrect.">
            <a:extLst>
              <a:ext uri="{FF2B5EF4-FFF2-40B4-BE49-F238E27FC236}">
                <a16:creationId xmlns:a16="http://schemas.microsoft.com/office/drawing/2014/main" id="{5736235A-F509-EE07-7B65-C8F8476E88C8}"/>
              </a:ext>
            </a:extLst>
          </p:cNvPr>
          <p:cNvPicPr>
            <a:picLocks noChangeAspect="1"/>
          </p:cNvPicPr>
          <p:nvPr/>
        </p:nvPicPr>
        <p:blipFill>
          <a:blip r:embed="rId3"/>
          <a:stretch>
            <a:fillRect/>
          </a:stretch>
        </p:blipFill>
        <p:spPr>
          <a:xfrm>
            <a:off x="681037" y="1200855"/>
            <a:ext cx="7781925" cy="3009900"/>
          </a:xfrm>
          <a:prstGeom prst="rect">
            <a:avLst/>
          </a:prstGeom>
        </p:spPr>
      </p:pic>
      <p:sp>
        <p:nvSpPr>
          <p:cNvPr id="9" name="TextBox 8">
            <a:extLst>
              <a:ext uri="{FF2B5EF4-FFF2-40B4-BE49-F238E27FC236}">
                <a16:creationId xmlns:a16="http://schemas.microsoft.com/office/drawing/2014/main" id="{D82F7F95-D33D-1466-51C5-5E05D36816EF}"/>
              </a:ext>
            </a:extLst>
          </p:cNvPr>
          <p:cNvSpPr txBox="1"/>
          <p:nvPr/>
        </p:nvSpPr>
        <p:spPr>
          <a:xfrm>
            <a:off x="1676400" y="4304594"/>
            <a:ext cx="83876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Keep outlier channels / features in 16-bit, quantize the rest.</a:t>
            </a:r>
          </a:p>
        </p:txBody>
      </p:sp>
    </p:spTree>
    <p:extLst>
      <p:ext uri="{BB962C8B-B14F-4D97-AF65-F5344CB8AC3E}">
        <p14:creationId xmlns:p14="http://schemas.microsoft.com/office/powerpoint/2010/main" val="357227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F956-6064-7397-4A17-326D950295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162973-14CD-9B40-AFE1-687664CB9268}"/>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5A1D0E35-5575-C0A9-0023-BCFC85C382A1}"/>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478540B-EACB-6C80-D9C2-E9B89533A184}"/>
              </a:ext>
            </a:extLst>
          </p:cNvPr>
          <p:cNvGrpSpPr/>
          <p:nvPr/>
        </p:nvGrpSpPr>
        <p:grpSpPr>
          <a:xfrm>
            <a:off x="1706452" y="2348832"/>
            <a:ext cx="4811382" cy="2530163"/>
            <a:chOff x="3751383" y="5164530"/>
            <a:chExt cx="10579100" cy="5563235"/>
          </a:xfrm>
        </p:grpSpPr>
        <p:pic>
          <p:nvPicPr>
            <p:cNvPr id="4" name="object 4">
              <a:extLst>
                <a:ext uri="{FF2B5EF4-FFF2-40B4-BE49-F238E27FC236}">
                  <a16:creationId xmlns:a16="http://schemas.microsoft.com/office/drawing/2014/main" id="{E046AD71-D695-AE97-A945-EFA19C47EF9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11C7FA75-EA47-B5D1-2688-CFB761711A10}"/>
                </a:ext>
              </a:extLst>
            </p:cNvPr>
            <p:cNvSpPr/>
            <p:nvPr/>
          </p:nvSpPr>
          <p:spPr>
            <a:xfrm>
              <a:off x="8386279" y="5193559"/>
              <a:ext cx="713740" cy="2962275"/>
            </a:xfrm>
            <a:custGeom>
              <a:avLst/>
              <a:gdLst/>
              <a:ahLst/>
              <a:cxnLst/>
              <a:rect l="l" t="t" r="r" b="b"/>
              <a:pathLst>
                <a:path w="713740" h="2962275">
                  <a:moveTo>
                    <a:pt x="713492" y="0"/>
                  </a:moveTo>
                  <a:lnTo>
                    <a:pt x="0" y="0"/>
                  </a:lnTo>
                  <a:lnTo>
                    <a:pt x="0" y="2961870"/>
                  </a:lnTo>
                  <a:lnTo>
                    <a:pt x="713492" y="2961870"/>
                  </a:lnTo>
                  <a:lnTo>
                    <a:pt x="713492"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7ABF98B4-01A8-D8A6-69C2-0CDAA238E879}"/>
                </a:ext>
              </a:extLst>
            </p:cNvPr>
            <p:cNvPicPr/>
            <p:nvPr/>
          </p:nvPicPr>
          <p:blipFill>
            <a:blip r:embed="rId3" cstate="print"/>
            <a:stretch>
              <a:fillRect/>
            </a:stretch>
          </p:blipFill>
          <p:spPr>
            <a:xfrm>
              <a:off x="4693672" y="5174591"/>
              <a:ext cx="9636571" cy="5552603"/>
            </a:xfrm>
            <a:prstGeom prst="rect">
              <a:avLst/>
            </a:prstGeom>
          </p:spPr>
        </p:pic>
      </p:grpSp>
      <p:sp>
        <p:nvSpPr>
          <p:cNvPr id="7" name="object 7">
            <a:extLst>
              <a:ext uri="{FF2B5EF4-FFF2-40B4-BE49-F238E27FC236}">
                <a16:creationId xmlns:a16="http://schemas.microsoft.com/office/drawing/2014/main" id="{7FF3C5CB-8182-3EB5-8F93-D5E61A3BC7AE}"/>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D12DCBB0-997D-CB90-3890-F67604062438}"/>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C55F6CB-D8F1-4653-93E2-209867944A02}"/>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8E9BB3A3-34E9-AA38-5879-4E68A9881007}"/>
              </a:ext>
            </a:extLst>
          </p:cNvPr>
          <p:cNvPicPr/>
          <p:nvPr/>
        </p:nvPicPr>
        <p:blipFill>
          <a:blip r:embed="rId4" cstate="print"/>
          <a:stretch>
            <a:fillRect/>
          </a:stretch>
        </p:blipFill>
        <p:spPr>
          <a:xfrm>
            <a:off x="6530746" y="2383879"/>
            <a:ext cx="1596511" cy="343093"/>
          </a:xfrm>
          <a:prstGeom prst="rect">
            <a:avLst/>
          </a:prstGeom>
        </p:spPr>
      </p:pic>
      <p:sp>
        <p:nvSpPr>
          <p:cNvPr id="17" name="object 17">
            <a:extLst>
              <a:ext uri="{FF2B5EF4-FFF2-40B4-BE49-F238E27FC236}">
                <a16:creationId xmlns:a16="http://schemas.microsoft.com/office/drawing/2014/main" id="{D516FEDD-A9E7-47B2-D50C-8069B25CCEED}"/>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27ACB9FB-E7CA-087B-E536-E9BADC39ECB1}"/>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25529D10-0F2A-0181-EC9B-F772B9B71BA0}"/>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C30FD201-4562-FC72-C4C4-B398A905A6FD}"/>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B1EE0C-6A69-6846-6C1E-21EDD15075CF}"/>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B3B1EE0C-6A69-6846-6C1E-21EDD15075CF}"/>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39073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52803-E619-7642-D259-8E39032F8A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2E571-0BE0-04D3-74B6-A5D6B9223FE9}"/>
              </a:ext>
            </a:extLst>
          </p:cNvPr>
          <p:cNvSpPr>
            <a:spLocks noGrp="1"/>
          </p:cNvSpPr>
          <p:nvPr>
            <p:ph type="title"/>
          </p:nvPr>
        </p:nvSpPr>
        <p:spPr/>
        <p:txBody>
          <a:bodyPr lIns="91440" tIns="45720" rIns="91440" bIns="45720" anchor="b"/>
          <a:lstStyle/>
          <a:p>
            <a:r>
              <a:rPr lang="en-US">
                <a:ea typeface="Tahoma"/>
                <a:cs typeface="Tahoma"/>
              </a:rPr>
              <a:t>Quantization of Language Models</a:t>
            </a:r>
            <a:endParaRPr lang="en-US"/>
          </a:p>
        </p:txBody>
      </p:sp>
      <p:sp>
        <p:nvSpPr>
          <p:cNvPr id="7" name="TextBox 6">
            <a:extLst>
              <a:ext uri="{FF2B5EF4-FFF2-40B4-BE49-F238E27FC236}">
                <a16:creationId xmlns:a16="http://schemas.microsoft.com/office/drawing/2014/main" id="{FF10951C-4F6B-EE12-A8FA-EB66EC767292}"/>
              </a:ext>
            </a:extLst>
          </p:cNvPr>
          <p:cNvSpPr txBox="1"/>
          <p:nvPr/>
        </p:nvSpPr>
        <p:spPr>
          <a:xfrm>
            <a:off x="1965678" y="4763206"/>
            <a:ext cx="67295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LLM.int8(): 8-bit Matrix Multiplication for Transformers at Scale</a:t>
            </a:r>
            <a:r>
              <a:rPr lang="en-US" sz="1200">
                <a:solidFill>
                  <a:srgbClr val="666666"/>
                </a:solidFill>
                <a:latin typeface="Corbel"/>
              </a:rPr>
              <a:t> (Dettmers et al., </a:t>
            </a:r>
            <a:r>
              <a:rPr lang="en-US" sz="1200" err="1">
                <a:solidFill>
                  <a:srgbClr val="666666"/>
                </a:solidFill>
                <a:latin typeface="Corbel"/>
              </a:rPr>
              <a:t>NeurIPS</a:t>
            </a:r>
            <a:r>
              <a:rPr lang="en-US" sz="1200">
                <a:solidFill>
                  <a:srgbClr val="666666"/>
                </a:solidFill>
                <a:latin typeface="Corbel"/>
              </a:rPr>
              <a:t> 2022)</a:t>
            </a:r>
            <a:endParaRPr lang="en-US"/>
          </a:p>
        </p:txBody>
      </p:sp>
      <p:pic>
        <p:nvPicPr>
          <p:cNvPr id="3" name="Picture 2" descr="A table with numbers and text&#10;&#10;AI-generated content may be incorrect.">
            <a:extLst>
              <a:ext uri="{FF2B5EF4-FFF2-40B4-BE49-F238E27FC236}">
                <a16:creationId xmlns:a16="http://schemas.microsoft.com/office/drawing/2014/main" id="{3862A32B-E55D-7C6A-EA27-0B896E834AE8}"/>
              </a:ext>
            </a:extLst>
          </p:cNvPr>
          <p:cNvPicPr>
            <a:picLocks noChangeAspect="1"/>
          </p:cNvPicPr>
          <p:nvPr/>
        </p:nvPicPr>
        <p:blipFill>
          <a:blip r:embed="rId3"/>
          <a:stretch>
            <a:fillRect/>
          </a:stretch>
        </p:blipFill>
        <p:spPr>
          <a:xfrm>
            <a:off x="728662" y="1443496"/>
            <a:ext cx="7686675" cy="2819400"/>
          </a:xfrm>
          <a:prstGeom prst="rect">
            <a:avLst/>
          </a:prstGeom>
        </p:spPr>
      </p:pic>
      <p:sp>
        <p:nvSpPr>
          <p:cNvPr id="4" name="TextBox 3">
            <a:extLst>
              <a:ext uri="{FF2B5EF4-FFF2-40B4-BE49-F238E27FC236}">
                <a16:creationId xmlns:a16="http://schemas.microsoft.com/office/drawing/2014/main" id="{62B3B1BE-567D-D462-237B-4FF7927EEFED}"/>
              </a:ext>
            </a:extLst>
          </p:cNvPr>
          <p:cNvSpPr txBox="1"/>
          <p:nvPr/>
        </p:nvSpPr>
        <p:spPr>
          <a:xfrm>
            <a:off x="259010" y="4377480"/>
            <a:ext cx="86259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D84315"/>
                </a:solidFill>
                <a:latin typeface="Corbel"/>
              </a:rPr>
              <a:t>Zeropoint &gt; absmax because outliers non-symmetric (either very large or very small, but not both)</a:t>
            </a:r>
          </a:p>
          <a:p>
            <a:endParaRPr lang="en-US"/>
          </a:p>
        </p:txBody>
      </p:sp>
    </p:spTree>
    <p:extLst>
      <p:ext uri="{BB962C8B-B14F-4D97-AF65-F5344CB8AC3E}">
        <p14:creationId xmlns:p14="http://schemas.microsoft.com/office/powerpoint/2010/main" val="31282822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EF6EA-5B35-D216-33B4-548F106F09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F5D68-0AEA-4FC1-EAD4-7FC1DFBAB347}"/>
              </a:ext>
            </a:extLst>
          </p:cNvPr>
          <p:cNvSpPr>
            <a:spLocks noGrp="1"/>
          </p:cNvSpPr>
          <p:nvPr>
            <p:ph type="title"/>
          </p:nvPr>
        </p:nvSpPr>
        <p:spPr/>
        <p:txBody>
          <a:bodyPr lIns="91440" tIns="45720" rIns="91440" bIns="45720" anchor="b"/>
          <a:lstStyle/>
          <a:p>
            <a:r>
              <a:rPr lang="en-US">
                <a:ea typeface="Tahoma"/>
                <a:cs typeface="Tahoma"/>
              </a:rPr>
              <a:t>Quantization of Language Models</a:t>
            </a:r>
            <a:endParaRPr lang="en-US"/>
          </a:p>
        </p:txBody>
      </p:sp>
      <p:sp>
        <p:nvSpPr>
          <p:cNvPr id="6" name="Content Placeholder 2">
            <a:extLst>
              <a:ext uri="{FF2B5EF4-FFF2-40B4-BE49-F238E27FC236}">
                <a16:creationId xmlns:a16="http://schemas.microsoft.com/office/drawing/2014/main" id="{BAC3F4C4-9A4A-14CE-1F73-E9FB34E0098A}"/>
              </a:ext>
            </a:extLst>
          </p:cNvPr>
          <p:cNvSpPr txBox="1">
            <a:spLocks/>
          </p:cNvSpPr>
          <p:nvPr/>
        </p:nvSpPr>
        <p:spPr>
          <a:xfrm>
            <a:off x="411716" y="1285213"/>
            <a:ext cx="8085416" cy="3423466"/>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Tx/>
              <a:buFont typeface="Calibri" panose="05000000000000000000" pitchFamily="2" charset="2"/>
              <a:buChar char="-"/>
            </a:pPr>
            <a:r>
              <a:rPr lang="en-US">
                <a:latin typeface="Corbel"/>
                <a:ea typeface="Tahoma"/>
                <a:cs typeface="Tahoma"/>
              </a:rPr>
              <a:t>Maps floating point numbers (fp32, fp16, bf16) to low precision numbers (fp8, int8) to save memory.</a:t>
            </a:r>
          </a:p>
          <a:p>
            <a:pPr marL="285750" indent="-285750">
              <a:buClrTx/>
              <a:buFont typeface="Calibri" panose="05000000000000000000" pitchFamily="2" charset="2"/>
              <a:buChar char="-"/>
            </a:pPr>
            <a:r>
              <a:rPr lang="en-US">
                <a:latin typeface="Corbel"/>
                <a:ea typeface="Tahoma"/>
                <a:cs typeface="Tahoma"/>
              </a:rPr>
              <a:t>Is effective in reducing the memory required for both training / inference.</a:t>
            </a:r>
          </a:p>
          <a:p>
            <a:pPr marL="285750" indent="-285750">
              <a:buClrTx/>
              <a:buFont typeface="Calibri" panose="05000000000000000000" pitchFamily="2" charset="2"/>
              <a:buChar char="-"/>
            </a:pPr>
            <a:r>
              <a:rPr lang="en-US">
                <a:latin typeface="Corbel"/>
                <a:ea typeface="Tahoma"/>
                <a:cs typeface="Tahoma"/>
              </a:rPr>
              <a:t>8-bit quantization loses minimal performance, while 4-bit quantization is hard, can be harmful to model performance.</a:t>
            </a:r>
          </a:p>
        </p:txBody>
      </p:sp>
    </p:spTree>
    <p:extLst>
      <p:ext uri="{BB962C8B-B14F-4D97-AF65-F5344CB8AC3E}">
        <p14:creationId xmlns:p14="http://schemas.microsoft.com/office/powerpoint/2010/main" val="308642214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7E907-4543-D43E-A408-3082E31E69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3A0C79-EA73-A509-AB88-6A0CD1A0DF07}"/>
              </a:ext>
            </a:extLst>
          </p:cNvPr>
          <p:cNvSpPr>
            <a:spLocks noGrp="1"/>
          </p:cNvSpPr>
          <p:nvPr>
            <p:ph type="body" sz="quarter" idx="16"/>
          </p:nvPr>
        </p:nvSpPr>
        <p:spPr/>
        <p:txBody>
          <a:bodyPr lIns="91440" tIns="45720" rIns="91440" bIns="45720" anchor="t">
            <a:noAutofit/>
          </a:bodyPr>
          <a:lstStyle/>
          <a:p>
            <a:pPr algn="ctr"/>
            <a:r>
              <a:rPr lang="en-US" sz="5400">
                <a:latin typeface="Tahoma"/>
                <a:ea typeface="Tahoma"/>
                <a:cs typeface="Tahoma"/>
              </a:rPr>
              <a:t>Distilling the knowledge of larger models </a:t>
            </a:r>
          </a:p>
        </p:txBody>
      </p:sp>
      <p:sp>
        <p:nvSpPr>
          <p:cNvPr id="3" name="Text Placeholder 2">
            <a:extLst>
              <a:ext uri="{FF2B5EF4-FFF2-40B4-BE49-F238E27FC236}">
                <a16:creationId xmlns:a16="http://schemas.microsoft.com/office/drawing/2014/main" id="{D0A5D41C-84FD-8AF0-65D8-52655177B5F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3490996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17974-6411-668B-6502-5F08221848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B3086-EE49-1BD8-1EC7-F8200246E8FE}"/>
              </a:ext>
            </a:extLst>
          </p:cNvPr>
          <p:cNvSpPr>
            <a:spLocks noGrp="1"/>
          </p:cNvSpPr>
          <p:nvPr>
            <p:ph type="title"/>
          </p:nvPr>
        </p:nvSpPr>
        <p:spPr>
          <a:xfrm>
            <a:off x="533919" y="107119"/>
            <a:ext cx="8085415" cy="857542"/>
          </a:xfrm>
        </p:spPr>
        <p:txBody>
          <a:bodyPr lIns="91440" tIns="45720" rIns="91440" bIns="45720" anchor="b">
            <a:normAutofit/>
          </a:bodyPr>
          <a:lstStyle/>
          <a:p>
            <a:r>
              <a:rPr lang="en-US"/>
              <a:t>Distillation</a:t>
            </a:r>
          </a:p>
        </p:txBody>
      </p:sp>
      <p:pic>
        <p:nvPicPr>
          <p:cNvPr id="5" name="Picture 4" descr="How Does Water Distillation Work? | Advanced Water Solutions">
            <a:extLst>
              <a:ext uri="{FF2B5EF4-FFF2-40B4-BE49-F238E27FC236}">
                <a16:creationId xmlns:a16="http://schemas.microsoft.com/office/drawing/2014/main" id="{4BCAF846-1B10-8A14-9046-8951B254E5A1}"/>
              </a:ext>
            </a:extLst>
          </p:cNvPr>
          <p:cNvPicPr>
            <a:picLocks noChangeAspect="1"/>
          </p:cNvPicPr>
          <p:nvPr/>
        </p:nvPicPr>
        <p:blipFill>
          <a:blip r:embed="rId2"/>
          <a:stretch>
            <a:fillRect/>
          </a:stretch>
        </p:blipFill>
        <p:spPr>
          <a:xfrm>
            <a:off x="1798124" y="1066089"/>
            <a:ext cx="4966146" cy="3515261"/>
          </a:xfrm>
          <a:prstGeom prst="rect">
            <a:avLst/>
          </a:prstGeom>
          <a:noFill/>
        </p:spPr>
      </p:pic>
      <p:sp>
        <p:nvSpPr>
          <p:cNvPr id="6" name="TextBox 5">
            <a:extLst>
              <a:ext uri="{FF2B5EF4-FFF2-40B4-BE49-F238E27FC236}">
                <a16:creationId xmlns:a16="http://schemas.microsoft.com/office/drawing/2014/main" id="{67D5FB7D-0CC1-C30D-E95E-558817F44FE1}"/>
              </a:ext>
            </a:extLst>
          </p:cNvPr>
          <p:cNvSpPr txBox="1"/>
          <p:nvPr/>
        </p:nvSpPr>
        <p:spPr>
          <a:xfrm>
            <a:off x="6282576" y="2060325"/>
            <a:ext cx="16278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Knowledge and/or capabilities of a larger model</a:t>
            </a:r>
          </a:p>
        </p:txBody>
      </p:sp>
      <p:sp>
        <p:nvSpPr>
          <p:cNvPr id="8" name="TextBox 7">
            <a:extLst>
              <a:ext uri="{FF2B5EF4-FFF2-40B4-BE49-F238E27FC236}">
                <a16:creationId xmlns:a16="http://schemas.microsoft.com/office/drawing/2014/main" id="{606353A5-AB2B-8367-D5EA-7173A020A3AF}"/>
              </a:ext>
            </a:extLst>
          </p:cNvPr>
          <p:cNvSpPr txBox="1"/>
          <p:nvPr/>
        </p:nvSpPr>
        <p:spPr>
          <a:xfrm>
            <a:off x="985096" y="3591234"/>
            <a:ext cx="16278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orbel"/>
              </a:rPr>
              <a:t>small model</a:t>
            </a:r>
          </a:p>
        </p:txBody>
      </p:sp>
    </p:spTree>
    <p:extLst>
      <p:ext uri="{BB962C8B-B14F-4D97-AF65-F5344CB8AC3E}">
        <p14:creationId xmlns:p14="http://schemas.microsoft.com/office/powerpoint/2010/main" val="27820675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14A20-8991-5E44-9437-6B809FFA4138}"/>
              </a:ext>
            </a:extLst>
          </p:cNvPr>
          <p:cNvSpPr>
            <a:spLocks noGrp="1"/>
          </p:cNvSpPr>
          <p:nvPr>
            <p:ph type="title"/>
          </p:nvPr>
        </p:nvSpPr>
        <p:spPr/>
        <p:txBody>
          <a:bodyPr lIns="91440" tIns="45720" rIns="91440" bIns="45720" anchor="b"/>
          <a:lstStyle/>
          <a:p>
            <a:r>
              <a:rPr lang="en-US">
                <a:ea typeface="Tahoma"/>
                <a:cs typeface="Tahoma"/>
              </a:rPr>
              <a:t>Revisit: Standard Training (</a:t>
            </a:r>
            <a:r>
              <a:rPr lang="en-US" err="1">
                <a:ea typeface="Tahoma"/>
                <a:cs typeface="Tahoma"/>
              </a:rPr>
              <a:t>NLLloss</a:t>
            </a:r>
            <a:r>
              <a:rPr lang="en-US">
                <a:ea typeface="Tahoma"/>
                <a:cs typeface="Tahoma"/>
              </a:rPr>
              <a:t>)</a:t>
            </a:r>
            <a:endParaRPr lang="en-US"/>
          </a:p>
        </p:txBody>
      </p:sp>
      <p:pic>
        <p:nvPicPr>
          <p:cNvPr id="6" name="Picture 5" descr="A graph of a number of blue bars&#10;&#10;AI-generated content may be incorrect.">
            <a:extLst>
              <a:ext uri="{FF2B5EF4-FFF2-40B4-BE49-F238E27FC236}">
                <a16:creationId xmlns:a16="http://schemas.microsoft.com/office/drawing/2014/main" id="{18D9362F-2173-DF31-F3CA-8BC2FC5FC41C}"/>
              </a:ext>
            </a:extLst>
          </p:cNvPr>
          <p:cNvPicPr>
            <a:picLocks noChangeAspect="1"/>
          </p:cNvPicPr>
          <p:nvPr/>
        </p:nvPicPr>
        <p:blipFill>
          <a:blip r:embed="rId2"/>
          <a:stretch>
            <a:fillRect/>
          </a:stretch>
        </p:blipFill>
        <p:spPr>
          <a:xfrm>
            <a:off x="3184979" y="1160765"/>
            <a:ext cx="5439070" cy="3458613"/>
          </a:xfrm>
          <a:prstGeom prst="rect">
            <a:avLst/>
          </a:prstGeom>
        </p:spPr>
      </p:pic>
      <p:sp>
        <p:nvSpPr>
          <p:cNvPr id="8" name="TextBox 7">
            <a:extLst>
              <a:ext uri="{FF2B5EF4-FFF2-40B4-BE49-F238E27FC236}">
                <a16:creationId xmlns:a16="http://schemas.microsoft.com/office/drawing/2014/main" id="{CFCDE0F8-45E7-1689-5650-B540EC3F2A6F}"/>
              </a:ext>
            </a:extLst>
          </p:cNvPr>
          <p:cNvSpPr txBox="1"/>
          <p:nvPr/>
        </p:nvSpPr>
        <p:spPr>
          <a:xfrm>
            <a:off x="169961" y="1412836"/>
            <a:ext cx="29118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prefix: The strange case ___</a:t>
            </a:r>
          </a:p>
          <a:p>
            <a:r>
              <a:rPr lang="en-US" sz="1800" err="1">
                <a:latin typeface="Corbel"/>
              </a:rPr>
              <a:t>groundtruth</a:t>
            </a:r>
            <a:r>
              <a:rPr lang="en-US" sz="1800">
                <a:latin typeface="Corbel"/>
              </a:rPr>
              <a:t>: of</a:t>
            </a:r>
          </a:p>
        </p:txBody>
      </p:sp>
      <p:sp>
        <p:nvSpPr>
          <p:cNvPr id="9" name="TextBox 8">
            <a:extLst>
              <a:ext uri="{FF2B5EF4-FFF2-40B4-BE49-F238E27FC236}">
                <a16:creationId xmlns:a16="http://schemas.microsoft.com/office/drawing/2014/main" id="{A3277D1F-3CAD-C762-672E-65D7FCAD757B}"/>
              </a:ext>
            </a:extLst>
          </p:cNvPr>
          <p:cNvSpPr txBox="1"/>
          <p:nvPr/>
        </p:nvSpPr>
        <p:spPr>
          <a:xfrm>
            <a:off x="534180" y="2695010"/>
            <a:ext cx="29118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Loss = -log p(of)</a:t>
            </a:r>
          </a:p>
          <a:p>
            <a:r>
              <a:rPr lang="en-US" sz="1800">
                <a:latin typeface="Corbel"/>
              </a:rPr>
              <a:t>= Cross Entropy(</a:t>
            </a:r>
            <a:r>
              <a:rPr lang="en-US" sz="1800" err="1">
                <a:latin typeface="Corbel"/>
              </a:rPr>
              <a:t>y_pred</a:t>
            </a:r>
            <a:r>
              <a:rPr lang="en-US" sz="1800">
                <a:latin typeface="Corbel"/>
              </a:rPr>
              <a:t>, </a:t>
            </a:r>
            <a:r>
              <a:rPr lang="en-US" sz="1800" err="1">
                <a:latin typeface="Corbel"/>
              </a:rPr>
              <a:t>groundtruth</a:t>
            </a:r>
            <a:r>
              <a:rPr lang="en-US" sz="1800">
                <a:latin typeface="Corbel"/>
              </a:rPr>
              <a:t>)</a:t>
            </a:r>
          </a:p>
          <a:p>
            <a:endParaRPr lang="en-US" sz="1800">
              <a:latin typeface="Corbel"/>
            </a:endParaRPr>
          </a:p>
        </p:txBody>
      </p:sp>
      <p:cxnSp>
        <p:nvCxnSpPr>
          <p:cNvPr id="10" name="Straight Arrow Connector 9">
            <a:extLst>
              <a:ext uri="{FF2B5EF4-FFF2-40B4-BE49-F238E27FC236}">
                <a16:creationId xmlns:a16="http://schemas.microsoft.com/office/drawing/2014/main" id="{BC14829D-835A-367B-A41B-45030755A120}"/>
              </a:ext>
            </a:extLst>
          </p:cNvPr>
          <p:cNvCxnSpPr/>
          <p:nvPr/>
        </p:nvCxnSpPr>
        <p:spPr>
          <a:xfrm>
            <a:off x="2209070" y="2898074"/>
            <a:ext cx="1628684" cy="3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945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12462-99A9-AB18-A2C4-5E1E2ED1D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4E7AA-9EDF-A012-6AE0-0C4DEB42D4DA}"/>
              </a:ext>
            </a:extLst>
          </p:cNvPr>
          <p:cNvSpPr>
            <a:spLocks noGrp="1"/>
          </p:cNvSpPr>
          <p:nvPr>
            <p:ph type="title"/>
          </p:nvPr>
        </p:nvSpPr>
        <p:spPr/>
        <p:txBody>
          <a:bodyPr lIns="91440" tIns="45720" rIns="91440" bIns="45720" anchor="b"/>
          <a:lstStyle/>
          <a:p>
            <a:r>
              <a:rPr lang="en-US">
                <a:ea typeface="Tahoma"/>
                <a:cs typeface="Tahoma"/>
              </a:rPr>
              <a:t>Revisit: Standard Training (</a:t>
            </a:r>
            <a:r>
              <a:rPr lang="en-US" err="1">
                <a:ea typeface="Tahoma"/>
                <a:cs typeface="Tahoma"/>
              </a:rPr>
              <a:t>NLLloss</a:t>
            </a:r>
            <a:r>
              <a:rPr lang="en-US">
                <a:ea typeface="Tahoma"/>
                <a:cs typeface="Tahoma"/>
              </a:rPr>
              <a:t>)</a:t>
            </a:r>
            <a:endParaRPr lang="en-US"/>
          </a:p>
        </p:txBody>
      </p:sp>
      <p:pic>
        <p:nvPicPr>
          <p:cNvPr id="6" name="Picture 5" descr="A graph of a number of blue bars&#10;&#10;AI-generated content may be incorrect.">
            <a:extLst>
              <a:ext uri="{FF2B5EF4-FFF2-40B4-BE49-F238E27FC236}">
                <a16:creationId xmlns:a16="http://schemas.microsoft.com/office/drawing/2014/main" id="{39A98144-BB3B-0276-1905-DA54EB16B5F7}"/>
              </a:ext>
            </a:extLst>
          </p:cNvPr>
          <p:cNvPicPr>
            <a:picLocks noChangeAspect="1"/>
          </p:cNvPicPr>
          <p:nvPr/>
        </p:nvPicPr>
        <p:blipFill>
          <a:blip r:embed="rId2"/>
          <a:stretch>
            <a:fillRect/>
          </a:stretch>
        </p:blipFill>
        <p:spPr>
          <a:xfrm>
            <a:off x="3184979" y="1160765"/>
            <a:ext cx="5439070" cy="3458613"/>
          </a:xfrm>
          <a:prstGeom prst="rect">
            <a:avLst/>
          </a:prstGeom>
        </p:spPr>
      </p:pic>
      <p:sp>
        <p:nvSpPr>
          <p:cNvPr id="8" name="TextBox 7">
            <a:extLst>
              <a:ext uri="{FF2B5EF4-FFF2-40B4-BE49-F238E27FC236}">
                <a16:creationId xmlns:a16="http://schemas.microsoft.com/office/drawing/2014/main" id="{5E8465EF-C28A-D2A3-F1B1-7A288F0B4721}"/>
              </a:ext>
            </a:extLst>
          </p:cNvPr>
          <p:cNvSpPr txBox="1"/>
          <p:nvPr/>
        </p:nvSpPr>
        <p:spPr>
          <a:xfrm>
            <a:off x="169961" y="1412836"/>
            <a:ext cx="29118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prefix: The strange case ___</a:t>
            </a:r>
          </a:p>
          <a:p>
            <a:r>
              <a:rPr lang="en-US" sz="1800" err="1">
                <a:latin typeface="Corbel"/>
              </a:rPr>
              <a:t>groundtruth</a:t>
            </a:r>
            <a:r>
              <a:rPr lang="en-US" sz="1800">
                <a:latin typeface="Corbel"/>
              </a:rPr>
              <a:t>: of</a:t>
            </a:r>
          </a:p>
        </p:txBody>
      </p:sp>
      <p:sp>
        <p:nvSpPr>
          <p:cNvPr id="9" name="TextBox 8">
            <a:extLst>
              <a:ext uri="{FF2B5EF4-FFF2-40B4-BE49-F238E27FC236}">
                <a16:creationId xmlns:a16="http://schemas.microsoft.com/office/drawing/2014/main" id="{EF98234D-AC4B-AEF1-53F1-327E9FD21293}"/>
              </a:ext>
            </a:extLst>
          </p:cNvPr>
          <p:cNvSpPr txBox="1"/>
          <p:nvPr/>
        </p:nvSpPr>
        <p:spPr>
          <a:xfrm>
            <a:off x="397968" y="2695010"/>
            <a:ext cx="30480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loss = -log p(of)</a:t>
            </a:r>
          </a:p>
          <a:p>
            <a:endParaRPr lang="en-US" sz="1800">
              <a:latin typeface="Corbel"/>
            </a:endParaRPr>
          </a:p>
        </p:txBody>
      </p:sp>
      <p:cxnSp>
        <p:nvCxnSpPr>
          <p:cNvPr id="10" name="Straight Arrow Connector 9">
            <a:extLst>
              <a:ext uri="{FF2B5EF4-FFF2-40B4-BE49-F238E27FC236}">
                <a16:creationId xmlns:a16="http://schemas.microsoft.com/office/drawing/2014/main" id="{C3A4CABD-2BA7-0F3D-AFC9-87FDEADFF9FE}"/>
              </a:ext>
            </a:extLst>
          </p:cNvPr>
          <p:cNvCxnSpPr/>
          <p:nvPr/>
        </p:nvCxnSpPr>
        <p:spPr>
          <a:xfrm>
            <a:off x="2013635" y="2895113"/>
            <a:ext cx="1824119" cy="3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3227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2AC7D-CDC7-84D7-C5EB-7A43FEA2A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CA973-6A31-00B5-118B-A026916A04EF}"/>
              </a:ext>
            </a:extLst>
          </p:cNvPr>
          <p:cNvSpPr>
            <a:spLocks noGrp="1"/>
          </p:cNvSpPr>
          <p:nvPr>
            <p:ph type="title"/>
          </p:nvPr>
        </p:nvSpPr>
        <p:spPr/>
        <p:txBody>
          <a:bodyPr lIns="91440" tIns="45720" rIns="91440" bIns="45720" anchor="b"/>
          <a:lstStyle/>
          <a:p>
            <a:r>
              <a:rPr lang="en-US">
                <a:ea typeface="Tahoma"/>
                <a:cs typeface="Tahoma"/>
              </a:rPr>
              <a:t>Revisit: Standard Training (</a:t>
            </a:r>
            <a:r>
              <a:rPr lang="en-US" err="1">
                <a:ea typeface="Tahoma"/>
                <a:cs typeface="Tahoma"/>
              </a:rPr>
              <a:t>NLLloss</a:t>
            </a:r>
            <a:r>
              <a:rPr lang="en-US">
                <a:ea typeface="Tahoma"/>
                <a:cs typeface="Tahoma"/>
              </a:rPr>
              <a:t>)</a:t>
            </a:r>
            <a:endParaRPr lang="en-US"/>
          </a:p>
        </p:txBody>
      </p:sp>
      <p:sp>
        <p:nvSpPr>
          <p:cNvPr id="9" name="TextBox 8">
            <a:extLst>
              <a:ext uri="{FF2B5EF4-FFF2-40B4-BE49-F238E27FC236}">
                <a16:creationId xmlns:a16="http://schemas.microsoft.com/office/drawing/2014/main" id="{A157785E-DF3A-1BBE-E97B-EE68609995D7}"/>
              </a:ext>
            </a:extLst>
          </p:cNvPr>
          <p:cNvSpPr txBox="1"/>
          <p:nvPr/>
        </p:nvSpPr>
        <p:spPr>
          <a:xfrm>
            <a:off x="1958489" y="1072305"/>
            <a:ext cx="522742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loss = -log p(of) = Cross Entropy(</a:t>
            </a:r>
            <a:r>
              <a:rPr lang="en-US" sz="1800" err="1">
                <a:solidFill>
                  <a:srgbClr val="F28E29"/>
                </a:solidFill>
                <a:latin typeface="Corbel"/>
              </a:rPr>
              <a:t>groundtruth</a:t>
            </a:r>
            <a:r>
              <a:rPr lang="en-US" sz="1800">
                <a:solidFill>
                  <a:schemeClr val="tx1"/>
                </a:solidFill>
                <a:latin typeface="Corbel"/>
              </a:rPr>
              <a:t>,</a:t>
            </a:r>
            <a:r>
              <a:rPr lang="en-US" sz="1800">
                <a:solidFill>
                  <a:srgbClr val="F28E29"/>
                </a:solidFill>
                <a:latin typeface="Corbel"/>
              </a:rPr>
              <a:t> </a:t>
            </a:r>
            <a:r>
              <a:rPr lang="en-US" sz="1800" err="1">
                <a:solidFill>
                  <a:schemeClr val="accent1"/>
                </a:solidFill>
                <a:latin typeface="Corbel"/>
              </a:rPr>
              <a:t>y_pred</a:t>
            </a:r>
            <a:r>
              <a:rPr lang="en-US" sz="1800">
                <a:latin typeface="Corbel"/>
              </a:rPr>
              <a:t>)</a:t>
            </a:r>
            <a:endParaRPr lang="en-US"/>
          </a:p>
        </p:txBody>
      </p:sp>
      <p:pic>
        <p:nvPicPr>
          <p:cNvPr id="3" name="Picture 2" descr="A graph of a number of blue bars&#10;&#10;AI-generated content may be incorrect.">
            <a:extLst>
              <a:ext uri="{FF2B5EF4-FFF2-40B4-BE49-F238E27FC236}">
                <a16:creationId xmlns:a16="http://schemas.microsoft.com/office/drawing/2014/main" id="{E7D973CE-9DAE-A5D7-7581-A7CD9E72ED8F}"/>
              </a:ext>
            </a:extLst>
          </p:cNvPr>
          <p:cNvPicPr>
            <a:picLocks noChangeAspect="1"/>
          </p:cNvPicPr>
          <p:nvPr/>
        </p:nvPicPr>
        <p:blipFill>
          <a:blip r:embed="rId2"/>
          <a:stretch>
            <a:fillRect/>
          </a:stretch>
        </p:blipFill>
        <p:spPr>
          <a:xfrm>
            <a:off x="4582675" y="1580809"/>
            <a:ext cx="4035488" cy="2552503"/>
          </a:xfrm>
          <a:prstGeom prst="rect">
            <a:avLst/>
          </a:prstGeom>
        </p:spPr>
      </p:pic>
      <p:sp>
        <p:nvSpPr>
          <p:cNvPr id="5" name="TextBox 4">
            <a:extLst>
              <a:ext uri="{FF2B5EF4-FFF2-40B4-BE49-F238E27FC236}">
                <a16:creationId xmlns:a16="http://schemas.microsoft.com/office/drawing/2014/main" id="{18CC9192-6B12-91AC-336D-632FA01E6ABE}"/>
              </a:ext>
            </a:extLst>
          </p:cNvPr>
          <p:cNvSpPr txBox="1"/>
          <p:nvPr/>
        </p:nvSpPr>
        <p:spPr>
          <a:xfrm>
            <a:off x="5950014" y="4134439"/>
            <a:ext cx="16278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err="1">
                <a:latin typeface="Corbel"/>
              </a:rPr>
              <a:t>y_pred</a:t>
            </a:r>
          </a:p>
        </p:txBody>
      </p:sp>
      <p:pic>
        <p:nvPicPr>
          <p:cNvPr id="7" name="Picture 6">
            <a:extLst>
              <a:ext uri="{FF2B5EF4-FFF2-40B4-BE49-F238E27FC236}">
                <a16:creationId xmlns:a16="http://schemas.microsoft.com/office/drawing/2014/main" id="{2DAEBA99-9BFF-CB30-A38E-0984AF96363E}"/>
              </a:ext>
            </a:extLst>
          </p:cNvPr>
          <p:cNvPicPr>
            <a:picLocks noChangeAspect="1"/>
          </p:cNvPicPr>
          <p:nvPr/>
        </p:nvPicPr>
        <p:blipFill>
          <a:blip r:embed="rId3"/>
          <a:stretch>
            <a:fillRect/>
          </a:stretch>
        </p:blipFill>
        <p:spPr>
          <a:xfrm>
            <a:off x="452489" y="1649355"/>
            <a:ext cx="3849296" cy="2422213"/>
          </a:xfrm>
          <a:prstGeom prst="rect">
            <a:avLst/>
          </a:prstGeom>
        </p:spPr>
      </p:pic>
      <p:sp>
        <p:nvSpPr>
          <p:cNvPr id="11" name="TextBox 10">
            <a:extLst>
              <a:ext uri="{FF2B5EF4-FFF2-40B4-BE49-F238E27FC236}">
                <a16:creationId xmlns:a16="http://schemas.microsoft.com/office/drawing/2014/main" id="{2FCA6480-2D69-BF73-DB81-13CB9551316A}"/>
              </a:ext>
            </a:extLst>
          </p:cNvPr>
          <p:cNvSpPr txBox="1"/>
          <p:nvPr/>
        </p:nvSpPr>
        <p:spPr>
          <a:xfrm>
            <a:off x="1560416" y="4180299"/>
            <a:ext cx="16278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Groundtruth</a:t>
            </a:r>
          </a:p>
          <a:p>
            <a:pPr algn="ctr"/>
            <a:r>
              <a:rPr lang="en-US" sz="2000">
                <a:latin typeface="Corbel"/>
              </a:rPr>
              <a:t>(one-hot)</a:t>
            </a:r>
          </a:p>
        </p:txBody>
      </p:sp>
    </p:spTree>
    <p:extLst>
      <p:ext uri="{BB962C8B-B14F-4D97-AF65-F5344CB8AC3E}">
        <p14:creationId xmlns:p14="http://schemas.microsoft.com/office/powerpoint/2010/main" val="27067887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6483B-F7D2-B5F2-BF16-CE59B6DCA9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6A65C-A7BC-3F1B-BD15-626C1444EBA3}"/>
              </a:ext>
            </a:extLst>
          </p:cNvPr>
          <p:cNvSpPr>
            <a:spLocks noGrp="1"/>
          </p:cNvSpPr>
          <p:nvPr>
            <p:ph type="title"/>
          </p:nvPr>
        </p:nvSpPr>
        <p:spPr/>
        <p:txBody>
          <a:bodyPr lIns="91440" tIns="45720" rIns="91440" bIns="45720" anchor="b"/>
          <a:lstStyle/>
          <a:p>
            <a:r>
              <a:rPr lang="en-US">
                <a:ea typeface="Tahoma"/>
                <a:cs typeface="Tahoma"/>
              </a:rPr>
              <a:t>Knowledge Distillation </a:t>
            </a:r>
            <a:endParaRPr lang="en-US"/>
          </a:p>
        </p:txBody>
      </p:sp>
      <p:sp>
        <p:nvSpPr>
          <p:cNvPr id="9" name="TextBox 8">
            <a:extLst>
              <a:ext uri="{FF2B5EF4-FFF2-40B4-BE49-F238E27FC236}">
                <a16:creationId xmlns:a16="http://schemas.microsoft.com/office/drawing/2014/main" id="{26D1A19E-E19A-9041-3899-8C9DE3F2502E}"/>
              </a:ext>
            </a:extLst>
          </p:cNvPr>
          <p:cNvSpPr txBox="1"/>
          <p:nvPr/>
        </p:nvSpPr>
        <p:spPr>
          <a:xfrm>
            <a:off x="2094701" y="1125605"/>
            <a:ext cx="5227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KD loss = Cross Entropy(</a:t>
            </a:r>
            <a:r>
              <a:rPr lang="en-US" sz="1800" err="1">
                <a:solidFill>
                  <a:schemeClr val="accent2"/>
                </a:solidFill>
                <a:latin typeface="Corbel"/>
              </a:rPr>
              <a:t>y_large</a:t>
            </a:r>
            <a:r>
              <a:rPr lang="en-US" sz="1800">
                <a:latin typeface="Corbel"/>
              </a:rPr>
              <a:t>, </a:t>
            </a:r>
            <a:r>
              <a:rPr lang="en-US" sz="1800" err="1">
                <a:solidFill>
                  <a:schemeClr val="accent1"/>
                </a:solidFill>
                <a:latin typeface="Corbel"/>
              </a:rPr>
              <a:t>y_pred</a:t>
            </a:r>
            <a:r>
              <a:rPr lang="en-US" sz="1800">
                <a:latin typeface="Corbel"/>
              </a:rPr>
              <a:t>)</a:t>
            </a:r>
            <a:endParaRPr lang="en-US"/>
          </a:p>
          <a:p>
            <a:endParaRPr lang="en-US" sz="1800">
              <a:latin typeface="Corbel"/>
            </a:endParaRPr>
          </a:p>
        </p:txBody>
      </p:sp>
      <p:pic>
        <p:nvPicPr>
          <p:cNvPr id="3" name="Picture 2" descr="A graph of a number of blue bars&#10;&#10;AI-generated content may be incorrect.">
            <a:extLst>
              <a:ext uri="{FF2B5EF4-FFF2-40B4-BE49-F238E27FC236}">
                <a16:creationId xmlns:a16="http://schemas.microsoft.com/office/drawing/2014/main" id="{1DE28695-1042-DE51-06DC-3607A00C1DFE}"/>
              </a:ext>
            </a:extLst>
          </p:cNvPr>
          <p:cNvPicPr>
            <a:picLocks noChangeAspect="1"/>
          </p:cNvPicPr>
          <p:nvPr/>
        </p:nvPicPr>
        <p:blipFill>
          <a:blip r:embed="rId2"/>
          <a:stretch>
            <a:fillRect/>
          </a:stretch>
        </p:blipFill>
        <p:spPr>
          <a:xfrm>
            <a:off x="4572092" y="1446754"/>
            <a:ext cx="4035488" cy="2552503"/>
          </a:xfrm>
          <a:prstGeom prst="rect">
            <a:avLst/>
          </a:prstGeom>
        </p:spPr>
      </p:pic>
      <p:sp>
        <p:nvSpPr>
          <p:cNvPr id="5" name="TextBox 4">
            <a:extLst>
              <a:ext uri="{FF2B5EF4-FFF2-40B4-BE49-F238E27FC236}">
                <a16:creationId xmlns:a16="http://schemas.microsoft.com/office/drawing/2014/main" id="{C98EC74B-9D1C-3838-1D15-AB33E968E6CF}"/>
              </a:ext>
            </a:extLst>
          </p:cNvPr>
          <p:cNvSpPr txBox="1"/>
          <p:nvPr/>
        </p:nvSpPr>
        <p:spPr>
          <a:xfrm>
            <a:off x="4803304" y="4081523"/>
            <a:ext cx="357329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small model next token probs</a:t>
            </a:r>
          </a:p>
          <a:p>
            <a:pPr algn="ctr"/>
            <a:r>
              <a:rPr lang="en-US" sz="2000">
                <a:latin typeface="Corbel"/>
              </a:rPr>
              <a:t>(</a:t>
            </a:r>
            <a:r>
              <a:rPr lang="en-US" sz="2000" err="1">
                <a:latin typeface="Corbel"/>
              </a:rPr>
              <a:t>y_pred</a:t>
            </a:r>
            <a:r>
              <a:rPr lang="en-US" sz="2000">
                <a:latin typeface="Corbel"/>
              </a:rPr>
              <a:t>)</a:t>
            </a:r>
          </a:p>
        </p:txBody>
      </p:sp>
      <p:sp>
        <p:nvSpPr>
          <p:cNvPr id="11" name="TextBox 10">
            <a:extLst>
              <a:ext uri="{FF2B5EF4-FFF2-40B4-BE49-F238E27FC236}">
                <a16:creationId xmlns:a16="http://schemas.microsoft.com/office/drawing/2014/main" id="{7C05525A-C4A6-D6AD-A33A-9CBAADDE6CFD}"/>
              </a:ext>
            </a:extLst>
          </p:cNvPr>
          <p:cNvSpPr txBox="1"/>
          <p:nvPr/>
        </p:nvSpPr>
        <p:spPr>
          <a:xfrm>
            <a:off x="1151688" y="4081521"/>
            <a:ext cx="287446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Large model next token probs (</a:t>
            </a:r>
            <a:r>
              <a:rPr lang="en-US" sz="2000" err="1">
                <a:latin typeface="Corbel"/>
              </a:rPr>
              <a:t>y_large</a:t>
            </a:r>
            <a:r>
              <a:rPr lang="en-US" sz="2000">
                <a:latin typeface="Corbel"/>
              </a:rPr>
              <a:t>)</a:t>
            </a:r>
          </a:p>
        </p:txBody>
      </p:sp>
      <p:pic>
        <p:nvPicPr>
          <p:cNvPr id="4" name="Picture 3" descr="A graph of a number of green bars&#10;&#10;AI-generated content may be incorrect.">
            <a:extLst>
              <a:ext uri="{FF2B5EF4-FFF2-40B4-BE49-F238E27FC236}">
                <a16:creationId xmlns:a16="http://schemas.microsoft.com/office/drawing/2014/main" id="{C08EC267-EA02-21E3-C138-E31F66C318B5}"/>
              </a:ext>
            </a:extLst>
          </p:cNvPr>
          <p:cNvPicPr>
            <a:picLocks noChangeAspect="1"/>
          </p:cNvPicPr>
          <p:nvPr/>
        </p:nvPicPr>
        <p:blipFill>
          <a:blip r:embed="rId3"/>
          <a:stretch>
            <a:fillRect/>
          </a:stretch>
        </p:blipFill>
        <p:spPr>
          <a:xfrm>
            <a:off x="603268" y="1448015"/>
            <a:ext cx="3968112" cy="2540658"/>
          </a:xfrm>
          <a:prstGeom prst="rect">
            <a:avLst/>
          </a:prstGeom>
        </p:spPr>
      </p:pic>
    </p:spTree>
    <p:extLst>
      <p:ext uri="{BB962C8B-B14F-4D97-AF65-F5344CB8AC3E}">
        <p14:creationId xmlns:p14="http://schemas.microsoft.com/office/powerpoint/2010/main" val="30573020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3250-AC89-CFBC-EC25-1787B6ECA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C91E3-A3EC-FAF2-D4C1-FE9BE64DF5D5}"/>
              </a:ext>
            </a:extLst>
          </p:cNvPr>
          <p:cNvSpPr>
            <a:spLocks noGrp="1"/>
          </p:cNvSpPr>
          <p:nvPr>
            <p:ph type="title"/>
          </p:nvPr>
        </p:nvSpPr>
        <p:spPr/>
        <p:txBody>
          <a:bodyPr lIns="91440" tIns="45720" rIns="91440" bIns="45720" anchor="b"/>
          <a:lstStyle/>
          <a:p>
            <a:r>
              <a:rPr lang="en-US">
                <a:ea typeface="Tahoma"/>
                <a:cs typeface="Tahoma"/>
              </a:rPr>
              <a:t>Knowledge Distillation</a:t>
            </a:r>
            <a:endParaRPr lang="en-US"/>
          </a:p>
        </p:txBody>
      </p:sp>
      <p:pic>
        <p:nvPicPr>
          <p:cNvPr id="3" name="Picture 2" descr="A diagram of a teacher network&#10;&#10;AI-generated content may be incorrect.">
            <a:extLst>
              <a:ext uri="{FF2B5EF4-FFF2-40B4-BE49-F238E27FC236}">
                <a16:creationId xmlns:a16="http://schemas.microsoft.com/office/drawing/2014/main" id="{388D77CC-3C8F-4CD2-148F-DE36F846BB10}"/>
              </a:ext>
            </a:extLst>
          </p:cNvPr>
          <p:cNvPicPr>
            <a:picLocks noChangeAspect="1"/>
          </p:cNvPicPr>
          <p:nvPr/>
        </p:nvPicPr>
        <p:blipFill>
          <a:blip r:embed="rId2"/>
          <a:stretch>
            <a:fillRect/>
          </a:stretch>
        </p:blipFill>
        <p:spPr>
          <a:xfrm>
            <a:off x="3128197" y="1619250"/>
            <a:ext cx="5238750" cy="1905000"/>
          </a:xfrm>
          <a:prstGeom prst="rect">
            <a:avLst/>
          </a:prstGeom>
        </p:spPr>
      </p:pic>
      <p:sp>
        <p:nvSpPr>
          <p:cNvPr id="4" name="TextBox 3">
            <a:extLst>
              <a:ext uri="{FF2B5EF4-FFF2-40B4-BE49-F238E27FC236}">
                <a16:creationId xmlns:a16="http://schemas.microsoft.com/office/drawing/2014/main" id="{0D523B21-B110-CA10-46FC-B2300ED942A1}"/>
              </a:ext>
            </a:extLst>
          </p:cNvPr>
          <p:cNvSpPr txBox="1"/>
          <p:nvPr/>
        </p:nvSpPr>
        <p:spPr>
          <a:xfrm>
            <a:off x="424286" y="1618214"/>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1: Initialize teacher model with a large and capable model</a:t>
            </a:r>
          </a:p>
        </p:txBody>
      </p:sp>
      <p:sp>
        <p:nvSpPr>
          <p:cNvPr id="5" name="TextBox 4">
            <a:extLst>
              <a:ext uri="{FF2B5EF4-FFF2-40B4-BE49-F238E27FC236}">
                <a16:creationId xmlns:a16="http://schemas.microsoft.com/office/drawing/2014/main" id="{4F7EC0DC-2A2D-A641-1451-2A061067D7EA}"/>
              </a:ext>
            </a:extLst>
          </p:cNvPr>
          <p:cNvSpPr txBox="1"/>
          <p:nvPr/>
        </p:nvSpPr>
        <p:spPr>
          <a:xfrm>
            <a:off x="424285" y="2956649"/>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2: Feed input data to both student and teacher (</a:t>
            </a:r>
            <a:r>
              <a:rPr lang="en-US" err="1">
                <a:latin typeface="Corbel"/>
                <a:ea typeface="Calibri"/>
                <a:cs typeface="Calibri"/>
              </a:rPr>
              <a:t>freezed</a:t>
            </a:r>
            <a:r>
              <a:rPr lang="en-US">
                <a:latin typeface="Corbel"/>
                <a:ea typeface="Calibri"/>
                <a:cs typeface="Calibri"/>
              </a:rPr>
              <a:t>)</a:t>
            </a:r>
          </a:p>
        </p:txBody>
      </p:sp>
      <p:sp>
        <p:nvSpPr>
          <p:cNvPr id="7" name="TextBox 6">
            <a:extLst>
              <a:ext uri="{FF2B5EF4-FFF2-40B4-BE49-F238E27FC236}">
                <a16:creationId xmlns:a16="http://schemas.microsoft.com/office/drawing/2014/main" id="{672A18F6-AAD2-8112-F3D5-346F5637876A}"/>
              </a:ext>
            </a:extLst>
          </p:cNvPr>
          <p:cNvSpPr txBox="1"/>
          <p:nvPr/>
        </p:nvSpPr>
        <p:spPr>
          <a:xfrm>
            <a:off x="4851188" y="3886446"/>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3: Use teacher outputs to train student (Cross Entropy)</a:t>
            </a:r>
          </a:p>
        </p:txBody>
      </p:sp>
    </p:spTree>
    <p:extLst>
      <p:ext uri="{BB962C8B-B14F-4D97-AF65-F5344CB8AC3E}">
        <p14:creationId xmlns:p14="http://schemas.microsoft.com/office/powerpoint/2010/main" val="302580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0553-2EB9-9D28-D1F2-1AB570828FA2}"/>
              </a:ext>
            </a:extLst>
          </p:cNvPr>
          <p:cNvSpPr>
            <a:spLocks noGrp="1"/>
          </p:cNvSpPr>
          <p:nvPr>
            <p:ph type="title"/>
          </p:nvPr>
        </p:nvSpPr>
        <p:spPr/>
        <p:txBody>
          <a:bodyPr lIns="91440" tIns="45720" rIns="91440" bIns="45720" anchor="b"/>
          <a:lstStyle/>
          <a:p>
            <a:r>
              <a:rPr lang="en-US">
                <a:ea typeface="Tahoma"/>
                <a:cs typeface="Tahoma"/>
              </a:rPr>
              <a:t>What if the teacher is Proprietary (GPT)?</a:t>
            </a:r>
            <a:endParaRPr lang="en-US"/>
          </a:p>
        </p:txBody>
      </p:sp>
      <p:pic>
        <p:nvPicPr>
          <p:cNvPr id="6" name="Picture 5" descr="A diagram of a teacher network&#10;&#10;AI-generated content may be incorrect.">
            <a:extLst>
              <a:ext uri="{FF2B5EF4-FFF2-40B4-BE49-F238E27FC236}">
                <a16:creationId xmlns:a16="http://schemas.microsoft.com/office/drawing/2014/main" id="{43C09DCF-8FEF-B9B5-A0E2-0EBB3092A62D}"/>
              </a:ext>
            </a:extLst>
          </p:cNvPr>
          <p:cNvPicPr>
            <a:picLocks noChangeAspect="1"/>
          </p:cNvPicPr>
          <p:nvPr/>
        </p:nvPicPr>
        <p:blipFill>
          <a:blip r:embed="rId2"/>
          <a:stretch>
            <a:fillRect/>
          </a:stretch>
        </p:blipFill>
        <p:spPr>
          <a:xfrm>
            <a:off x="3128197" y="1619250"/>
            <a:ext cx="5238750" cy="1905000"/>
          </a:xfrm>
          <a:prstGeom prst="rect">
            <a:avLst/>
          </a:prstGeom>
        </p:spPr>
      </p:pic>
      <p:sp>
        <p:nvSpPr>
          <p:cNvPr id="8" name="TextBox 7">
            <a:extLst>
              <a:ext uri="{FF2B5EF4-FFF2-40B4-BE49-F238E27FC236}">
                <a16:creationId xmlns:a16="http://schemas.microsoft.com/office/drawing/2014/main" id="{A891452E-11F1-B8AE-26DA-99A6C60FD021}"/>
              </a:ext>
            </a:extLst>
          </p:cNvPr>
          <p:cNvSpPr txBox="1"/>
          <p:nvPr/>
        </p:nvSpPr>
        <p:spPr>
          <a:xfrm>
            <a:off x="424286" y="1618214"/>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1: Initialize teacher model with a large and capable model</a:t>
            </a:r>
          </a:p>
        </p:txBody>
      </p:sp>
      <p:sp>
        <p:nvSpPr>
          <p:cNvPr id="10" name="TextBox 9">
            <a:extLst>
              <a:ext uri="{FF2B5EF4-FFF2-40B4-BE49-F238E27FC236}">
                <a16:creationId xmlns:a16="http://schemas.microsoft.com/office/drawing/2014/main" id="{EBB3CE9B-D4CC-0E49-82B1-E1C1222CEE83}"/>
              </a:ext>
            </a:extLst>
          </p:cNvPr>
          <p:cNvSpPr txBox="1"/>
          <p:nvPr/>
        </p:nvSpPr>
        <p:spPr>
          <a:xfrm>
            <a:off x="424285" y="2956649"/>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2: Feed input data to both student and teacher (</a:t>
            </a:r>
            <a:r>
              <a:rPr lang="en-US" err="1">
                <a:latin typeface="Corbel"/>
                <a:ea typeface="Calibri"/>
                <a:cs typeface="Calibri"/>
              </a:rPr>
              <a:t>freezed</a:t>
            </a:r>
            <a:r>
              <a:rPr lang="en-US">
                <a:latin typeface="Corbel"/>
                <a:ea typeface="Calibri"/>
                <a:cs typeface="Calibri"/>
              </a:rPr>
              <a:t>)</a:t>
            </a:r>
          </a:p>
        </p:txBody>
      </p:sp>
      <p:sp>
        <p:nvSpPr>
          <p:cNvPr id="12" name="TextBox 11">
            <a:extLst>
              <a:ext uri="{FF2B5EF4-FFF2-40B4-BE49-F238E27FC236}">
                <a16:creationId xmlns:a16="http://schemas.microsoft.com/office/drawing/2014/main" id="{1568B036-6EB3-02D6-8CC0-8FAD7F84C794}"/>
              </a:ext>
            </a:extLst>
          </p:cNvPr>
          <p:cNvSpPr txBox="1"/>
          <p:nvPr/>
        </p:nvSpPr>
        <p:spPr>
          <a:xfrm>
            <a:off x="4860071" y="3833145"/>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3: Use teacher </a:t>
            </a:r>
            <a:r>
              <a:rPr lang="en-US">
                <a:solidFill>
                  <a:srgbClr val="FF0000"/>
                </a:solidFill>
                <a:latin typeface="Corbel"/>
                <a:ea typeface="Calibri"/>
                <a:cs typeface="Calibri"/>
              </a:rPr>
              <a:t>generations </a:t>
            </a:r>
            <a:r>
              <a:rPr lang="en-US">
                <a:solidFill>
                  <a:schemeClr val="tx1"/>
                </a:solidFill>
                <a:latin typeface="Corbel"/>
                <a:ea typeface="Calibri"/>
                <a:cs typeface="Calibri"/>
              </a:rPr>
              <a:t>(instead of outputs)</a:t>
            </a:r>
            <a:r>
              <a:rPr lang="en-US">
                <a:latin typeface="Corbel"/>
                <a:ea typeface="Calibri"/>
                <a:cs typeface="Calibri"/>
              </a:rPr>
              <a:t> to train student!</a:t>
            </a:r>
          </a:p>
        </p:txBody>
      </p:sp>
    </p:spTree>
    <p:extLst>
      <p:ext uri="{BB962C8B-B14F-4D97-AF65-F5344CB8AC3E}">
        <p14:creationId xmlns:p14="http://schemas.microsoft.com/office/powerpoint/2010/main" val="2784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7A1-0A26-23B0-8EC8-6D17B7D46F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B592BB-A055-6824-FBC3-BB50153F971A}"/>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BB535C0C-44E3-B850-CF53-F8ADE7C87A76}"/>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20B723C-23EE-CD22-1DA1-10355D6ACC3B}"/>
              </a:ext>
            </a:extLst>
          </p:cNvPr>
          <p:cNvGrpSpPr/>
          <p:nvPr/>
        </p:nvGrpSpPr>
        <p:grpSpPr>
          <a:xfrm>
            <a:off x="1706453" y="2348832"/>
            <a:ext cx="4811093" cy="2538538"/>
            <a:chOff x="3751383" y="5164530"/>
            <a:chExt cx="10578465" cy="5581650"/>
          </a:xfrm>
        </p:grpSpPr>
        <p:pic>
          <p:nvPicPr>
            <p:cNvPr id="4" name="object 4">
              <a:extLst>
                <a:ext uri="{FF2B5EF4-FFF2-40B4-BE49-F238E27FC236}">
                  <a16:creationId xmlns:a16="http://schemas.microsoft.com/office/drawing/2014/main" id="{1B842A5B-055C-E4F3-9E93-5AD5365FA40C}"/>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8EE3CA7-F909-9DF7-0430-FBDC7381497C}"/>
                </a:ext>
              </a:extLst>
            </p:cNvPr>
            <p:cNvSpPr/>
            <p:nvPr/>
          </p:nvSpPr>
          <p:spPr>
            <a:xfrm>
              <a:off x="8386279" y="5193559"/>
              <a:ext cx="1424305" cy="2962275"/>
            </a:xfrm>
            <a:custGeom>
              <a:avLst/>
              <a:gdLst/>
              <a:ahLst/>
              <a:cxnLst/>
              <a:rect l="l" t="t" r="r" b="b"/>
              <a:pathLst>
                <a:path w="1424304" h="2962275">
                  <a:moveTo>
                    <a:pt x="1424203" y="0"/>
                  </a:moveTo>
                  <a:lnTo>
                    <a:pt x="0" y="0"/>
                  </a:lnTo>
                  <a:lnTo>
                    <a:pt x="0" y="2961870"/>
                  </a:lnTo>
                  <a:lnTo>
                    <a:pt x="1424203" y="2961870"/>
                  </a:lnTo>
                  <a:lnTo>
                    <a:pt x="14242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175CD59-9F0E-8231-C99B-75803EF3774F}"/>
                </a:ext>
              </a:extLst>
            </p:cNvPr>
            <p:cNvPicPr/>
            <p:nvPr/>
          </p:nvPicPr>
          <p:blipFill>
            <a:blip r:embed="rId3" cstate="print"/>
            <a:stretch>
              <a:fillRect/>
            </a:stretch>
          </p:blipFill>
          <p:spPr>
            <a:xfrm>
              <a:off x="4695027" y="5175603"/>
              <a:ext cx="9634745" cy="5569995"/>
            </a:xfrm>
            <a:prstGeom prst="rect">
              <a:avLst/>
            </a:prstGeom>
          </p:spPr>
        </p:pic>
      </p:grpSp>
      <p:sp>
        <p:nvSpPr>
          <p:cNvPr id="7" name="object 7">
            <a:extLst>
              <a:ext uri="{FF2B5EF4-FFF2-40B4-BE49-F238E27FC236}">
                <a16:creationId xmlns:a16="http://schemas.microsoft.com/office/drawing/2014/main" id="{60A968A0-6AB0-53C9-5203-83F89E9893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8E82A21-E87F-E42C-DB90-DBC21AEC1211}"/>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080C67D-F5E1-EC55-78FF-D7C74538051D}"/>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E5226B4E-034B-F78D-2158-959D587DA46A}"/>
              </a:ext>
            </a:extLst>
          </p:cNvPr>
          <p:cNvPicPr/>
          <p:nvPr/>
        </p:nvPicPr>
        <p:blipFill>
          <a:blip r:embed="rId4" cstate="print"/>
          <a:stretch>
            <a:fillRect/>
          </a:stretch>
        </p:blipFill>
        <p:spPr>
          <a:xfrm>
            <a:off x="6530768" y="2385116"/>
            <a:ext cx="1596488" cy="546407"/>
          </a:xfrm>
          <a:prstGeom prst="rect">
            <a:avLst/>
          </a:prstGeom>
        </p:spPr>
      </p:pic>
      <p:sp>
        <p:nvSpPr>
          <p:cNvPr id="17" name="object 17">
            <a:extLst>
              <a:ext uri="{FF2B5EF4-FFF2-40B4-BE49-F238E27FC236}">
                <a16:creationId xmlns:a16="http://schemas.microsoft.com/office/drawing/2014/main" id="{F3E539E3-0CFE-59B7-4515-B5471735963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0957E4A1-B090-26ED-CD1B-11301F72ACDC}"/>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dirty="0"/>
          </a:p>
        </p:txBody>
      </p:sp>
      <p:sp>
        <p:nvSpPr>
          <p:cNvPr id="18" name="object 18">
            <a:extLst>
              <a:ext uri="{FF2B5EF4-FFF2-40B4-BE49-F238E27FC236}">
                <a16:creationId xmlns:a16="http://schemas.microsoft.com/office/drawing/2014/main" id="{02ADEE84-AD31-4E3D-5A3C-45F1B7110D7F}"/>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4D7259EB-2707-092F-CAD6-AFBDB8D24514}"/>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1F24CD-810B-FCD0-157B-E7EEBCCE3168}"/>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21F24CD-810B-FCD0-157B-E7EEBCCE3168}"/>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30030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D43D5-6ABE-4091-325D-57112251F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46B21-35C9-91F2-8FD7-1F35127EDA44}"/>
              </a:ext>
            </a:extLst>
          </p:cNvPr>
          <p:cNvSpPr>
            <a:spLocks noGrp="1"/>
          </p:cNvSpPr>
          <p:nvPr>
            <p:ph type="title"/>
          </p:nvPr>
        </p:nvSpPr>
        <p:spPr/>
        <p:txBody>
          <a:bodyPr lIns="91440" tIns="45720" rIns="91440" bIns="45720" anchor="b"/>
          <a:lstStyle/>
          <a:p>
            <a:r>
              <a:rPr lang="en-US">
                <a:ea typeface="Tahoma"/>
                <a:cs typeface="Tahoma"/>
              </a:rPr>
              <a:t>Revisit: Standard Training (</a:t>
            </a:r>
            <a:r>
              <a:rPr lang="en-US" err="1">
                <a:ea typeface="Tahoma"/>
                <a:cs typeface="Tahoma"/>
              </a:rPr>
              <a:t>NLLloss</a:t>
            </a:r>
            <a:r>
              <a:rPr lang="en-US">
                <a:ea typeface="Tahoma"/>
                <a:cs typeface="Tahoma"/>
              </a:rPr>
              <a:t>)</a:t>
            </a:r>
            <a:endParaRPr lang="en-US"/>
          </a:p>
        </p:txBody>
      </p:sp>
      <p:sp>
        <p:nvSpPr>
          <p:cNvPr id="9" name="TextBox 8">
            <a:extLst>
              <a:ext uri="{FF2B5EF4-FFF2-40B4-BE49-F238E27FC236}">
                <a16:creationId xmlns:a16="http://schemas.microsoft.com/office/drawing/2014/main" id="{F08AC36E-FD47-CEB4-68D4-C43D0923D7DF}"/>
              </a:ext>
            </a:extLst>
          </p:cNvPr>
          <p:cNvSpPr txBox="1"/>
          <p:nvPr/>
        </p:nvSpPr>
        <p:spPr>
          <a:xfrm>
            <a:off x="1958489" y="1072305"/>
            <a:ext cx="561561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loss = -log p(of) = Cross Entropy(</a:t>
            </a:r>
            <a:r>
              <a:rPr lang="en-US" sz="1800">
                <a:solidFill>
                  <a:srgbClr val="F28E29"/>
                </a:solidFill>
                <a:latin typeface="Corbel"/>
              </a:rPr>
              <a:t>sampled text</a:t>
            </a:r>
            <a:r>
              <a:rPr lang="en-US" sz="1800">
                <a:solidFill>
                  <a:schemeClr val="tx1"/>
                </a:solidFill>
                <a:latin typeface="Corbel"/>
              </a:rPr>
              <a:t>,</a:t>
            </a:r>
            <a:r>
              <a:rPr lang="en-US" sz="1800">
                <a:solidFill>
                  <a:srgbClr val="F28E29"/>
                </a:solidFill>
                <a:latin typeface="Corbel"/>
              </a:rPr>
              <a:t> </a:t>
            </a:r>
            <a:r>
              <a:rPr lang="en-US" sz="1800" err="1">
                <a:solidFill>
                  <a:schemeClr val="accent1"/>
                </a:solidFill>
                <a:latin typeface="Corbel"/>
              </a:rPr>
              <a:t>y_pred</a:t>
            </a:r>
            <a:r>
              <a:rPr lang="en-US" sz="1800">
                <a:latin typeface="Corbel"/>
              </a:rPr>
              <a:t>)</a:t>
            </a:r>
            <a:endParaRPr lang="en-US"/>
          </a:p>
        </p:txBody>
      </p:sp>
      <p:pic>
        <p:nvPicPr>
          <p:cNvPr id="3" name="Picture 2" descr="A graph of a number of blue bars&#10;&#10;AI-generated content may be incorrect.">
            <a:extLst>
              <a:ext uri="{FF2B5EF4-FFF2-40B4-BE49-F238E27FC236}">
                <a16:creationId xmlns:a16="http://schemas.microsoft.com/office/drawing/2014/main" id="{CD01BB0C-7FFB-4F80-AE02-39F1D6A5FD28}"/>
              </a:ext>
            </a:extLst>
          </p:cNvPr>
          <p:cNvPicPr>
            <a:picLocks noChangeAspect="1"/>
          </p:cNvPicPr>
          <p:nvPr/>
        </p:nvPicPr>
        <p:blipFill>
          <a:blip r:embed="rId2"/>
          <a:stretch>
            <a:fillRect/>
          </a:stretch>
        </p:blipFill>
        <p:spPr>
          <a:xfrm>
            <a:off x="4582675" y="1580809"/>
            <a:ext cx="4035488" cy="2552503"/>
          </a:xfrm>
          <a:prstGeom prst="rect">
            <a:avLst/>
          </a:prstGeom>
        </p:spPr>
      </p:pic>
      <p:sp>
        <p:nvSpPr>
          <p:cNvPr id="5" name="TextBox 4">
            <a:extLst>
              <a:ext uri="{FF2B5EF4-FFF2-40B4-BE49-F238E27FC236}">
                <a16:creationId xmlns:a16="http://schemas.microsoft.com/office/drawing/2014/main" id="{A0185724-36DD-0847-89B5-CCAB40D3EB35}"/>
              </a:ext>
            </a:extLst>
          </p:cNvPr>
          <p:cNvSpPr txBox="1"/>
          <p:nvPr/>
        </p:nvSpPr>
        <p:spPr>
          <a:xfrm>
            <a:off x="5950014" y="4134439"/>
            <a:ext cx="16278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err="1">
                <a:latin typeface="Corbel"/>
              </a:rPr>
              <a:t>y_pred</a:t>
            </a:r>
          </a:p>
        </p:txBody>
      </p:sp>
      <p:pic>
        <p:nvPicPr>
          <p:cNvPr id="7" name="Picture 6">
            <a:extLst>
              <a:ext uri="{FF2B5EF4-FFF2-40B4-BE49-F238E27FC236}">
                <a16:creationId xmlns:a16="http://schemas.microsoft.com/office/drawing/2014/main" id="{623D55BB-6CF4-D9EF-18EC-7A2CD4E8D55B}"/>
              </a:ext>
            </a:extLst>
          </p:cNvPr>
          <p:cNvPicPr>
            <a:picLocks noChangeAspect="1"/>
          </p:cNvPicPr>
          <p:nvPr/>
        </p:nvPicPr>
        <p:blipFill>
          <a:blip r:embed="rId3"/>
          <a:stretch>
            <a:fillRect/>
          </a:stretch>
        </p:blipFill>
        <p:spPr>
          <a:xfrm>
            <a:off x="452489" y="1649355"/>
            <a:ext cx="3849296" cy="2422213"/>
          </a:xfrm>
          <a:prstGeom prst="rect">
            <a:avLst/>
          </a:prstGeom>
        </p:spPr>
      </p:pic>
      <p:sp>
        <p:nvSpPr>
          <p:cNvPr id="11" name="TextBox 10">
            <a:extLst>
              <a:ext uri="{FF2B5EF4-FFF2-40B4-BE49-F238E27FC236}">
                <a16:creationId xmlns:a16="http://schemas.microsoft.com/office/drawing/2014/main" id="{1D9CD410-D13E-0715-C4A6-E14DFC9636EF}"/>
              </a:ext>
            </a:extLst>
          </p:cNvPr>
          <p:cNvSpPr txBox="1"/>
          <p:nvPr/>
        </p:nvSpPr>
        <p:spPr>
          <a:xfrm>
            <a:off x="1560416" y="4115601"/>
            <a:ext cx="22208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Sampled output</a:t>
            </a:r>
          </a:p>
          <a:p>
            <a:pPr algn="ctr"/>
            <a:r>
              <a:rPr lang="en-US" sz="2000">
                <a:latin typeface="Corbel"/>
              </a:rPr>
              <a:t>(one-hot)</a:t>
            </a:r>
          </a:p>
        </p:txBody>
      </p:sp>
    </p:spTree>
    <p:extLst>
      <p:ext uri="{BB962C8B-B14F-4D97-AF65-F5344CB8AC3E}">
        <p14:creationId xmlns:p14="http://schemas.microsoft.com/office/powerpoint/2010/main" val="27739515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51F9-286B-2BCE-EE10-543518147425}"/>
              </a:ext>
            </a:extLst>
          </p:cNvPr>
          <p:cNvSpPr>
            <a:spLocks noGrp="1"/>
          </p:cNvSpPr>
          <p:nvPr>
            <p:ph type="title"/>
          </p:nvPr>
        </p:nvSpPr>
        <p:spPr/>
        <p:txBody>
          <a:bodyPr lIns="91440" tIns="45720" rIns="91440" bIns="45720" anchor="b"/>
          <a:lstStyle/>
          <a:p>
            <a:r>
              <a:rPr lang="en-US">
                <a:ea typeface="Tahoma"/>
                <a:cs typeface="Tahoma"/>
              </a:rPr>
              <a:t>What works better (a study in 2016)</a:t>
            </a:r>
            <a:endParaRPr lang="en-US"/>
          </a:p>
        </p:txBody>
      </p:sp>
      <p:pic>
        <p:nvPicPr>
          <p:cNvPr id="5" name="Content Placeholder 4">
            <a:extLst>
              <a:ext uri="{FF2B5EF4-FFF2-40B4-BE49-F238E27FC236}">
                <a16:creationId xmlns:a16="http://schemas.microsoft.com/office/drawing/2014/main" id="{91D03666-67CE-A6FB-A218-BBA487DFCA63}"/>
              </a:ext>
            </a:extLst>
          </p:cNvPr>
          <p:cNvPicPr>
            <a:picLocks noGrp="1" noChangeAspect="1"/>
          </p:cNvPicPr>
          <p:nvPr>
            <p:ph sz="quarter" idx="20"/>
          </p:nvPr>
        </p:nvPicPr>
        <p:blipFill>
          <a:blip r:embed="rId2"/>
          <a:stretch>
            <a:fillRect/>
          </a:stretch>
        </p:blipFill>
        <p:spPr>
          <a:xfrm>
            <a:off x="296983" y="1402161"/>
            <a:ext cx="8175707" cy="2336762"/>
          </a:xfrm>
        </p:spPr>
      </p:pic>
      <p:sp>
        <p:nvSpPr>
          <p:cNvPr id="4" name="Text Placeholder 3">
            <a:extLst>
              <a:ext uri="{FF2B5EF4-FFF2-40B4-BE49-F238E27FC236}">
                <a16:creationId xmlns:a16="http://schemas.microsoft.com/office/drawing/2014/main" id="{34123A4A-0B81-0FD1-3E5E-5B7947948FE1}"/>
              </a:ext>
            </a:extLst>
          </p:cNvPr>
          <p:cNvSpPr>
            <a:spLocks noGrp="1"/>
          </p:cNvSpPr>
          <p:nvPr>
            <p:ph type="body" sz="quarter" idx="19"/>
          </p:nvPr>
        </p:nvSpPr>
        <p:spPr/>
        <p:txBody>
          <a:bodyPr lIns="91440" tIns="45720" rIns="91440" bIns="45720" anchor="ctr"/>
          <a:lstStyle/>
          <a:p>
            <a:r>
              <a:rPr lang="en-US" sz="1200">
                <a:solidFill>
                  <a:srgbClr val="446E9B"/>
                </a:solidFill>
                <a:ea typeface="+mn-lt"/>
                <a:cs typeface="+mn-lt"/>
                <a:hlinkClick r:id="rId3"/>
              </a:rPr>
              <a:t>Sequence-Level Knowledge Distillation</a:t>
            </a:r>
            <a:r>
              <a:rPr lang="en-US" sz="1200">
                <a:solidFill>
                  <a:srgbClr val="212529"/>
                </a:solidFill>
                <a:ea typeface="+mn-lt"/>
                <a:cs typeface="+mn-lt"/>
              </a:rPr>
              <a:t> (Kim &amp; Rush, EMNLP 2016)</a:t>
            </a:r>
            <a:endParaRPr lang="en-US"/>
          </a:p>
        </p:txBody>
      </p:sp>
      <p:sp>
        <p:nvSpPr>
          <p:cNvPr id="7" name="TextBox 6">
            <a:extLst>
              <a:ext uri="{FF2B5EF4-FFF2-40B4-BE49-F238E27FC236}">
                <a16:creationId xmlns:a16="http://schemas.microsoft.com/office/drawing/2014/main" id="{7B9346BF-931A-0C7F-7254-9B1BF0E3F8EA}"/>
              </a:ext>
            </a:extLst>
          </p:cNvPr>
          <p:cNvSpPr txBox="1"/>
          <p:nvPr/>
        </p:nvSpPr>
        <p:spPr>
          <a:xfrm>
            <a:off x="785543" y="4274355"/>
            <a:ext cx="21800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Use teacher </a:t>
            </a:r>
            <a:r>
              <a:rPr lang="en-US">
                <a:solidFill>
                  <a:srgbClr val="FF0000"/>
                </a:solidFill>
                <a:latin typeface="Corbel"/>
                <a:ea typeface="Calibri"/>
                <a:cs typeface="Calibri"/>
              </a:rPr>
              <a:t>generations </a:t>
            </a:r>
            <a:endParaRPr lang="en-US">
              <a:latin typeface="Corbel"/>
              <a:ea typeface="Calibri"/>
              <a:cs typeface="Calibri"/>
            </a:endParaRPr>
          </a:p>
        </p:txBody>
      </p:sp>
      <p:cxnSp>
        <p:nvCxnSpPr>
          <p:cNvPr id="8" name="Straight Arrow Connector 7">
            <a:extLst>
              <a:ext uri="{FF2B5EF4-FFF2-40B4-BE49-F238E27FC236}">
                <a16:creationId xmlns:a16="http://schemas.microsoft.com/office/drawing/2014/main" id="{DDD3166D-05D1-2E7E-6ACC-205044B0A00D}"/>
              </a:ext>
            </a:extLst>
          </p:cNvPr>
          <p:cNvCxnSpPr/>
          <p:nvPr/>
        </p:nvCxnSpPr>
        <p:spPr>
          <a:xfrm flipH="1" flipV="1">
            <a:off x="1691596" y="3385150"/>
            <a:ext cx="740518" cy="556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B959036-AF7C-D607-83E2-BB6A46C9A0B2}"/>
              </a:ext>
            </a:extLst>
          </p:cNvPr>
          <p:cNvSpPr txBox="1"/>
          <p:nvPr/>
        </p:nvSpPr>
        <p:spPr>
          <a:xfrm>
            <a:off x="2285262" y="3890789"/>
            <a:ext cx="21800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Use teacher log-probs</a:t>
            </a:r>
            <a:endParaRPr lang="en-US">
              <a:solidFill>
                <a:srgbClr val="FF0000"/>
              </a:solidFill>
              <a:latin typeface="Corbel"/>
              <a:ea typeface="Calibri"/>
              <a:cs typeface="Calibri"/>
            </a:endParaRPr>
          </a:p>
        </p:txBody>
      </p:sp>
      <p:cxnSp>
        <p:nvCxnSpPr>
          <p:cNvPr id="11" name="Straight Arrow Connector 10">
            <a:extLst>
              <a:ext uri="{FF2B5EF4-FFF2-40B4-BE49-F238E27FC236}">
                <a16:creationId xmlns:a16="http://schemas.microsoft.com/office/drawing/2014/main" id="{5745EE75-CA37-3A35-2CE2-CFDA19E8B789}"/>
              </a:ext>
            </a:extLst>
          </p:cNvPr>
          <p:cNvCxnSpPr>
            <a:cxnSpLocks/>
          </p:cNvCxnSpPr>
          <p:nvPr/>
        </p:nvCxnSpPr>
        <p:spPr>
          <a:xfrm flipH="1" flipV="1">
            <a:off x="1549460" y="3710875"/>
            <a:ext cx="263776" cy="668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2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2913-DF88-3310-EDD2-6B7ACA621766}"/>
              </a:ext>
            </a:extLst>
          </p:cNvPr>
          <p:cNvSpPr>
            <a:spLocks noGrp="1"/>
          </p:cNvSpPr>
          <p:nvPr>
            <p:ph type="title"/>
          </p:nvPr>
        </p:nvSpPr>
        <p:spPr/>
        <p:txBody>
          <a:bodyPr lIns="91440" tIns="45720" rIns="91440" bIns="45720" anchor="b"/>
          <a:lstStyle/>
          <a:p>
            <a:r>
              <a:rPr lang="en-US">
                <a:ea typeface="Tahoma"/>
                <a:cs typeface="Tahoma"/>
              </a:rPr>
              <a:t>Knowledge Distillation</a:t>
            </a:r>
            <a:endParaRPr lang="en-US"/>
          </a:p>
        </p:txBody>
      </p:sp>
      <p:sp>
        <p:nvSpPr>
          <p:cNvPr id="3" name="Content Placeholder 2">
            <a:extLst>
              <a:ext uri="{FF2B5EF4-FFF2-40B4-BE49-F238E27FC236}">
                <a16:creationId xmlns:a16="http://schemas.microsoft.com/office/drawing/2014/main" id="{CFE1A6DA-9DEA-0C01-0530-3E98C4A33818}"/>
              </a:ext>
            </a:extLst>
          </p:cNvPr>
          <p:cNvSpPr>
            <a:spLocks noGrp="1"/>
          </p:cNvSpPr>
          <p:nvPr>
            <p:ph sz="quarter" idx="20"/>
          </p:nvPr>
        </p:nvSpPr>
        <p:spPr>
          <a:xfrm>
            <a:off x="527201" y="1442154"/>
            <a:ext cx="8085416" cy="3423466"/>
          </a:xfrm>
        </p:spPr>
        <p:txBody>
          <a:bodyPr lIns="91440" tIns="45720" rIns="91440" bIns="45720" anchor="t"/>
          <a:lstStyle/>
          <a:p>
            <a:pPr marL="285750" indent="-285750">
              <a:buFont typeface="Calibri" panose="05000000000000000000" pitchFamily="2" charset="2"/>
              <a:buChar char="-"/>
            </a:pPr>
            <a:r>
              <a:rPr lang="en-US" sz="2000">
                <a:latin typeface="Corbel"/>
                <a:ea typeface="Tahoma"/>
                <a:cs typeface="Tahoma"/>
              </a:rPr>
              <a:t>Train student (usually smaller model) on the output of a teacher (usually a larger model)</a:t>
            </a:r>
          </a:p>
          <a:p>
            <a:pPr marL="285750" indent="-285750">
              <a:buFont typeface="Calibri" panose="05000000000000000000" pitchFamily="2" charset="2"/>
              <a:buChar char="-"/>
            </a:pPr>
            <a:r>
              <a:rPr lang="en-US" sz="2000">
                <a:latin typeface="Corbel"/>
                <a:ea typeface="Tahoma"/>
                <a:cs typeface="Tahoma"/>
              </a:rPr>
              <a:t>The output can be log-probabilities or sampled outputs</a:t>
            </a:r>
          </a:p>
          <a:p>
            <a:pPr marL="285750" indent="-285750">
              <a:buFont typeface="Calibri" panose="05000000000000000000" pitchFamily="2" charset="2"/>
              <a:buChar char="-"/>
            </a:pPr>
            <a:r>
              <a:rPr lang="en-US" sz="2000">
                <a:latin typeface="Corbel"/>
                <a:ea typeface="Tahoma"/>
                <a:cs typeface="Tahoma"/>
              </a:rPr>
              <a:t>Effective in "distilling" the knowledge of large models to smaller ones.</a:t>
            </a:r>
          </a:p>
        </p:txBody>
      </p:sp>
    </p:spTree>
    <p:extLst>
      <p:ext uri="{BB962C8B-B14F-4D97-AF65-F5344CB8AC3E}">
        <p14:creationId xmlns:p14="http://schemas.microsoft.com/office/powerpoint/2010/main" val="2766741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7E49-F4FC-20FF-F1FE-AE2D42E6E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1531FD-F42F-7C7F-DA13-3A90677F2E40}"/>
              </a:ext>
            </a:extLst>
          </p:cNvPr>
          <p:cNvSpPr>
            <a:spLocks noGrp="1"/>
          </p:cNvSpPr>
          <p:nvPr>
            <p:ph sz="quarter" idx="20"/>
          </p:nvPr>
        </p:nvSpPr>
        <p:spPr/>
        <p:txBody>
          <a:bodyPr/>
          <a:lstStyle/>
          <a:p>
            <a:r>
              <a:rPr lang="en-US" dirty="0">
                <a:hlinkClick r:id="rId2"/>
              </a:rPr>
              <a:t>https://www.tensoreconomics.com/p/llm-inference-economics-from-first?utm_source=substack&amp;utm_medium</a:t>
            </a:r>
            <a:r>
              <a:rPr lang="en-US">
                <a:hlinkClick r:id="rId2"/>
              </a:rPr>
              <a:t>=email</a:t>
            </a:r>
            <a:r>
              <a:rPr lang="en-US"/>
              <a:t> </a:t>
            </a:r>
          </a:p>
        </p:txBody>
      </p:sp>
      <p:sp>
        <p:nvSpPr>
          <p:cNvPr id="4" name="Text Placeholder 3">
            <a:extLst>
              <a:ext uri="{FF2B5EF4-FFF2-40B4-BE49-F238E27FC236}">
                <a16:creationId xmlns:a16="http://schemas.microsoft.com/office/drawing/2014/main" id="{1B15CF10-C66E-E367-79E4-785974172CA3}"/>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4241864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F3AFA-9007-FDA9-9E24-BEF9FD265DCA}"/>
              </a:ext>
            </a:extLst>
          </p:cNvPr>
          <p:cNvSpPr>
            <a:spLocks noGrp="1"/>
          </p:cNvSpPr>
          <p:nvPr>
            <p:ph type="title"/>
          </p:nvPr>
        </p:nvSpPr>
        <p:spPr/>
        <p:txBody>
          <a:bodyPr/>
          <a:lstStyle/>
          <a:p>
            <a:r>
              <a:rPr lang="en-US" dirty="0"/>
              <a:t>VERY GOOD: Incorporate</a:t>
            </a:r>
          </a:p>
        </p:txBody>
      </p:sp>
      <p:sp>
        <p:nvSpPr>
          <p:cNvPr id="3" name="Content Placeholder 2">
            <a:extLst>
              <a:ext uri="{FF2B5EF4-FFF2-40B4-BE49-F238E27FC236}">
                <a16:creationId xmlns:a16="http://schemas.microsoft.com/office/drawing/2014/main" id="{F3445CCD-C3E1-20CB-CEEF-19774AA98A7B}"/>
              </a:ext>
            </a:extLst>
          </p:cNvPr>
          <p:cNvSpPr>
            <a:spLocks noGrp="1"/>
          </p:cNvSpPr>
          <p:nvPr>
            <p:ph sz="quarter" idx="20"/>
          </p:nvPr>
        </p:nvSpPr>
        <p:spPr/>
        <p:txBody>
          <a:bodyPr/>
          <a:lstStyle/>
          <a:p>
            <a:r>
              <a:rPr lang="en-US" dirty="0">
                <a:hlinkClick r:id="rId2"/>
              </a:rPr>
              <a:t>https://arxiv.org/pdf/2502.17129</a:t>
            </a:r>
            <a:endParaRPr lang="en-US" dirty="0"/>
          </a:p>
          <a:p>
            <a:r>
              <a:rPr lang="en-US" dirty="0"/>
              <a:t>Here are some topics: </a:t>
            </a:r>
          </a:p>
          <a:p>
            <a:r>
              <a:rPr lang="en-US" dirty="0"/>
              <a:t> – KV cache optimization </a:t>
            </a:r>
          </a:p>
          <a:p>
            <a:r>
              <a:rPr lang="en-US" dirty="0"/>
              <a:t> - memory management </a:t>
            </a:r>
          </a:p>
          <a:p>
            <a:r>
              <a:rPr lang="en-US" dirty="0"/>
              <a:t> - </a:t>
            </a:r>
          </a:p>
        </p:txBody>
      </p:sp>
      <p:sp>
        <p:nvSpPr>
          <p:cNvPr id="4" name="Text Placeholder 3">
            <a:extLst>
              <a:ext uri="{FF2B5EF4-FFF2-40B4-BE49-F238E27FC236}">
                <a16:creationId xmlns:a16="http://schemas.microsoft.com/office/drawing/2014/main" id="{876890D1-5A0C-4201-F03C-DD80F9BD0D5F}"/>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406816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F334-AF74-B494-FE1F-45E411F7F3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788F64-40F3-EAA3-97D8-4EEFD1EF0B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010A6853-A685-0AC5-18B1-14797D3B20DC}"/>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DEE3A15-1738-1B59-85B9-89EC15B99C93}"/>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2D07B672-C246-5E0F-FE1B-9B214E4F0450}"/>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DD714253-6C9D-90C7-4187-C2304FE4FE5C}"/>
                </a:ext>
              </a:extLst>
            </p:cNvPr>
            <p:cNvSpPr/>
            <p:nvPr/>
          </p:nvSpPr>
          <p:spPr>
            <a:xfrm>
              <a:off x="8386279" y="5193559"/>
              <a:ext cx="1833245" cy="2962275"/>
            </a:xfrm>
            <a:custGeom>
              <a:avLst/>
              <a:gdLst/>
              <a:ahLst/>
              <a:cxnLst/>
              <a:rect l="l" t="t" r="r" b="b"/>
              <a:pathLst>
                <a:path w="1833245" h="2962275">
                  <a:moveTo>
                    <a:pt x="1832896" y="0"/>
                  </a:moveTo>
                  <a:lnTo>
                    <a:pt x="0" y="0"/>
                  </a:lnTo>
                  <a:lnTo>
                    <a:pt x="0" y="2961870"/>
                  </a:lnTo>
                  <a:lnTo>
                    <a:pt x="1832896" y="2961870"/>
                  </a:lnTo>
                  <a:lnTo>
                    <a:pt x="1832896"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D92C6B46-79D2-F299-8AE1-54CFDA179256}"/>
                </a:ext>
              </a:extLst>
            </p:cNvPr>
            <p:cNvPicPr/>
            <p:nvPr/>
          </p:nvPicPr>
          <p:blipFill>
            <a:blip r:embed="rId3" cstate="print"/>
            <a:stretch>
              <a:fillRect/>
            </a:stretch>
          </p:blipFill>
          <p:spPr>
            <a:xfrm>
              <a:off x="4697401" y="5175603"/>
              <a:ext cx="9632245" cy="5551591"/>
            </a:xfrm>
            <a:prstGeom prst="rect">
              <a:avLst/>
            </a:prstGeom>
          </p:spPr>
        </p:pic>
      </p:grpSp>
      <p:sp>
        <p:nvSpPr>
          <p:cNvPr id="7" name="object 7">
            <a:extLst>
              <a:ext uri="{FF2B5EF4-FFF2-40B4-BE49-F238E27FC236}">
                <a16:creationId xmlns:a16="http://schemas.microsoft.com/office/drawing/2014/main" id="{16BFD5B2-45BC-3D4F-8BDE-1067AE0A3D67}"/>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C95FFE67-31BB-D63D-6EFE-A9BAD9624E64}"/>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BDB38FCA-8BEA-3D1E-1E69-FDCF9D92E1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FC8F83B4-3D85-39BE-338D-CB077472E702}"/>
              </a:ext>
            </a:extLst>
          </p:cNvPr>
          <p:cNvPicPr/>
          <p:nvPr/>
        </p:nvPicPr>
        <p:blipFill>
          <a:blip r:embed="rId4" cstate="print"/>
          <a:stretch>
            <a:fillRect/>
          </a:stretch>
        </p:blipFill>
        <p:spPr>
          <a:xfrm>
            <a:off x="6530716" y="2389841"/>
            <a:ext cx="1596424" cy="825964"/>
          </a:xfrm>
          <a:prstGeom prst="rect">
            <a:avLst/>
          </a:prstGeom>
        </p:spPr>
      </p:pic>
      <p:sp>
        <p:nvSpPr>
          <p:cNvPr id="17" name="object 17">
            <a:extLst>
              <a:ext uri="{FF2B5EF4-FFF2-40B4-BE49-F238E27FC236}">
                <a16:creationId xmlns:a16="http://schemas.microsoft.com/office/drawing/2014/main" id="{08B8DFFE-8E1D-BC3E-FF9B-EF347A794795}"/>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3048B675-40D4-1FCB-6B21-9ED99DF6AEA5}"/>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DDE9A70-D823-4978-A34B-04438ABFE876}"/>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8F0993FE-52D1-B27C-BEEA-714E1CC100FE}"/>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7790C4-2654-8BC7-5B40-230D4FB1A0F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E37790C4-2654-8BC7-5B40-230D4FB1A0F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8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2764-66FF-5D44-87AD-B8819736EAA2}"/>
              </a:ext>
            </a:extLst>
          </p:cNvPr>
          <p:cNvSpPr>
            <a:spLocks noGrp="1"/>
          </p:cNvSpPr>
          <p:nvPr>
            <p:ph type="title"/>
          </p:nvPr>
        </p:nvSpPr>
        <p:spPr/>
        <p:txBody>
          <a:bodyPr lIns="91440" tIns="45720" rIns="91440" bIns="45720" anchor="b"/>
          <a:lstStyle/>
          <a:p>
            <a:r>
              <a:rPr lang="en-US"/>
              <a:t>Our models are getting larger!</a:t>
            </a:r>
          </a:p>
        </p:txBody>
      </p:sp>
      <p:sp>
        <p:nvSpPr>
          <p:cNvPr id="3" name="Text Placeholder 2">
            <a:extLst>
              <a:ext uri="{FF2B5EF4-FFF2-40B4-BE49-F238E27FC236}">
                <a16:creationId xmlns:a16="http://schemas.microsoft.com/office/drawing/2014/main" id="{74E182E6-7815-0DCF-DFEA-2021B6C7D1E7}"/>
              </a:ext>
            </a:extLst>
          </p:cNvPr>
          <p:cNvSpPr>
            <a:spLocks noGrp="1"/>
          </p:cNvSpPr>
          <p:nvPr>
            <p:ph type="body" sz="quarter" idx="16"/>
          </p:nvPr>
        </p:nvSpPr>
        <p:spPr/>
        <p:txBody>
          <a:bodyPr/>
          <a:lstStyle/>
          <a:p>
            <a:r>
              <a:rPr lang="en-US"/>
              <a:t>TBD</a:t>
            </a:r>
          </a:p>
        </p:txBody>
      </p:sp>
      <p:pic>
        <p:nvPicPr>
          <p:cNvPr id="4" name="Picture 3" descr="A graph with numbers and a red line&#10;&#10;AI-generated content may be incorrect.">
            <a:extLst>
              <a:ext uri="{FF2B5EF4-FFF2-40B4-BE49-F238E27FC236}">
                <a16:creationId xmlns:a16="http://schemas.microsoft.com/office/drawing/2014/main" id="{E928BD60-89C9-2027-62B6-F4251F3437E2}"/>
              </a:ext>
            </a:extLst>
          </p:cNvPr>
          <p:cNvPicPr>
            <a:picLocks noChangeAspect="1"/>
          </p:cNvPicPr>
          <p:nvPr/>
        </p:nvPicPr>
        <p:blipFill>
          <a:blip r:embed="rId2"/>
          <a:stretch>
            <a:fillRect/>
          </a:stretch>
        </p:blipFill>
        <p:spPr>
          <a:xfrm>
            <a:off x="444042" y="1151000"/>
            <a:ext cx="8267700" cy="3600450"/>
          </a:xfrm>
          <a:prstGeom prst="rect">
            <a:avLst/>
          </a:prstGeom>
        </p:spPr>
      </p:pic>
      <p:sp>
        <p:nvSpPr>
          <p:cNvPr id="5" name="TextBox 4">
            <a:extLst>
              <a:ext uri="{FF2B5EF4-FFF2-40B4-BE49-F238E27FC236}">
                <a16:creationId xmlns:a16="http://schemas.microsoft.com/office/drawing/2014/main" id="{491FC848-2C8E-586E-4EDE-183DDCBED13A}"/>
              </a:ext>
            </a:extLst>
          </p:cNvPr>
          <p:cNvSpPr txBox="1"/>
          <p:nvPr/>
        </p:nvSpPr>
        <p:spPr>
          <a:xfrm>
            <a:off x="1717729" y="4804476"/>
            <a:ext cx="49400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Figure Credit: Song Han (MIT)</a:t>
            </a:r>
          </a:p>
        </p:txBody>
      </p:sp>
    </p:spTree>
    <p:extLst>
      <p:ext uri="{BB962C8B-B14F-4D97-AF65-F5344CB8AC3E}">
        <p14:creationId xmlns:p14="http://schemas.microsoft.com/office/powerpoint/2010/main" val="128483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A919-2821-1AAA-3CEE-D9E2C23A7F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952523-AF8D-7ECC-032F-0E71173808C4}"/>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6452E34E-11CF-F669-52B5-C80E232FC052}"/>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01513DB3-A1C3-F5C1-96A4-7A4FD521F089}"/>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A46D68A0-188C-9BF1-1F87-D249D34B0BE5}"/>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5467BB62-FD89-E5B3-BF33-345A636E0777}"/>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601D3BC8-EAD7-A28E-CEAC-9E212D79E0A6}"/>
                </a:ext>
              </a:extLst>
            </p:cNvPr>
            <p:cNvPicPr/>
            <p:nvPr/>
          </p:nvPicPr>
          <p:blipFill>
            <a:blip r:embed="rId3" cstate="print"/>
            <a:stretch>
              <a:fillRect/>
            </a:stretch>
          </p:blipFill>
          <p:spPr>
            <a:xfrm>
              <a:off x="4699698" y="5175778"/>
              <a:ext cx="9629781" cy="5551416"/>
            </a:xfrm>
            <a:prstGeom prst="rect">
              <a:avLst/>
            </a:prstGeom>
          </p:spPr>
        </p:pic>
      </p:grpSp>
      <p:sp>
        <p:nvSpPr>
          <p:cNvPr id="7" name="object 7">
            <a:extLst>
              <a:ext uri="{FF2B5EF4-FFF2-40B4-BE49-F238E27FC236}">
                <a16:creationId xmlns:a16="http://schemas.microsoft.com/office/drawing/2014/main" id="{70219736-78E1-500C-13AB-557365A3CF7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24C82B7-4D13-EF2D-2BBB-A5FE8017A989}"/>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DE7A67F-25E2-BD9A-A402-9FC344E76E31}"/>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DA971139-9C55-DCD8-2D14-B5B4721518DC}"/>
              </a:ext>
            </a:extLst>
          </p:cNvPr>
          <p:cNvPicPr/>
          <p:nvPr/>
        </p:nvPicPr>
        <p:blipFill>
          <a:blip r:embed="rId4" cstate="print"/>
          <a:stretch>
            <a:fillRect/>
          </a:stretch>
        </p:blipFill>
        <p:spPr>
          <a:xfrm>
            <a:off x="6530715" y="2390782"/>
            <a:ext cx="1596541" cy="1074330"/>
          </a:xfrm>
          <a:prstGeom prst="rect">
            <a:avLst/>
          </a:prstGeom>
        </p:spPr>
      </p:pic>
      <p:sp>
        <p:nvSpPr>
          <p:cNvPr id="17" name="object 17">
            <a:extLst>
              <a:ext uri="{FF2B5EF4-FFF2-40B4-BE49-F238E27FC236}">
                <a16:creationId xmlns:a16="http://schemas.microsoft.com/office/drawing/2014/main" id="{0BED46E6-E66D-E3DD-FC25-CC439C93E5F2}"/>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6EB00969-18E5-9B81-1D30-B0B4EE8C320A}"/>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2B82D5C-31A1-6F80-4E2C-5BB3CD395663}"/>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22C9449F-F05B-86AD-F32B-59A6DAB2D91F}"/>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3A2EF1-E7D8-F84A-BA46-F4AA8353BB0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A23A2EF1-E7D8-F84A-BA46-F4AA8353BB0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442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74A-D1B1-9DCE-DAC5-D655D2FE2F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8C8628-E63F-84B4-D3AF-D5AC4240B7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7F119B1A-3FAB-E0E6-42C8-A011BDC1918D}"/>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a:p>
            <a:endParaRPr lang="en-US" dirty="0"/>
          </a:p>
        </p:txBody>
      </p:sp>
      <p:grpSp>
        <p:nvGrpSpPr>
          <p:cNvPr id="3" name="object 3">
            <a:extLst>
              <a:ext uri="{FF2B5EF4-FFF2-40B4-BE49-F238E27FC236}">
                <a16:creationId xmlns:a16="http://schemas.microsoft.com/office/drawing/2014/main" id="{4CAFB7B4-1377-DE05-5E07-EAAFB6EF78AB}"/>
              </a:ext>
            </a:extLst>
          </p:cNvPr>
          <p:cNvGrpSpPr/>
          <p:nvPr/>
        </p:nvGrpSpPr>
        <p:grpSpPr>
          <a:xfrm>
            <a:off x="1706453" y="2348832"/>
            <a:ext cx="4811093" cy="2535361"/>
            <a:chOff x="3751383" y="5164530"/>
            <a:chExt cx="10578465" cy="5574665"/>
          </a:xfrm>
        </p:grpSpPr>
        <p:pic>
          <p:nvPicPr>
            <p:cNvPr id="4" name="object 4">
              <a:extLst>
                <a:ext uri="{FF2B5EF4-FFF2-40B4-BE49-F238E27FC236}">
                  <a16:creationId xmlns:a16="http://schemas.microsoft.com/office/drawing/2014/main" id="{1F3ED1CD-2030-58C8-5FB3-40E11C652FCD}"/>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F71109C-E47E-0C4F-4EFE-85FD33D1DEEA}"/>
                </a:ext>
              </a:extLst>
            </p:cNvPr>
            <p:cNvSpPr/>
            <p:nvPr/>
          </p:nvSpPr>
          <p:spPr>
            <a:xfrm>
              <a:off x="8386279" y="5193559"/>
              <a:ext cx="3452495" cy="2962275"/>
            </a:xfrm>
            <a:custGeom>
              <a:avLst/>
              <a:gdLst/>
              <a:ahLst/>
              <a:cxnLst/>
              <a:rect l="l" t="t" r="r" b="b"/>
              <a:pathLst>
                <a:path w="3452495" h="2962275">
                  <a:moveTo>
                    <a:pt x="3452201" y="0"/>
                  </a:moveTo>
                  <a:lnTo>
                    <a:pt x="0" y="0"/>
                  </a:lnTo>
                  <a:lnTo>
                    <a:pt x="0" y="2961870"/>
                  </a:lnTo>
                  <a:lnTo>
                    <a:pt x="3452201" y="2961870"/>
                  </a:lnTo>
                  <a:lnTo>
                    <a:pt x="3452201"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67D4562-89CA-9400-A586-BDD84ECB8041}"/>
                </a:ext>
              </a:extLst>
            </p:cNvPr>
            <p:cNvPicPr/>
            <p:nvPr/>
          </p:nvPicPr>
          <p:blipFill>
            <a:blip r:embed="rId3" cstate="print"/>
            <a:stretch>
              <a:fillRect/>
            </a:stretch>
          </p:blipFill>
          <p:spPr>
            <a:xfrm>
              <a:off x="4700812" y="5175928"/>
              <a:ext cx="9628626" cy="5563002"/>
            </a:xfrm>
            <a:prstGeom prst="rect">
              <a:avLst/>
            </a:prstGeom>
          </p:spPr>
        </p:pic>
      </p:grpSp>
      <p:sp>
        <p:nvSpPr>
          <p:cNvPr id="7" name="object 7">
            <a:extLst>
              <a:ext uri="{FF2B5EF4-FFF2-40B4-BE49-F238E27FC236}">
                <a16:creationId xmlns:a16="http://schemas.microsoft.com/office/drawing/2014/main" id="{C767B34A-6A8B-B2B1-4856-15670CEA2EE3}"/>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04897D9B-D7E5-1AA3-3EC5-E9A9C5EB3A2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918B1056-37C9-32C4-6519-75454553F9F3}"/>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6208DF67-B809-978A-082C-D4E4B53D8D1D}"/>
              </a:ext>
            </a:extLst>
          </p:cNvPr>
          <p:cNvPicPr/>
          <p:nvPr/>
        </p:nvPicPr>
        <p:blipFill>
          <a:blip r:embed="rId4" cstate="print"/>
          <a:stretch>
            <a:fillRect/>
          </a:stretch>
        </p:blipFill>
        <p:spPr>
          <a:xfrm>
            <a:off x="6530715" y="2389229"/>
            <a:ext cx="1596541" cy="1438216"/>
          </a:xfrm>
          <a:prstGeom prst="rect">
            <a:avLst/>
          </a:prstGeom>
        </p:spPr>
      </p:pic>
      <p:sp>
        <p:nvSpPr>
          <p:cNvPr id="17" name="object 17">
            <a:extLst>
              <a:ext uri="{FF2B5EF4-FFF2-40B4-BE49-F238E27FC236}">
                <a16:creationId xmlns:a16="http://schemas.microsoft.com/office/drawing/2014/main" id="{56317B2E-51B1-F91B-2B81-13F3BB1B23E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CD0CCDFB-E97B-C80E-BD4D-E6D8D90B47A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7D07B4C3-4CDA-F99F-3FC9-225E241791EC}"/>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18E3A15B-2D4C-D514-228E-94291E0F43E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862347-E3F9-C1C8-0B1B-B5AEB382088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5862347-E3F9-C1C8-0B1B-B5AEB382088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0531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0710-C634-79B0-CFE5-33548D0396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8D5CF8-B717-1B1C-3D44-2322E5B6F5C6}"/>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dirty="0"/>
              <a:t>KV-Cache for reducing inference redundancy </a:t>
            </a:r>
            <a:endParaRPr sz="2800" spc="-5" dirty="0"/>
          </a:p>
        </p:txBody>
      </p:sp>
      <p:sp>
        <p:nvSpPr>
          <p:cNvPr id="35" name="Text Placeholder 34">
            <a:extLst>
              <a:ext uri="{FF2B5EF4-FFF2-40B4-BE49-F238E27FC236}">
                <a16:creationId xmlns:a16="http://schemas.microsoft.com/office/drawing/2014/main" id="{52BE6C9B-42FF-ACA8-3C1A-8DA5813103CE}"/>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grpSp>
        <p:nvGrpSpPr>
          <p:cNvPr id="3" name="object 3">
            <a:extLst>
              <a:ext uri="{FF2B5EF4-FFF2-40B4-BE49-F238E27FC236}">
                <a16:creationId xmlns:a16="http://schemas.microsoft.com/office/drawing/2014/main" id="{46EBA535-D441-469C-EC77-193FB3AD1C24}"/>
              </a:ext>
            </a:extLst>
          </p:cNvPr>
          <p:cNvGrpSpPr/>
          <p:nvPr/>
        </p:nvGrpSpPr>
        <p:grpSpPr>
          <a:xfrm>
            <a:off x="1706453" y="2348832"/>
            <a:ext cx="3310496" cy="2054801"/>
            <a:chOff x="3751383" y="5164530"/>
            <a:chExt cx="7279005" cy="4518025"/>
          </a:xfrm>
        </p:grpSpPr>
        <p:pic>
          <p:nvPicPr>
            <p:cNvPr id="4" name="object 4">
              <a:extLst>
                <a:ext uri="{FF2B5EF4-FFF2-40B4-BE49-F238E27FC236}">
                  <a16:creationId xmlns:a16="http://schemas.microsoft.com/office/drawing/2014/main" id="{F9BABB50-23C3-F724-000F-F8D866BD58B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60E2797B-6CCF-2C61-39E7-D2DAC349EA7D}"/>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6" name="object 6">
              <a:extLst>
                <a:ext uri="{FF2B5EF4-FFF2-40B4-BE49-F238E27FC236}">
                  <a16:creationId xmlns:a16="http://schemas.microsoft.com/office/drawing/2014/main" id="{E3C36ADE-8CFC-29DE-7686-9B945535CD6B}"/>
                </a:ext>
              </a:extLst>
            </p:cNvPr>
            <p:cNvPicPr/>
            <p:nvPr/>
          </p:nvPicPr>
          <p:blipFill>
            <a:blip r:embed="rId3" cstate="print"/>
            <a:stretch>
              <a:fillRect/>
            </a:stretch>
          </p:blipFill>
          <p:spPr>
            <a:xfrm>
              <a:off x="5798986" y="5175778"/>
              <a:ext cx="5230774" cy="4506624"/>
            </a:xfrm>
            <a:prstGeom prst="rect">
              <a:avLst/>
            </a:prstGeom>
          </p:spPr>
        </p:pic>
      </p:grpSp>
      <p:sp>
        <p:nvSpPr>
          <p:cNvPr id="7" name="object 7">
            <a:extLst>
              <a:ext uri="{FF2B5EF4-FFF2-40B4-BE49-F238E27FC236}">
                <a16:creationId xmlns:a16="http://schemas.microsoft.com/office/drawing/2014/main" id="{76A13644-2402-4B41-0E8B-1287F6D8AEB7}"/>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8" name="object 8">
            <a:extLst>
              <a:ext uri="{FF2B5EF4-FFF2-40B4-BE49-F238E27FC236}">
                <a16:creationId xmlns:a16="http://schemas.microsoft.com/office/drawing/2014/main" id="{952E17AC-630A-84DC-1D0F-B5BEB6E8BE7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15" name="object 15">
            <a:extLst>
              <a:ext uri="{FF2B5EF4-FFF2-40B4-BE49-F238E27FC236}">
                <a16:creationId xmlns:a16="http://schemas.microsoft.com/office/drawing/2014/main" id="{665C00DC-E8D7-4736-96B9-07F3325D158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6" name="object 16">
            <a:extLst>
              <a:ext uri="{FF2B5EF4-FFF2-40B4-BE49-F238E27FC236}">
                <a16:creationId xmlns:a16="http://schemas.microsoft.com/office/drawing/2014/main" id="{55399429-9F88-7427-1646-D2483DF7DB9C}"/>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7" name="object 17">
            <a:extLst>
              <a:ext uri="{FF2B5EF4-FFF2-40B4-BE49-F238E27FC236}">
                <a16:creationId xmlns:a16="http://schemas.microsoft.com/office/drawing/2014/main" id="{FCB41356-618B-9CBA-7D48-5773DBEC0F30}"/>
              </a:ext>
            </a:extLst>
          </p:cNvPr>
          <p:cNvGrpSpPr/>
          <p:nvPr/>
        </p:nvGrpSpPr>
        <p:grpSpPr>
          <a:xfrm>
            <a:off x="2138253" y="2390783"/>
            <a:ext cx="5989102" cy="2487998"/>
            <a:chOff x="4700811" y="5256769"/>
            <a:chExt cx="13168630" cy="5470525"/>
          </a:xfrm>
        </p:grpSpPr>
        <p:sp>
          <p:nvSpPr>
            <p:cNvPr id="18" name="object 18">
              <a:extLst>
                <a:ext uri="{FF2B5EF4-FFF2-40B4-BE49-F238E27FC236}">
                  <a16:creationId xmlns:a16="http://schemas.microsoft.com/office/drawing/2014/main" id="{80AC0EE7-CBF0-EB8A-D875-49827509E6C0}"/>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9" name="object 19">
              <a:extLst>
                <a:ext uri="{FF2B5EF4-FFF2-40B4-BE49-F238E27FC236}">
                  <a16:creationId xmlns:a16="http://schemas.microsoft.com/office/drawing/2014/main" id="{E3FB7F68-7C5F-DFAA-C352-A18C4B0933DD}"/>
                </a:ext>
              </a:extLst>
            </p:cNvPr>
            <p:cNvPicPr/>
            <p:nvPr/>
          </p:nvPicPr>
          <p:blipFill>
            <a:blip r:embed="rId4" cstate="print"/>
            <a:stretch>
              <a:fillRect/>
            </a:stretch>
          </p:blipFill>
          <p:spPr>
            <a:xfrm>
              <a:off x="13969700" y="7991044"/>
              <a:ext cx="383663" cy="401320"/>
            </a:xfrm>
            <a:prstGeom prst="rect">
              <a:avLst/>
            </a:prstGeom>
          </p:spPr>
        </p:pic>
        <p:pic>
          <p:nvPicPr>
            <p:cNvPr id="20" name="object 20">
              <a:extLst>
                <a:ext uri="{FF2B5EF4-FFF2-40B4-BE49-F238E27FC236}">
                  <a16:creationId xmlns:a16="http://schemas.microsoft.com/office/drawing/2014/main" id="{A3D8CB30-06F8-A8AD-1930-B66D02417F33}"/>
                </a:ext>
              </a:extLst>
            </p:cNvPr>
            <p:cNvPicPr/>
            <p:nvPr/>
          </p:nvPicPr>
          <p:blipFill>
            <a:blip r:embed="rId5" cstate="print"/>
            <a:stretch>
              <a:fillRect/>
            </a:stretch>
          </p:blipFill>
          <p:spPr>
            <a:xfrm>
              <a:off x="4700811" y="10629658"/>
              <a:ext cx="4776160" cy="97536"/>
            </a:xfrm>
            <a:prstGeom prst="rect">
              <a:avLst/>
            </a:prstGeom>
          </p:spPr>
        </p:pic>
        <p:pic>
          <p:nvPicPr>
            <p:cNvPr id="21" name="object 21">
              <a:extLst>
                <a:ext uri="{FF2B5EF4-FFF2-40B4-BE49-F238E27FC236}">
                  <a16:creationId xmlns:a16="http://schemas.microsoft.com/office/drawing/2014/main" id="{62FF0375-BE4B-0168-78EC-B7F866FD3394}"/>
                </a:ext>
              </a:extLst>
            </p:cNvPr>
            <p:cNvPicPr/>
            <p:nvPr/>
          </p:nvPicPr>
          <p:blipFill>
            <a:blip r:embed="rId6" cstate="print"/>
            <a:stretch>
              <a:fillRect/>
            </a:stretch>
          </p:blipFill>
          <p:spPr>
            <a:xfrm>
              <a:off x="8723950" y="9602589"/>
              <a:ext cx="1070508" cy="991870"/>
            </a:xfrm>
            <a:prstGeom prst="rect">
              <a:avLst/>
            </a:prstGeom>
          </p:spPr>
        </p:pic>
        <p:pic>
          <p:nvPicPr>
            <p:cNvPr id="22" name="object 22">
              <a:extLst>
                <a:ext uri="{FF2B5EF4-FFF2-40B4-BE49-F238E27FC236}">
                  <a16:creationId xmlns:a16="http://schemas.microsoft.com/office/drawing/2014/main" id="{AD5BD6A2-E602-028A-AD68-E01245ABA2FB}"/>
                </a:ext>
              </a:extLst>
            </p:cNvPr>
            <p:cNvPicPr/>
            <p:nvPr/>
          </p:nvPicPr>
          <p:blipFill>
            <a:blip r:embed="rId7" cstate="print"/>
            <a:stretch>
              <a:fillRect/>
            </a:stretch>
          </p:blipFill>
          <p:spPr>
            <a:xfrm>
              <a:off x="14358806" y="5256769"/>
              <a:ext cx="3510419" cy="2362200"/>
            </a:xfrm>
            <a:prstGeom prst="rect">
              <a:avLst/>
            </a:prstGeom>
          </p:spPr>
        </p:pic>
      </p:grpSp>
      <p:sp>
        <p:nvSpPr>
          <p:cNvPr id="23" name="object 23">
            <a:extLst>
              <a:ext uri="{FF2B5EF4-FFF2-40B4-BE49-F238E27FC236}">
                <a16:creationId xmlns:a16="http://schemas.microsoft.com/office/drawing/2014/main" id="{36DBDB44-F52A-6697-FDEA-3CD3BD079ED0}"/>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grpSp>
        <p:nvGrpSpPr>
          <p:cNvPr id="26" name="object 26">
            <a:extLst>
              <a:ext uri="{FF2B5EF4-FFF2-40B4-BE49-F238E27FC236}">
                <a16:creationId xmlns:a16="http://schemas.microsoft.com/office/drawing/2014/main" id="{94BAC84D-FBDC-2E5E-CCDD-72E6B17E1387}"/>
              </a:ext>
            </a:extLst>
          </p:cNvPr>
          <p:cNvGrpSpPr/>
          <p:nvPr/>
        </p:nvGrpSpPr>
        <p:grpSpPr>
          <a:xfrm>
            <a:off x="4997881" y="2352510"/>
            <a:ext cx="3129997" cy="1366305"/>
            <a:chOff x="10988461" y="5172617"/>
            <a:chExt cx="6882130" cy="3004185"/>
          </a:xfrm>
        </p:grpSpPr>
        <p:sp>
          <p:nvSpPr>
            <p:cNvPr id="27" name="object 27">
              <a:extLst>
                <a:ext uri="{FF2B5EF4-FFF2-40B4-BE49-F238E27FC236}">
                  <a16:creationId xmlns:a16="http://schemas.microsoft.com/office/drawing/2014/main" id="{8C3DEEEC-C4A7-F629-9163-CCB2B3665EB6}"/>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779E2391-2BDE-61CB-4A60-6602DE5B7B5D}"/>
                </a:ext>
              </a:extLst>
            </p:cNvPr>
            <p:cNvSpPr/>
            <p:nvPr/>
          </p:nvSpPr>
          <p:spPr>
            <a:xfrm>
              <a:off x="11009402" y="5193558"/>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8CDF1769-14B3-57BD-4BD9-3E2BA5ABC615}"/>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639FE6C4-55C3-C35E-E849-E635A2774628}"/>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93F5DF6E-F1FF-E9D3-ABE8-4899218B1711}"/>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3" name="object 33">
            <a:extLst>
              <a:ext uri="{FF2B5EF4-FFF2-40B4-BE49-F238E27FC236}">
                <a16:creationId xmlns:a16="http://schemas.microsoft.com/office/drawing/2014/main" id="{0C8140D7-1AB0-99A4-5875-1B86A284AE5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32" name="object 32">
            <a:extLst>
              <a:ext uri="{FF2B5EF4-FFF2-40B4-BE49-F238E27FC236}">
                <a16:creationId xmlns:a16="http://schemas.microsoft.com/office/drawing/2014/main" id="{4DA5138A-2510-29AE-EEEE-0C96B1121EAF}"/>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7" name="TextBox 36">
            <a:extLst>
              <a:ext uri="{FF2B5EF4-FFF2-40B4-BE49-F238E27FC236}">
                <a16:creationId xmlns:a16="http://schemas.microsoft.com/office/drawing/2014/main" id="{041C4A1A-AFE8-F4D4-633B-5200C8B6CE15}"/>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BF3019-B97D-78E1-EBD0-6D0A99DDB69D}"/>
                  </a:ext>
                </a:extLst>
              </p:cNvPr>
              <p:cNvSpPr txBox="1"/>
              <p:nvPr/>
            </p:nvSpPr>
            <p:spPr>
              <a:xfrm>
                <a:off x="6045382" y="913140"/>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9" name="TextBox 8">
                <a:extLst>
                  <a:ext uri="{FF2B5EF4-FFF2-40B4-BE49-F238E27FC236}">
                    <a16:creationId xmlns:a16="http://schemas.microsoft.com/office/drawing/2014/main" id="{06BF3019-B97D-78E1-EBD0-6D0A99DDB69D}"/>
                  </a:ext>
                </a:extLst>
              </p:cNvPr>
              <p:cNvSpPr txBox="1">
                <a:spLocks noRot="1" noChangeAspect="1" noMove="1" noResize="1" noEditPoints="1" noAdjustHandles="1" noChangeArrowheads="1" noChangeShapeType="1" noTextEdit="1"/>
              </p:cNvSpPr>
              <p:nvPr/>
            </p:nvSpPr>
            <p:spPr>
              <a:xfrm>
                <a:off x="6045382" y="913140"/>
                <a:ext cx="3553457" cy="12352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7256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82CAD-2611-4E11-5D44-4BED1FE4DD1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9" name="Text Placeholder 48">
                <a:extLst>
                  <a:ext uri="{FF2B5EF4-FFF2-40B4-BE49-F238E27FC236}">
                    <a16:creationId xmlns:a16="http://schemas.microsoft.com/office/drawing/2014/main" id="{0F46A657-DA6F-3DE6-44B9-8DD53C28CCAB}"/>
                  </a:ext>
                </a:extLst>
              </p:cNvPr>
              <p:cNvSpPr>
                <a:spLocks noGrp="1"/>
              </p:cNvSpPr>
              <p:nvPr>
                <p:ph type="body" sz="quarter" idx="16"/>
              </p:nvPr>
            </p:nvSpPr>
            <p:spPr/>
            <p:txBody>
              <a:bodyPr/>
              <a:lstStyle/>
              <a:p>
                <a:r>
                  <a:rPr lang="en-US" dirty="0"/>
                  <a:t>How much </a:t>
                </a:r>
                <a:r>
                  <a:rPr lang="en-US" b="1" dirty="0"/>
                  <a:t>memory </a:t>
                </a:r>
                <a:r>
                  <a:rPr lang="en-US" dirty="0"/>
                  <a:t>does this KV-cache require? Let’s assume, </a:t>
                </a:r>
              </a:p>
              <a:p>
                <a:pPr lvl="1"/>
                <a:r>
                  <a:rPr lang="en-US" dirty="0"/>
                  <a:t>batch size </a:t>
                </a:r>
                <a14:m>
                  <m:oMath xmlns:m="http://schemas.openxmlformats.org/officeDocument/2006/math">
                    <m:r>
                      <a:rPr lang="en-US" b="0" i="1" smtClean="0">
                        <a:latin typeface="Cambria Math" panose="02040503050406030204" pitchFamily="18" charset="0"/>
                      </a:rPr>
                      <m:t>𝑏</m:t>
                    </m:r>
                  </m:oMath>
                </a14:m>
                <a:r>
                  <a:rPr lang="en-US" dirty="0"/>
                  <a:t>,</a:t>
                </a:r>
              </a:p>
              <a:p>
                <a:pPr lvl="1"/>
                <a:r>
                  <a:rPr lang="en-US" dirty="0"/>
                  <a:t>embedding dimension is </a:t>
                </a:r>
                <a14:m>
                  <m:oMath xmlns:m="http://schemas.openxmlformats.org/officeDocument/2006/math">
                    <m:r>
                      <a:rPr lang="en-US" b="0" i="1" smtClean="0">
                        <a:latin typeface="Cambria Math" panose="02040503050406030204" pitchFamily="18" charset="0"/>
                      </a:rPr>
                      <m:t>𝑑</m:t>
                    </m:r>
                  </m:oMath>
                </a14:m>
                <a:r>
                  <a:rPr lang="en-US" dirty="0"/>
                  <a:t>, </a:t>
                </a:r>
              </a:p>
              <a:p>
                <a:pPr lvl="1"/>
                <a:r>
                  <a:rPr lang="en-US" dirty="0"/>
                  <a:t>the length of the sequence seen so far is </a:t>
                </a: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 </m:t>
                    </m:r>
                  </m:oMath>
                </a14:m>
                <a:endParaRPr lang="en-US" dirty="0"/>
              </a:p>
              <a:p>
                <a:pPr lvl="1"/>
                <a:r>
                  <a:rPr lang="en-US" dirty="0"/>
                  <a:t>your model has </a:t>
                </a:r>
                <a14:m>
                  <m:oMath xmlns:m="http://schemas.openxmlformats.org/officeDocument/2006/math">
                    <m:r>
                      <a:rPr lang="en-US" b="0" i="1" smtClean="0">
                        <a:latin typeface="Cambria Math" panose="02040503050406030204" pitchFamily="18" charset="0"/>
                      </a:rPr>
                      <m:t>𝐿</m:t>
                    </m:r>
                  </m:oMath>
                </a14:m>
                <a:r>
                  <a:rPr lang="en-US" dirty="0"/>
                  <a:t> layers,</a:t>
                </a:r>
              </a:p>
              <a:p>
                <a:pPr lvl="1"/>
                <a:r>
                  <a:rPr lang="en-US" dirty="0"/>
                  <a:t>Each param is stored </a:t>
                </a:r>
                <a14:m>
                  <m:oMath xmlns:m="http://schemas.openxmlformats.org/officeDocument/2006/math">
                    <m:r>
                      <a:rPr lang="en-US" i="1">
                        <a:latin typeface="Cambria Math" panose="02040503050406030204" pitchFamily="18" charset="0"/>
                      </a:rPr>
                      <m:t>𝑘</m:t>
                    </m:r>
                  </m:oMath>
                </a14:m>
                <a:r>
                  <a:rPr lang="en-US" dirty="0"/>
                  <a:t> bytes (e.g., FP16 takes 2 bytes)</a:t>
                </a:r>
              </a:p>
              <a:p>
                <a:pPr marL="342900" lvl="1" indent="0">
                  <a:buNone/>
                </a:pPr>
                <a:endParaRPr lang="en-US"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b="0" i="1" smtClean="0">
                        <a:latin typeface="Cambria Math" panose="02040503050406030204" pitchFamily="18" charset="0"/>
                      </a:rPr>
                      <m:t>𝑏</m:t>
                    </m:r>
                    <m:r>
                      <a:rPr lang="en-US" b="0" i="1" smtClean="0">
                        <a:latin typeface="Cambria Math" panose="02040503050406030204" pitchFamily="18" charset="0"/>
                      </a:rPr>
                      <m:t>𝑛𝐿</m:t>
                    </m:r>
                    <m:r>
                      <a:rPr lang="en-US" b="0" i="1" smtClean="0">
                        <a:latin typeface="Cambria Math" panose="02040503050406030204" pitchFamily="18" charset="0"/>
                      </a:rPr>
                      <m:t>𝑘</m:t>
                    </m:r>
                  </m:oMath>
                </a14:m>
                <a:endParaRPr lang="en-US" b="0"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b="0" i="1" smtClean="0">
                        <a:latin typeface="Cambria Math" panose="02040503050406030204" pitchFamily="18" charset="0"/>
                      </a:rPr>
                      <m:t>𝑏</m:t>
                    </m:r>
                    <m:r>
                      <a:rPr lang="en-US" i="1">
                        <a:latin typeface="Cambria Math" panose="02040503050406030204" pitchFamily="18" charset="0"/>
                      </a:rPr>
                      <m:t>𝑑𝐿</m:t>
                    </m:r>
                    <m:r>
                      <a:rPr lang="en-US" i="1">
                        <a:latin typeface="Cambria Math" panose="02040503050406030204" pitchFamily="18" charset="0"/>
                      </a:rPr>
                      <m:t>𝑘</m:t>
                    </m:r>
                  </m:oMath>
                </a14:m>
                <a:endParaRPr lang="en-US" b="0" dirty="0"/>
              </a:p>
              <a:p>
                <a:pPr marL="685800" lvl="1" indent="-342900">
                  <a:buFont typeface="+mj-lt"/>
                  <a:buAutoNum type="arabicPeriod"/>
                </a:pPr>
                <a14:m>
                  <m:oMath xmlns:m="http://schemas.openxmlformats.org/officeDocument/2006/math">
                    <m:r>
                      <a:rPr lang="en-US" b="0" i="1" smtClean="0">
                        <a:latin typeface="Cambria Math" panose="02040503050406030204" pitchFamily="18" charset="0"/>
                      </a:rPr>
                      <m:t>𝑏</m:t>
                    </m:r>
                    <m:r>
                      <a:rPr lang="en-US" i="1" smtClean="0">
                        <a:latin typeface="Cambria Math" panose="02040503050406030204" pitchFamily="18" charset="0"/>
                      </a:rPr>
                      <m:t>𝑛𝑑𝐿</m:t>
                    </m:r>
                    <m:r>
                      <a:rPr lang="en-US" i="1">
                        <a:latin typeface="Cambria Math" panose="02040503050406030204" pitchFamily="18" charset="0"/>
                      </a:rPr>
                      <m:t>𝑘</m:t>
                    </m:r>
                  </m:oMath>
                </a14:m>
                <a:endParaRPr lang="en-US" b="0" dirty="0"/>
              </a:p>
              <a:p>
                <a:pPr marL="685800" lvl="1" indent="-342900">
                  <a:buFont typeface="+mj-lt"/>
                  <a:buAutoNum type="arabicPeriod"/>
                </a:pP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𝑏</m:t>
                    </m:r>
                    <m:r>
                      <a:rPr lang="en-US" b="0" i="1" smtClean="0">
                        <a:latin typeface="Cambria Math" panose="02040503050406030204" pitchFamily="18" charset="0"/>
                      </a:rPr>
                      <m:t>𝑛𝑑𝐿</m:t>
                    </m:r>
                    <m:r>
                      <a:rPr lang="en-US" i="1">
                        <a:latin typeface="Cambria Math" panose="02040503050406030204" pitchFamily="18" charset="0"/>
                      </a:rPr>
                      <m:t>𝑘</m:t>
                    </m:r>
                  </m:oMath>
                </a14:m>
                <a:endParaRPr lang="en-US" dirty="0"/>
              </a:p>
              <a:p>
                <a:pPr marL="685800" lvl="1" indent="-342900">
                  <a:buFont typeface="+mj-lt"/>
                  <a:buAutoNum type="arabicPeriod"/>
                </a:pPr>
                <a:endParaRPr lang="en-US" dirty="0"/>
              </a:p>
            </p:txBody>
          </p:sp>
        </mc:Choice>
        <mc:Fallback>
          <p:sp>
            <p:nvSpPr>
              <p:cNvPr id="49" name="Text Placeholder 48">
                <a:extLst>
                  <a:ext uri="{FF2B5EF4-FFF2-40B4-BE49-F238E27FC236}">
                    <a16:creationId xmlns:a16="http://schemas.microsoft.com/office/drawing/2014/main" id="{0F46A657-DA6F-3DE6-44B9-8DD53C28CCA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12"/>
                </a:stretch>
              </a:blipFill>
            </p:spPr>
            <p:txBody>
              <a:bodyPr/>
              <a:lstStyle/>
              <a:p>
                <a:r>
                  <a:rPr lang="en-US">
                    <a:noFill/>
                  </a:rPr>
                  <a:t> </a:t>
                </a:r>
              </a:p>
            </p:txBody>
          </p:sp>
        </mc:Fallback>
      </mc:AlternateContent>
      <p:sp>
        <p:nvSpPr>
          <p:cNvPr id="53" name="object 2">
            <a:extLst>
              <a:ext uri="{FF2B5EF4-FFF2-40B4-BE49-F238E27FC236}">
                <a16:creationId xmlns:a16="http://schemas.microsoft.com/office/drawing/2014/main" id="{B029D299-13DB-E6BC-EE8F-990A4E21CB54}"/>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spc="-5" dirty="0"/>
              <a:t>Quiz: KV-Cache </a:t>
            </a:r>
            <a:endParaRPr sz="2800" spc="-5" dirty="0"/>
          </a:p>
        </p:txBody>
      </p:sp>
      <p:pic>
        <p:nvPicPr>
          <p:cNvPr id="10" name="Picture 9">
            <a:extLst>
              <a:ext uri="{FF2B5EF4-FFF2-40B4-BE49-F238E27FC236}">
                <a16:creationId xmlns:a16="http://schemas.microsoft.com/office/drawing/2014/main" id="{BC3F2D2B-3FE4-30B2-C373-7D2FE64D0B97}"/>
              </a:ext>
            </a:extLst>
          </p:cNvPr>
          <p:cNvPicPr>
            <a:picLocks noChangeAspect="1"/>
          </p:cNvPicPr>
          <p:nvPr/>
        </p:nvPicPr>
        <p:blipFill>
          <a:blip r:embed="rId3"/>
          <a:stretch>
            <a:fillRect/>
          </a:stretch>
        </p:blipFill>
        <p:spPr>
          <a:xfrm>
            <a:off x="4633696" y="3219196"/>
            <a:ext cx="4387462" cy="1675016"/>
          </a:xfrm>
          <a:prstGeom prst="rect">
            <a:avLst/>
          </a:prstGeom>
        </p:spPr>
      </p:pic>
    </p:spTree>
    <p:extLst>
      <p:ext uri="{BB962C8B-B14F-4D97-AF65-F5344CB8AC3E}">
        <p14:creationId xmlns:p14="http://schemas.microsoft.com/office/powerpoint/2010/main" val="181165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3BE0-DA04-6469-7399-7D0161BF5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D67FC-E999-4EC5-C486-BA85E10AE764}"/>
              </a:ext>
            </a:extLst>
          </p:cNvPr>
          <p:cNvSpPr>
            <a:spLocks noGrp="1"/>
          </p:cNvSpPr>
          <p:nvPr>
            <p:ph type="title"/>
          </p:nvPr>
        </p:nvSpPr>
        <p:spPr/>
        <p:txBody>
          <a:bodyPr/>
          <a:lstStyle/>
          <a:p>
            <a:r>
              <a:rPr lang="en-US" dirty="0"/>
              <a:t>KV-Cache size </a:t>
            </a:r>
          </a:p>
        </p:txBody>
      </p:sp>
      <p:sp>
        <p:nvSpPr>
          <p:cNvPr id="3" name="Text Placeholder 2">
            <a:extLst>
              <a:ext uri="{FF2B5EF4-FFF2-40B4-BE49-F238E27FC236}">
                <a16:creationId xmlns:a16="http://schemas.microsoft.com/office/drawing/2014/main" id="{ABE48E6F-BE54-D71E-0BE2-C60F235C42D8}"/>
              </a:ext>
            </a:extLst>
          </p:cNvPr>
          <p:cNvSpPr>
            <a:spLocks noGrp="1"/>
          </p:cNvSpPr>
          <p:nvPr>
            <p:ph type="body" sz="quarter" idx="16"/>
          </p:nvPr>
        </p:nvSpPr>
        <p:spPr>
          <a:xfrm>
            <a:off x="533920" y="1390650"/>
            <a:ext cx="4491736" cy="3077573"/>
          </a:xfrm>
        </p:spPr>
        <p:txBody>
          <a:bodyPr/>
          <a:lstStyle/>
          <a:p>
            <a:r>
              <a:rPr lang="en-US" dirty="0">
                <a:effectLst/>
              </a:rPr>
              <a:t>For GPT2, this comes out to a modest size of ~36 MB assuming we use </a:t>
            </a:r>
            <a:r>
              <a:rPr lang="en-US" dirty="0"/>
              <a:t> </a:t>
            </a:r>
            <a:r>
              <a:rPr lang="en-US" dirty="0">
                <a:effectLst/>
              </a:rPr>
              <a:t>the max sequence length of 1024 tokens and a batch size of 1. </a:t>
            </a:r>
          </a:p>
          <a:p>
            <a:endParaRPr lang="en-US" dirty="0">
              <a:effectLst/>
            </a:endParaRPr>
          </a:p>
          <a:p>
            <a:r>
              <a:rPr lang="en-US" dirty="0">
                <a:effectLst/>
              </a:rPr>
              <a:t>For larger models, however, the KV Cache can take up GBs of memory.</a:t>
            </a:r>
          </a:p>
          <a:p>
            <a:pPr lvl="1"/>
            <a:r>
              <a:rPr lang="en-US" dirty="0">
                <a:effectLst/>
                <a:hlinkClick r:id="rId2"/>
              </a:rPr>
              <a:t>Try this calculator</a:t>
            </a:r>
            <a:br>
              <a:rPr lang="en-US" dirty="0"/>
            </a:br>
            <a:endParaRPr lang="en-US" b="1" dirty="0"/>
          </a:p>
        </p:txBody>
      </p:sp>
      <p:pic>
        <p:nvPicPr>
          <p:cNvPr id="5" name="Picture 4">
            <a:extLst>
              <a:ext uri="{FF2B5EF4-FFF2-40B4-BE49-F238E27FC236}">
                <a16:creationId xmlns:a16="http://schemas.microsoft.com/office/drawing/2014/main" id="{E95CA3B7-F673-8E46-EE26-7A2D6090D433}"/>
              </a:ext>
            </a:extLst>
          </p:cNvPr>
          <p:cNvPicPr>
            <a:picLocks noChangeAspect="1"/>
          </p:cNvPicPr>
          <p:nvPr/>
        </p:nvPicPr>
        <p:blipFill>
          <a:blip r:embed="rId3"/>
          <a:stretch>
            <a:fillRect/>
          </a:stretch>
        </p:blipFill>
        <p:spPr>
          <a:xfrm>
            <a:off x="5362486" y="0"/>
            <a:ext cx="3781514" cy="5143500"/>
          </a:xfrm>
          <a:prstGeom prst="rect">
            <a:avLst/>
          </a:prstGeom>
        </p:spPr>
      </p:pic>
    </p:spTree>
    <p:extLst>
      <p:ext uri="{BB962C8B-B14F-4D97-AF65-F5344CB8AC3E}">
        <p14:creationId xmlns:p14="http://schemas.microsoft.com/office/powerpoint/2010/main" val="4273238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F91B2-8EAF-5BEE-DFB1-4616CD023812}"/>
              </a:ext>
            </a:extLst>
          </p:cNvPr>
          <p:cNvSpPr>
            <a:spLocks noGrp="1"/>
          </p:cNvSpPr>
          <p:nvPr>
            <p:ph type="title"/>
          </p:nvPr>
        </p:nvSpPr>
        <p:spPr/>
        <p:txBody>
          <a:bodyPr/>
          <a:lstStyle/>
          <a:p>
            <a:r>
              <a:rPr lang="en-US" dirty="0"/>
              <a:t>Q: Where do we store the KV Cache? </a:t>
            </a:r>
          </a:p>
        </p:txBody>
      </p:sp>
      <p:sp>
        <p:nvSpPr>
          <p:cNvPr id="3" name="Text Placeholder 2">
            <a:extLst>
              <a:ext uri="{FF2B5EF4-FFF2-40B4-BE49-F238E27FC236}">
                <a16:creationId xmlns:a16="http://schemas.microsoft.com/office/drawing/2014/main" id="{BB75126F-80AE-9848-A509-FF4F28729446}"/>
              </a:ext>
            </a:extLst>
          </p:cNvPr>
          <p:cNvSpPr>
            <a:spLocks noGrp="1"/>
          </p:cNvSpPr>
          <p:nvPr>
            <p:ph type="body" sz="quarter" idx="16"/>
          </p:nvPr>
        </p:nvSpPr>
        <p:spPr>
          <a:xfrm>
            <a:off x="533919" y="1390650"/>
            <a:ext cx="8610081" cy="3077573"/>
          </a:xfrm>
        </p:spPr>
        <p:txBody>
          <a:bodyPr/>
          <a:lstStyle/>
          <a:p>
            <a:r>
              <a:rPr lang="en-US" dirty="0"/>
              <a:t>Depends. </a:t>
            </a:r>
          </a:p>
          <a:p>
            <a:endParaRPr lang="en-US" dirty="0"/>
          </a:p>
          <a:p>
            <a:r>
              <a:rPr lang="en-US" dirty="0"/>
              <a:t>If you’re doing single-GPU inference, it sits on the GPU that computes attention. </a:t>
            </a:r>
          </a:p>
          <a:p>
            <a:endParaRPr lang="en-US" dirty="0"/>
          </a:p>
          <a:p>
            <a:r>
              <a:rPr lang="en-US" dirty="0"/>
              <a:t>KV cache can be offloaded to CPU (RAM) (if GPU is running out of space) but adds latency. </a:t>
            </a:r>
          </a:p>
          <a:p>
            <a:endParaRPr lang="en-US" dirty="0"/>
          </a:p>
          <a:p>
            <a:r>
              <a:rPr lang="en-US" dirty="0"/>
              <a:t>Later we will revisit this discussion after seeing distributed training/inference. </a:t>
            </a:r>
          </a:p>
        </p:txBody>
      </p:sp>
    </p:spTree>
    <p:extLst>
      <p:ext uri="{BB962C8B-B14F-4D97-AF65-F5344CB8AC3E}">
        <p14:creationId xmlns:p14="http://schemas.microsoft.com/office/powerpoint/2010/main" val="3533755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8603-5AD9-7973-1D3D-3D03FA02E5DC}"/>
              </a:ext>
            </a:extLst>
          </p:cNvPr>
          <p:cNvSpPr>
            <a:spLocks noGrp="1"/>
          </p:cNvSpPr>
          <p:nvPr>
            <p:ph type="title"/>
          </p:nvPr>
        </p:nvSpPr>
        <p:spPr>
          <a:xfrm>
            <a:off x="533919" y="107119"/>
            <a:ext cx="8338028" cy="857542"/>
          </a:xfrm>
        </p:spPr>
        <p:txBody>
          <a:bodyPr/>
          <a:lstStyle/>
          <a:p>
            <a:r>
              <a:rPr lang="en-US" dirty="0"/>
              <a:t>Who has played w/ KV-Cache in practice? </a:t>
            </a:r>
          </a:p>
        </p:txBody>
      </p:sp>
      <p:sp>
        <p:nvSpPr>
          <p:cNvPr id="3" name="Text Placeholder 2">
            <a:extLst>
              <a:ext uri="{FF2B5EF4-FFF2-40B4-BE49-F238E27FC236}">
                <a16:creationId xmlns:a16="http://schemas.microsoft.com/office/drawing/2014/main" id="{D68DF3DD-BE4A-863E-80A2-F8A609745D4B}"/>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392503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15791-7900-7D41-7F05-DE87284AA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87CEB-4274-DDEF-F278-F6D0C84E1FAC}"/>
              </a:ext>
            </a:extLst>
          </p:cNvPr>
          <p:cNvSpPr>
            <a:spLocks noGrp="1"/>
          </p:cNvSpPr>
          <p:nvPr>
            <p:ph type="title"/>
          </p:nvPr>
        </p:nvSpPr>
        <p:spPr/>
        <p:txBody>
          <a:bodyPr/>
          <a:lstStyle/>
          <a:p>
            <a:r>
              <a:rPr lang="en-US" dirty="0"/>
              <a:t>KV-Cache in practice </a:t>
            </a:r>
          </a:p>
        </p:txBody>
      </p:sp>
      <p:sp>
        <p:nvSpPr>
          <p:cNvPr id="3" name="Text Placeholder 2">
            <a:extLst>
              <a:ext uri="{FF2B5EF4-FFF2-40B4-BE49-F238E27FC236}">
                <a16:creationId xmlns:a16="http://schemas.microsoft.com/office/drawing/2014/main" id="{3CE27823-1DA7-A2FE-48DA-EF511B27106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D7B8957B-D9C8-2C02-8767-50A094C60B32}"/>
              </a:ext>
            </a:extLst>
          </p:cNvPr>
          <p:cNvPicPr>
            <a:picLocks noChangeAspect="1"/>
          </p:cNvPicPr>
          <p:nvPr/>
        </p:nvPicPr>
        <p:blipFill>
          <a:blip r:embed="rId2"/>
          <a:srcRect t="23124"/>
          <a:stretch>
            <a:fillRect/>
          </a:stretch>
        </p:blipFill>
        <p:spPr>
          <a:xfrm>
            <a:off x="854866" y="1258446"/>
            <a:ext cx="7061200" cy="3341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9718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BB95-2C40-76CA-0604-3C48A7F3EB98}"/>
              </a:ext>
            </a:extLst>
          </p:cNvPr>
          <p:cNvSpPr>
            <a:spLocks noGrp="1"/>
          </p:cNvSpPr>
          <p:nvPr>
            <p:ph type="title"/>
          </p:nvPr>
        </p:nvSpPr>
        <p:spPr/>
        <p:txBody>
          <a:bodyPr/>
          <a:lstStyle/>
          <a:p>
            <a:r>
              <a:rPr lang="en-US" dirty="0"/>
              <a:t>KV-Cache in practice </a:t>
            </a:r>
          </a:p>
        </p:txBody>
      </p:sp>
      <p:sp>
        <p:nvSpPr>
          <p:cNvPr id="3" name="Text Placeholder 2">
            <a:extLst>
              <a:ext uri="{FF2B5EF4-FFF2-40B4-BE49-F238E27FC236}">
                <a16:creationId xmlns:a16="http://schemas.microsoft.com/office/drawing/2014/main" id="{F4D13FB7-B994-CDBE-B043-35713E68DB07}"/>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6DB76E75-8A2F-4051-F82F-F7CDD9D32050}"/>
              </a:ext>
            </a:extLst>
          </p:cNvPr>
          <p:cNvPicPr>
            <a:picLocks noChangeAspect="1"/>
          </p:cNvPicPr>
          <p:nvPr/>
        </p:nvPicPr>
        <p:blipFill>
          <a:blip r:embed="rId3"/>
          <a:stretch>
            <a:fillRect/>
          </a:stretch>
        </p:blipFill>
        <p:spPr>
          <a:xfrm>
            <a:off x="837681" y="1162169"/>
            <a:ext cx="7772400" cy="3534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字方塊 74">
            <a:extLst>
              <a:ext uri="{FF2B5EF4-FFF2-40B4-BE49-F238E27FC236}">
                <a16:creationId xmlns:a16="http://schemas.microsoft.com/office/drawing/2014/main" id="{50D2A480-50F8-F1A0-C308-9FEDF83DC25E}"/>
              </a:ext>
            </a:extLst>
          </p:cNvPr>
          <p:cNvSpPr txBox="1"/>
          <p:nvPr/>
        </p:nvSpPr>
        <p:spPr>
          <a:xfrm>
            <a:off x="3302328" y="3236280"/>
            <a:ext cx="3911271" cy="476726"/>
          </a:xfrm>
          <a:prstGeom prst="wedgeRoundRectCallout">
            <a:avLst>
              <a:gd name="adj1" fmla="val -54873"/>
              <a:gd name="adj2" fmla="val 52296"/>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Note, here we don’t need to </a:t>
            </a:r>
            <a:r>
              <a:rPr lang="en-US" dirty="0"/>
              <a:t>re-feed the prefix tokens (</a:t>
            </a:r>
            <a:r>
              <a:rPr lang="en-US" dirty="0" err="1"/>
              <a:t>prefix_ids</a:t>
            </a:r>
            <a:r>
              <a:rPr lang="en-US" dirty="0"/>
              <a:t>) to the model. Why? </a:t>
            </a:r>
          </a:p>
        </p:txBody>
      </p:sp>
    </p:spTree>
    <p:extLst>
      <p:ext uri="{BB962C8B-B14F-4D97-AF65-F5344CB8AC3E}">
        <p14:creationId xmlns:p14="http://schemas.microsoft.com/office/powerpoint/2010/main" val="43685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02B2B-35F6-509C-2E85-9C7BD782D1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56D73-1B31-4540-1363-1688E58A3BA2}"/>
              </a:ext>
            </a:extLst>
          </p:cNvPr>
          <p:cNvSpPr>
            <a:spLocks noGrp="1"/>
          </p:cNvSpPr>
          <p:nvPr>
            <p:ph type="title"/>
          </p:nvPr>
        </p:nvSpPr>
        <p:spPr/>
        <p:txBody>
          <a:bodyPr/>
          <a:lstStyle/>
          <a:p>
            <a:r>
              <a:rPr lang="en-US" dirty="0"/>
              <a:t>KV-Cache in practice </a:t>
            </a:r>
          </a:p>
        </p:txBody>
      </p:sp>
      <p:sp>
        <p:nvSpPr>
          <p:cNvPr id="3" name="Text Placeholder 2">
            <a:extLst>
              <a:ext uri="{FF2B5EF4-FFF2-40B4-BE49-F238E27FC236}">
                <a16:creationId xmlns:a16="http://schemas.microsoft.com/office/drawing/2014/main" id="{60197781-63AB-EB75-EBB4-E9CD80AE67C6}"/>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6D93C112-CBA5-AC8D-F04E-4ED40BB4B0E3}"/>
              </a:ext>
            </a:extLst>
          </p:cNvPr>
          <p:cNvPicPr>
            <a:picLocks noChangeAspect="1"/>
          </p:cNvPicPr>
          <p:nvPr/>
        </p:nvPicPr>
        <p:blipFill>
          <a:blip r:embed="rId2"/>
          <a:stretch>
            <a:fillRect/>
          </a:stretch>
        </p:blipFill>
        <p:spPr>
          <a:xfrm>
            <a:off x="1225118" y="1254702"/>
            <a:ext cx="6948996" cy="3349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3795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B0E16-767C-8172-29F3-46977B58E3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11A5B-8B8C-F4A2-12C5-ACDE14767C4B}"/>
              </a:ext>
            </a:extLst>
          </p:cNvPr>
          <p:cNvSpPr>
            <a:spLocks noGrp="1"/>
          </p:cNvSpPr>
          <p:nvPr>
            <p:ph type="title"/>
          </p:nvPr>
        </p:nvSpPr>
        <p:spPr>
          <a:xfrm>
            <a:off x="533919" y="107119"/>
            <a:ext cx="8085415" cy="857542"/>
          </a:xfrm>
        </p:spPr>
        <p:txBody>
          <a:bodyPr lIns="91440" tIns="45720" rIns="91440" bIns="45720" anchor="b">
            <a:normAutofit/>
          </a:bodyPr>
          <a:lstStyle/>
          <a:p>
            <a:r>
              <a:rPr lang="en-US"/>
              <a:t>And consumes a lot of data!</a:t>
            </a:r>
          </a:p>
        </p:txBody>
      </p:sp>
      <p:pic>
        <p:nvPicPr>
          <p:cNvPr id="8" name="Picture 7" descr="Model Size of Large Language Models over time">
            <a:extLst>
              <a:ext uri="{FF2B5EF4-FFF2-40B4-BE49-F238E27FC236}">
                <a16:creationId xmlns:a16="http://schemas.microsoft.com/office/drawing/2014/main" id="{2264D827-B2C1-0546-2DE5-DED259231E25}"/>
              </a:ext>
            </a:extLst>
          </p:cNvPr>
          <p:cNvPicPr>
            <a:picLocks noChangeAspect="1"/>
          </p:cNvPicPr>
          <p:nvPr/>
        </p:nvPicPr>
        <p:blipFill>
          <a:blip r:embed="rId2"/>
          <a:srcRect t="1612" r="-4" b="20516"/>
          <a:stretch/>
        </p:blipFill>
        <p:spPr>
          <a:xfrm>
            <a:off x="533123" y="1154923"/>
            <a:ext cx="8085416" cy="3423466"/>
          </a:xfrm>
          <a:prstGeom prst="rect">
            <a:avLst/>
          </a:prstGeom>
          <a:noFill/>
        </p:spPr>
      </p:pic>
    </p:spTree>
    <p:extLst>
      <p:ext uri="{BB962C8B-B14F-4D97-AF65-F5344CB8AC3E}">
        <p14:creationId xmlns:p14="http://schemas.microsoft.com/office/powerpoint/2010/main" val="1095974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E625-105B-6A9D-2BE0-E5637B9CE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88676-9CED-9E6D-327A-848B850A84D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1229ED9A-1B70-F276-4E3D-304DD77DABA9}"/>
              </a:ext>
            </a:extLst>
          </p:cNvPr>
          <p:cNvSpPr>
            <a:spLocks noGrp="1"/>
          </p:cNvSpPr>
          <p:nvPr>
            <p:ph type="body" sz="quarter" idx="16"/>
          </p:nvPr>
        </p:nvSpPr>
        <p:spPr/>
        <p:txBody>
          <a:bodyPr/>
          <a:lstStyle/>
          <a:p>
            <a:r>
              <a:rPr lang="en-US" dirty="0"/>
              <a:t>To avoid </a:t>
            </a:r>
            <a:r>
              <a:rPr lang="en-US" b="1" dirty="0"/>
              <a:t>redundant computations </a:t>
            </a:r>
            <a:r>
              <a:rPr lang="en-US" dirty="0"/>
              <a:t>during decoding time, KV-cache is used to keep track of previous calculations of keys and values.</a:t>
            </a:r>
          </a:p>
          <a:p>
            <a:endParaRPr lang="en-US" dirty="0"/>
          </a:p>
          <a:p>
            <a:r>
              <a:rPr lang="en-US" dirty="0"/>
              <a:t>But how exactly how costly are these computations? </a:t>
            </a:r>
          </a:p>
        </p:txBody>
      </p:sp>
    </p:spTree>
    <p:extLst>
      <p:ext uri="{BB962C8B-B14F-4D97-AF65-F5344CB8AC3E}">
        <p14:creationId xmlns:p14="http://schemas.microsoft.com/office/powerpoint/2010/main" val="4150558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1B32C-3489-C092-B560-DFABB1EB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79BBF-892C-D7F5-9077-43346D0F87C0}"/>
              </a:ext>
            </a:extLst>
          </p:cNvPr>
          <p:cNvSpPr>
            <a:spLocks noGrp="1"/>
          </p:cNvSpPr>
          <p:nvPr>
            <p:ph type="title"/>
          </p:nvPr>
        </p:nvSpPr>
        <p:spPr/>
        <p:txBody>
          <a:bodyPr/>
          <a:lstStyle/>
          <a:p>
            <a:r>
              <a:rPr lang="en-US" dirty="0"/>
              <a:t>Decoding Computations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r>
                            <a:rPr lang="en-US" baseline="0" dirty="0"/>
                            <a:t> </a:t>
                          </a:r>
                          <a:r>
                            <a:rPr lang="en-US" sz="1200" baseline="0" dirty="0"/>
                            <a:t>+ KV-cache </a:t>
                          </a:r>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𝑏𝑚𝑛</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5152"/>
                          </a:stretch>
                        </a:blipFill>
                      </a:tcPr>
                    </a:tc>
                    <a:tc>
                      <a:txBody>
                        <a:bodyPr/>
                        <a:lstStyle/>
                        <a:p>
                          <a:endParaRPr lang="en-US"/>
                        </a:p>
                      </a:txBody>
                      <a:tcPr anchor="ctr">
                        <a:blipFill>
                          <a:blip r:embed="rId3"/>
                          <a:stretch>
                            <a:fillRect l="-88785" t="-90909" r="-139252" b="-515152"/>
                          </a:stretch>
                        </a:blipFill>
                      </a:tcPr>
                    </a:tc>
                    <a:tc>
                      <a:txBody>
                        <a:bodyPr/>
                        <a:lstStyle/>
                        <a:p>
                          <a:endParaRPr lang="en-US"/>
                        </a:p>
                      </a:txBody>
                      <a:tcPr anchor="ctr">
                        <a:blipFill>
                          <a:blip r:embed="rId3"/>
                          <a:stretch>
                            <a:fillRect l="-292754" t="-90909" r="-115942" b="-515152"/>
                          </a:stretch>
                        </a:blipFill>
                      </a:tcPr>
                    </a:tc>
                    <a:tc>
                      <a:txBody>
                        <a:bodyPr/>
                        <a:lstStyle/>
                        <a:p>
                          <a:endParaRPr lang="en-US"/>
                        </a:p>
                      </a:txBody>
                      <a:tcPr anchor="ctr">
                        <a:blipFill>
                          <a:blip r:embed="rId3"/>
                          <a:stretch>
                            <a:fillRect l="-343038" t="-90909" r="-1266" b="-51515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59459"/>
                          </a:stretch>
                        </a:blipFill>
                      </a:tcPr>
                    </a:tc>
                    <a:tc>
                      <a:txBody>
                        <a:bodyPr/>
                        <a:lstStyle/>
                        <a:p>
                          <a:endParaRPr lang="en-US"/>
                        </a:p>
                      </a:txBody>
                      <a:tcPr anchor="ctr">
                        <a:blipFill>
                          <a:blip r:embed="rId3"/>
                          <a:stretch>
                            <a:fillRect l="-88785" t="-170270" r="-139252" b="-359459"/>
                          </a:stretch>
                        </a:blipFill>
                      </a:tcPr>
                    </a:tc>
                    <a:tc>
                      <a:txBody>
                        <a:bodyPr/>
                        <a:lstStyle/>
                        <a:p>
                          <a:endParaRPr lang="en-US"/>
                        </a:p>
                      </a:txBody>
                      <a:tcPr anchor="ctr">
                        <a:blipFill>
                          <a:blip r:embed="rId3"/>
                          <a:stretch>
                            <a:fillRect l="-292754" t="-170270" r="-115942" b="-359459"/>
                          </a:stretch>
                        </a:blipFill>
                      </a:tcPr>
                    </a:tc>
                    <a:tc>
                      <a:txBody>
                        <a:bodyPr/>
                        <a:lstStyle/>
                        <a:p>
                          <a:endParaRPr lang="en-US"/>
                        </a:p>
                      </a:txBody>
                      <a:tcPr anchor="ctr">
                        <a:blipFill>
                          <a:blip r:embed="rId3"/>
                          <a:stretch>
                            <a:fillRect l="-343038" t="-170270" r="-1266" b="-359459"/>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3333"/>
                          </a:stretch>
                        </a:blipFill>
                      </a:tcPr>
                    </a:tc>
                    <a:tc>
                      <a:txBody>
                        <a:bodyPr/>
                        <a:lstStyle/>
                        <a:p>
                          <a:endParaRPr lang="en-US"/>
                        </a:p>
                      </a:txBody>
                      <a:tcPr anchor="ctr">
                        <a:blipFill>
                          <a:blip r:embed="rId3"/>
                          <a:stretch>
                            <a:fillRect l="-88785" t="-333333" r="-139252" b="-343333"/>
                          </a:stretch>
                        </a:blipFill>
                      </a:tcPr>
                    </a:tc>
                    <a:tc>
                      <a:txBody>
                        <a:bodyPr/>
                        <a:lstStyle/>
                        <a:p>
                          <a:endParaRPr lang="en-US"/>
                        </a:p>
                      </a:txBody>
                      <a:tcPr anchor="ctr">
                        <a:blipFill>
                          <a:blip r:embed="rId3"/>
                          <a:stretch>
                            <a:fillRect l="-292754" t="-333333" r="-115942" b="-343333"/>
                          </a:stretch>
                        </a:blipFill>
                      </a:tcPr>
                    </a:tc>
                    <a:tc>
                      <a:txBody>
                        <a:bodyPr/>
                        <a:lstStyle/>
                        <a:p>
                          <a:endParaRPr lang="en-US"/>
                        </a:p>
                      </a:txBody>
                      <a:tcPr anchor="ctr">
                        <a:blipFill>
                          <a:blip r:embed="rId3"/>
                          <a:stretch>
                            <a:fillRect l="-343038" t="-333333" r="-1266" b="-343333"/>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1875"/>
                          </a:stretch>
                        </a:blipFill>
                      </a:tcPr>
                    </a:tc>
                    <a:tc>
                      <a:txBody>
                        <a:bodyPr/>
                        <a:lstStyle/>
                        <a:p>
                          <a:endParaRPr lang="en-US"/>
                        </a:p>
                      </a:txBody>
                      <a:tcPr anchor="ctr">
                        <a:blipFill>
                          <a:blip r:embed="rId3"/>
                          <a:stretch>
                            <a:fillRect l="-88785" t="-406250" r="-139252" b="-221875"/>
                          </a:stretch>
                        </a:blipFill>
                      </a:tcPr>
                    </a:tc>
                    <a:tc>
                      <a:txBody>
                        <a:bodyPr/>
                        <a:lstStyle/>
                        <a:p>
                          <a:endParaRPr lang="en-US"/>
                        </a:p>
                      </a:txBody>
                      <a:tcPr anchor="ctr">
                        <a:blipFill>
                          <a:blip r:embed="rId3"/>
                          <a:stretch>
                            <a:fillRect l="-292754" t="-406250" r="-115942" b="-221875"/>
                          </a:stretch>
                        </a:blipFill>
                      </a:tcPr>
                    </a:tc>
                    <a:tc>
                      <a:txBody>
                        <a:bodyPr/>
                        <a:lstStyle/>
                        <a:p>
                          <a:endParaRPr lang="en-US"/>
                        </a:p>
                      </a:txBody>
                      <a:tcPr anchor="ctr">
                        <a:blipFill>
                          <a:blip r:embed="rId3"/>
                          <a:stretch>
                            <a:fillRect l="-343038" t="-406250" r="-1266" b="-221875"/>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3171"/>
                          </a:stretch>
                        </a:blipFill>
                      </a:tcPr>
                    </a:tc>
                    <a:tc>
                      <a:txBody>
                        <a:bodyPr/>
                        <a:lstStyle/>
                        <a:p>
                          <a:endParaRPr lang="en-US"/>
                        </a:p>
                      </a:txBody>
                      <a:tcPr anchor="ctr">
                        <a:blipFill>
                          <a:blip r:embed="rId3"/>
                          <a:stretch>
                            <a:fillRect l="-88785" t="-395122" r="-139252" b="-73171"/>
                          </a:stretch>
                        </a:blipFill>
                      </a:tcPr>
                    </a:tc>
                    <a:tc>
                      <a:txBody>
                        <a:bodyPr/>
                        <a:lstStyle/>
                        <a:p>
                          <a:endParaRPr lang="en-US"/>
                        </a:p>
                      </a:txBody>
                      <a:tcPr anchor="ctr">
                        <a:blipFill>
                          <a:blip r:embed="rId3"/>
                          <a:stretch>
                            <a:fillRect l="-292754" t="-395122" r="-115942" b="-73171"/>
                          </a:stretch>
                        </a:blipFill>
                      </a:tcPr>
                    </a:tc>
                    <a:tc>
                      <a:txBody>
                        <a:bodyPr/>
                        <a:lstStyle/>
                        <a:p>
                          <a:endParaRPr lang="en-US"/>
                        </a:p>
                      </a:txBody>
                      <a:tcPr anchor="ctr">
                        <a:blipFill>
                          <a:blip r:embed="rId3"/>
                          <a:stretch>
                            <a:fillRect l="-343038" t="-395122" r="-1266" b="-73171"/>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92754" t="-700000" r="-115942" b="-3448"/>
                          </a:stretch>
                        </a:blipFill>
                      </a:tcPr>
                    </a:tc>
                    <a:tc>
                      <a:txBody>
                        <a:bodyPr/>
                        <a:lstStyle/>
                        <a:p>
                          <a:endParaRPr lang="en-US"/>
                        </a:p>
                      </a:txBody>
                      <a:tcPr anchor="ctr">
                        <a:blipFill>
                          <a:blip r:embed="rId3"/>
                          <a:stretch>
                            <a:fillRect l="-343038" t="-700000" r="-1266" b="-3448"/>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B3CF8C-A6EC-3612-215B-D88A589FEBD7}"/>
                  </a:ext>
                </a:extLst>
              </p:cNvPr>
              <p:cNvSpPr txBox="1"/>
              <p:nvPr/>
            </p:nvSpPr>
            <p:spPr>
              <a:xfrm>
                <a:off x="5834269" y="0"/>
                <a:ext cx="3312525" cy="1169551"/>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 </a:t>
                </a:r>
                <a:r>
                  <a:rPr lang="en-US" b="1" dirty="0"/>
                  <a:t>thus far</a:t>
                </a:r>
                <a:r>
                  <a:rPr lang="en-US" dirty="0"/>
                  <a:t>,</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19B3CF8C-A6EC-3612-215B-D88A589FEBD7}"/>
                  </a:ext>
                </a:extLst>
              </p:cNvPr>
              <p:cNvSpPr txBox="1">
                <a:spLocks noRot="1" noChangeAspect="1" noMove="1" noResize="1" noEditPoints="1" noAdjustHandles="1" noChangeArrowheads="1" noChangeShapeType="1" noTextEdit="1"/>
              </p:cNvSpPr>
              <p:nvPr/>
            </p:nvSpPr>
            <p:spPr>
              <a:xfrm>
                <a:off x="5834269" y="0"/>
                <a:ext cx="3312525" cy="1169551"/>
              </a:xfrm>
              <a:prstGeom prst="rect">
                <a:avLst/>
              </a:prstGeom>
              <a:blipFill>
                <a:blip r:embed="rId4"/>
                <a:stretch>
                  <a:fillRect t="-1075" b="-430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45C23C7-BB32-BA5D-F137-093C0EF6CAAA}"/>
              </a:ext>
            </a:extLst>
          </p:cNvPr>
          <p:cNvSpPr txBox="1"/>
          <p:nvPr/>
        </p:nvSpPr>
        <p:spPr>
          <a:xfrm>
            <a:off x="2226364" y="4826614"/>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
        <p:nvSpPr>
          <p:cNvPr id="8" name="文字方塊 74">
            <a:extLst>
              <a:ext uri="{FF2B5EF4-FFF2-40B4-BE49-F238E27FC236}">
                <a16:creationId xmlns:a16="http://schemas.microsoft.com/office/drawing/2014/main" id="{A1112D8D-3D63-8E18-A0F7-5B3756177C8A}"/>
              </a:ext>
            </a:extLst>
          </p:cNvPr>
          <p:cNvSpPr txBox="1"/>
          <p:nvPr/>
        </p:nvSpPr>
        <p:spPr>
          <a:xfrm>
            <a:off x="457200" y="1270547"/>
            <a:ext cx="2233243" cy="476726"/>
          </a:xfrm>
          <a:prstGeom prst="wedgeRoundRectCallout">
            <a:avLst>
              <a:gd name="adj1" fmla="val -20933"/>
              <a:gd name="adj2" fmla="val 124846"/>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Notice we’re doing this computations for one token</a:t>
            </a:r>
          </a:p>
        </p:txBody>
      </p:sp>
      <p:sp>
        <p:nvSpPr>
          <p:cNvPr id="11" name="文字方塊 74">
            <a:extLst>
              <a:ext uri="{FF2B5EF4-FFF2-40B4-BE49-F238E27FC236}">
                <a16:creationId xmlns:a16="http://schemas.microsoft.com/office/drawing/2014/main" id="{E4AFD4E2-7F84-4711-5D9B-E94D174DC079}"/>
              </a:ext>
            </a:extLst>
          </p:cNvPr>
          <p:cNvSpPr txBox="1"/>
          <p:nvPr/>
        </p:nvSpPr>
        <p:spPr>
          <a:xfrm>
            <a:off x="2226364" y="1897255"/>
            <a:ext cx="2574236" cy="476726"/>
          </a:xfrm>
          <a:prstGeom prst="wedgeRoundRectCallout">
            <a:avLst>
              <a:gd name="adj1" fmla="val -49888"/>
              <a:gd name="adj2" fmla="val 104559"/>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Query/key computations get combined with KV-cache</a:t>
            </a:r>
          </a:p>
        </p:txBody>
      </p:sp>
      <mc:AlternateContent xmlns:mc="http://schemas.openxmlformats.org/markup-compatibility/2006" xmlns:a14="http://schemas.microsoft.com/office/drawing/2010/main">
        <mc:Choice Requires="a14">
          <p:sp>
            <p:nvSpPr>
              <p:cNvPr id="13" name="文字方塊 74">
                <a:extLst>
                  <a:ext uri="{FF2B5EF4-FFF2-40B4-BE49-F238E27FC236}">
                    <a16:creationId xmlns:a16="http://schemas.microsoft.com/office/drawing/2014/main" id="{A3F52E92-F4C3-90F2-6043-0FF46C824429}"/>
                  </a:ext>
                </a:extLst>
              </p:cNvPr>
              <p:cNvSpPr txBox="1"/>
              <p:nvPr/>
            </p:nvSpPr>
            <p:spPr>
              <a:xfrm>
                <a:off x="2690444" y="1133326"/>
                <a:ext cx="5187461" cy="476726"/>
              </a:xfrm>
              <a:prstGeom prst="wedgeRoundRectCallout">
                <a:avLst>
                  <a:gd name="adj1" fmla="val 23428"/>
                  <a:gd name="adj2" fmla="val 48681"/>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Compared to the previous table (SA for a seq of length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all the cells have one less dependence on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(e.g.,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𝑛</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or </a:t>
                </a:r>
                <a14:m>
                  <m:oMath xmlns:m="http://schemas.openxmlformats.org/officeDocument/2006/math">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→1</m:t>
                    </m:r>
                  </m:oMath>
                </a14:m>
                <a:r>
                  <a:rPr lang="en-US" altLang="zh-TW" dirty="0">
                    <a:solidFill>
                      <a:schemeClr val="tx1"/>
                    </a:solidFill>
                    <a:latin typeface="Tahoma" panose="020B0604030504040204" pitchFamily="34" charset="0"/>
                    <a:cs typeface="Tahoma" panose="020B0604030504040204" pitchFamily="34" charset="0"/>
                  </a:rPr>
                  <a:t>). </a:t>
                </a:r>
              </a:p>
            </p:txBody>
          </p:sp>
        </mc:Choice>
        <mc:Fallback xmlns="">
          <p:sp>
            <p:nvSpPr>
              <p:cNvPr id="13" name="文字方塊 74">
                <a:extLst>
                  <a:ext uri="{FF2B5EF4-FFF2-40B4-BE49-F238E27FC236}">
                    <a16:creationId xmlns:a16="http://schemas.microsoft.com/office/drawing/2014/main" id="{A3F52E92-F4C3-90F2-6043-0FF46C824429}"/>
                  </a:ext>
                </a:extLst>
              </p:cNvPr>
              <p:cNvSpPr txBox="1">
                <a:spLocks noRot="1" noChangeAspect="1" noMove="1" noResize="1" noEditPoints="1" noAdjustHandles="1" noChangeArrowheads="1" noChangeShapeType="1" noTextEdit="1"/>
              </p:cNvSpPr>
              <p:nvPr/>
            </p:nvSpPr>
            <p:spPr>
              <a:xfrm>
                <a:off x="2690444" y="1133326"/>
                <a:ext cx="5187461" cy="476726"/>
              </a:xfrm>
              <a:prstGeom prst="wedgeRoundRectCallout">
                <a:avLst>
                  <a:gd name="adj1" fmla="val 23428"/>
                  <a:gd name="adj2" fmla="val 48681"/>
                  <a:gd name="adj3" fmla="val 16667"/>
                </a:avLst>
              </a:prstGeom>
              <a:blipFill>
                <a:blip r:embed="rId6"/>
                <a:stretch>
                  <a:fillRect l="-1463" t="-5000" r="-2683" b="-15000"/>
                </a:stretch>
              </a:blipFill>
              <a:ln>
                <a:solidFill>
                  <a:srgbClr val="002D72">
                    <a:alpha val="40000"/>
                  </a:srgbClr>
                </a:solidFill>
              </a:ln>
            </p:spPr>
            <p:txBody>
              <a:bodyPr/>
              <a:lstStyle/>
              <a:p>
                <a:r>
                  <a:rPr lang="en-US">
                    <a:noFill/>
                  </a:rPr>
                  <a:t> </a:t>
                </a:r>
              </a:p>
            </p:txBody>
          </p:sp>
        </mc:Fallback>
      </mc:AlternateContent>
      <p:sp>
        <p:nvSpPr>
          <p:cNvPr id="14" name="文字方塊 74">
            <a:extLst>
              <a:ext uri="{FF2B5EF4-FFF2-40B4-BE49-F238E27FC236}">
                <a16:creationId xmlns:a16="http://schemas.microsoft.com/office/drawing/2014/main" id="{D5306536-8E7D-CB91-F8CB-44F20E6679A6}"/>
              </a:ext>
            </a:extLst>
          </p:cNvPr>
          <p:cNvSpPr txBox="1"/>
          <p:nvPr/>
        </p:nvSpPr>
        <p:spPr>
          <a:xfrm>
            <a:off x="2549766" y="4550103"/>
            <a:ext cx="3198489" cy="476726"/>
          </a:xfrm>
          <a:prstGeom prst="wedgeRoundRectCallout">
            <a:avLst>
              <a:gd name="adj1" fmla="val 56449"/>
              <a:gd name="adj2" fmla="val -43600"/>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Now the computations (of next token) has linear dependence on seq length. </a:t>
            </a:r>
            <a:endParaRPr lang="en-US" dirty="0"/>
          </a:p>
        </p:txBody>
      </p:sp>
    </p:spTree>
    <p:extLst>
      <p:ext uri="{BB962C8B-B14F-4D97-AF65-F5344CB8AC3E}">
        <p14:creationId xmlns:p14="http://schemas.microsoft.com/office/powerpoint/2010/main" val="394378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74E084-9BD3-C5D9-2747-B78934569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BCA66-01EF-1A90-F1C9-01F0BBBEA3C2}"/>
              </a:ext>
            </a:extLst>
          </p:cNvPr>
          <p:cNvSpPr>
            <a:spLocks noGrp="1"/>
          </p:cNvSpPr>
          <p:nvPr>
            <p:ph type="title"/>
          </p:nvPr>
        </p:nvSpPr>
        <p:spPr/>
        <p:txBody>
          <a:bodyPr/>
          <a:lstStyle/>
          <a:p>
            <a:r>
              <a:rPr lang="en-US" dirty="0"/>
              <a:t>Recap: complexity of decoding text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64F9E6E-6A1B-958F-B717-DB68FE627BDD}"/>
                  </a:ext>
                </a:extLst>
              </p:cNvPr>
              <p:cNvSpPr>
                <a:spLocks noGrp="1"/>
              </p:cNvSpPr>
              <p:nvPr>
                <p:ph type="body" sz="quarter" idx="16"/>
              </p:nvPr>
            </p:nvSpPr>
            <p:spPr/>
            <p:txBody>
              <a:bodyPr/>
              <a:lstStyle/>
              <a:p>
                <a:r>
                  <a:rPr lang="en-US" dirty="0"/>
                  <a:t>Transformers computation for generating </a:t>
                </a:r>
                <a:r>
                  <a:rPr lang="en-US" u="sng" dirty="0"/>
                  <a:t>each word</a:t>
                </a:r>
                <a:r>
                  <a:rPr lang="en-US" dirty="0"/>
                  <a:t> is </a:t>
                </a:r>
                <a14:m>
                  <m:oMath xmlns:m="http://schemas.openxmlformats.org/officeDocument/2006/math">
                    <m:r>
                      <a:rPr lang="en-US" altLang="zh-TW" i="1">
                        <a:latin typeface="Cambria Math" panose="02040503050406030204" pitchFamily="18" charset="0"/>
                        <a:ea typeface="Cambria Math" panose="02040503050406030204" pitchFamily="18" charset="0"/>
                      </a:rPr>
                      <m:t>𝑂</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oMath>
                </a14:m>
                <a:r>
                  <a:rPr lang="en-US" dirty="0"/>
                  <a:t>. </a:t>
                </a:r>
              </a:p>
              <a:p>
                <a:endParaRPr lang="en-US" dirty="0"/>
              </a:p>
              <a:p>
                <a:r>
                  <a:rPr lang="en-US" dirty="0"/>
                  <a:t>Remember the complexity of processing </a:t>
                </a:r>
                <a:r>
                  <a:rPr lang="en-US" u="sng" dirty="0"/>
                  <a:t>a full sequence of length</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Text Placeholder 2">
                <a:extLst>
                  <a:ext uri="{FF2B5EF4-FFF2-40B4-BE49-F238E27FC236}">
                    <a16:creationId xmlns:a16="http://schemas.microsoft.com/office/drawing/2014/main" id="{C64F9E6E-6A1B-958F-B717-DB68FE627BD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108850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1870-2327-B68F-6B97-525935056CC2}"/>
              </a:ext>
            </a:extLst>
          </p:cNvPr>
          <p:cNvSpPr>
            <a:spLocks noGrp="1"/>
          </p:cNvSpPr>
          <p:nvPr>
            <p:ph type="title"/>
          </p:nvPr>
        </p:nvSpPr>
        <p:spPr/>
        <p:txBody>
          <a:bodyPr/>
          <a:lstStyle/>
          <a:p>
            <a:r>
              <a:rPr lang="en-US" dirty="0"/>
              <a:t>Summary: Computational Complexity of Transformers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DABF0C7-4EEE-1764-5293-A5E5A31434A8}"/>
                  </a:ext>
                </a:extLst>
              </p:cNvPr>
              <p:cNvSpPr>
                <a:spLocks noGrp="1"/>
              </p:cNvSpPr>
              <p:nvPr>
                <p:ph type="body" sz="quarter" idx="16"/>
              </p:nvPr>
            </p:nvSpPr>
            <p:spPr/>
            <p:txBody>
              <a:bodyPr/>
              <a:lstStyle/>
              <a:p>
                <a:r>
                  <a:rPr lang="en-US" b="1" dirty="0"/>
                  <a:t>Process a sequence at once: </a:t>
                </a:r>
                <a:r>
                  <a:rPr lang="en-US" dirty="0"/>
                  <a:t>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dirty="0"/>
              </a:p>
              <a:p>
                <a:r>
                  <a:rPr lang="en-US" b="1" dirty="0"/>
                  <a:t>Processing one token at a time during inference: </a:t>
                </a:r>
              </a:p>
              <a:p>
                <a:pPr lvl="1"/>
                <a:r>
                  <a:rPr lang="en-US" b="1" dirty="0"/>
                  <a:t>KV-Cache: </a:t>
                </a:r>
                <a:r>
                  <a:rPr lang="en-US" dirty="0"/>
                  <a:t>To avoid redundant computations during decoding time, KV-cache is used to keep track of previous calculations of keys and values.</a:t>
                </a:r>
              </a:p>
              <a:p>
                <a:pPr lvl="1"/>
                <a:r>
                  <a:rPr lang="en-US" dirty="0"/>
                  <a:t>The 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b="1" dirty="0"/>
              </a:p>
              <a:p>
                <a:r>
                  <a:rPr lang="en-US" dirty="0"/>
                  <a:t>Though in all cases, the computations are parallelizable (modulo Transformer layers). </a:t>
                </a:r>
              </a:p>
              <a:p>
                <a:endParaRPr lang="en-US" dirty="0"/>
              </a:p>
            </p:txBody>
          </p:sp>
        </mc:Choice>
        <mc:Fallback>
          <p:sp>
            <p:nvSpPr>
              <p:cNvPr id="3" name="Text Placeholder 2">
                <a:extLst>
                  <a:ext uri="{FF2B5EF4-FFF2-40B4-BE49-F238E27FC236}">
                    <a16:creationId xmlns:a16="http://schemas.microsoft.com/office/drawing/2014/main" id="{7DABF0C7-4EEE-1764-5293-A5E5A31434A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r="-785"/>
                </a:stretch>
              </a:blipFill>
            </p:spPr>
            <p:txBody>
              <a:bodyPr/>
              <a:lstStyle/>
              <a:p>
                <a:r>
                  <a:rPr lang="en-US">
                    <a:noFill/>
                  </a:rPr>
                  <a:t> </a:t>
                </a:r>
              </a:p>
            </p:txBody>
          </p:sp>
        </mc:Fallback>
      </mc:AlternateContent>
    </p:spTree>
    <p:extLst>
      <p:ext uri="{BB962C8B-B14F-4D97-AF65-F5344CB8AC3E}">
        <p14:creationId xmlns:p14="http://schemas.microsoft.com/office/powerpoint/2010/main" val="685423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C64E0C-AE80-8FE6-276C-FCEB9435C7FE}"/>
              </a:ext>
            </a:extLst>
          </p:cNvPr>
          <p:cNvSpPr>
            <a:spLocks noGrp="1"/>
          </p:cNvSpPr>
          <p:nvPr>
            <p:ph type="body" sz="quarter" idx="10"/>
          </p:nvPr>
        </p:nvSpPr>
        <p:spPr/>
        <p:txBody>
          <a:bodyPr>
            <a:normAutofit/>
          </a:bodyPr>
          <a:lstStyle/>
          <a:p>
            <a:r>
              <a:rPr lang="en-US" sz="2800" dirty="0"/>
              <a:t>Thinking about compute vs IO tension</a:t>
            </a:r>
          </a:p>
        </p:txBody>
      </p:sp>
    </p:spTree>
    <p:extLst>
      <p:ext uri="{BB962C8B-B14F-4D97-AF65-F5344CB8AC3E}">
        <p14:creationId xmlns:p14="http://schemas.microsoft.com/office/powerpoint/2010/main" val="1976631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0925-E5F8-A8AB-2830-5B4C78011639}"/>
              </a:ext>
            </a:extLst>
          </p:cNvPr>
          <p:cNvSpPr>
            <a:spLocks noGrp="1"/>
          </p:cNvSpPr>
          <p:nvPr>
            <p:ph type="title"/>
          </p:nvPr>
        </p:nvSpPr>
        <p:spPr/>
        <p:txBody>
          <a:bodyPr/>
          <a:lstStyle/>
          <a:p>
            <a:r>
              <a:rPr lang="en-US" dirty="0"/>
              <a:t>Diversion: Arithmetic Intensity  </a:t>
            </a:r>
          </a:p>
        </p:txBody>
      </p:sp>
      <p:sp>
        <p:nvSpPr>
          <p:cNvPr id="3" name="Text Placeholder 2">
            <a:extLst>
              <a:ext uri="{FF2B5EF4-FFF2-40B4-BE49-F238E27FC236}">
                <a16:creationId xmlns:a16="http://schemas.microsoft.com/office/drawing/2014/main" id="{AECEF063-87C6-7EE1-8475-C98091DA48FA}"/>
              </a:ext>
            </a:extLst>
          </p:cNvPr>
          <p:cNvSpPr>
            <a:spLocks noGrp="1"/>
          </p:cNvSpPr>
          <p:nvPr>
            <p:ph type="body" sz="quarter" idx="16"/>
          </p:nvPr>
        </p:nvSpPr>
        <p:spPr/>
        <p:txBody>
          <a:bodyPr/>
          <a:lstStyle/>
          <a:p>
            <a:r>
              <a:rPr lang="en-US" dirty="0"/>
              <a:t>Arithmetic Intensity of a program execution: </a:t>
            </a:r>
          </a:p>
          <a:p>
            <a:pPr marL="0" indent="0" algn="ctr">
              <a:buNone/>
            </a:pPr>
            <a:r>
              <a:rPr lang="en-US" dirty="0"/>
              <a:t>(# of floating-point operations) / (# of data bytes transferred to memory)  </a:t>
            </a:r>
          </a:p>
          <a:p>
            <a:endParaRPr lang="en-US" dirty="0"/>
          </a:p>
          <a:p>
            <a:r>
              <a:rPr lang="en-US" dirty="0"/>
              <a:t>It helps determine whether a program is </a:t>
            </a:r>
            <a:r>
              <a:rPr lang="en-US" i="1" dirty="0"/>
              <a:t>compute-bound</a:t>
            </a:r>
            <a:r>
              <a:rPr lang="en-US" dirty="0"/>
              <a:t> or </a:t>
            </a:r>
            <a:r>
              <a:rPr lang="en-US" i="1" dirty="0"/>
              <a:t>memory-bound:</a:t>
            </a:r>
          </a:p>
          <a:p>
            <a:pPr lvl="1"/>
            <a:r>
              <a:rPr lang="en-US" sz="1400" dirty="0"/>
              <a:t>If AI is </a:t>
            </a:r>
            <a:r>
              <a:rPr lang="en-US" sz="1400" b="1" dirty="0"/>
              <a:t>high</a:t>
            </a:r>
            <a:r>
              <a:rPr lang="en-US" sz="1400" dirty="0"/>
              <a:t>, performance is limited by how fast the GPU can compute. </a:t>
            </a:r>
          </a:p>
          <a:p>
            <a:pPr lvl="1"/>
            <a:r>
              <a:rPr lang="en-US" sz="1400" dirty="0"/>
              <a:t>If AI is </a:t>
            </a:r>
            <a:r>
              <a:rPr lang="en-US" sz="1400" b="1" dirty="0"/>
              <a:t>low</a:t>
            </a:r>
            <a:r>
              <a:rPr lang="en-US" sz="1400" dirty="0"/>
              <a:t>, performance is constrained by how fast data can be transferred between global memory and GPU cores.</a:t>
            </a:r>
          </a:p>
          <a:p>
            <a:pPr lvl="1"/>
            <a:endParaRPr lang="en-US" dirty="0"/>
          </a:p>
          <a:p>
            <a:r>
              <a:rPr lang="en-US" dirty="0"/>
              <a:t>A good rule of thumb: </a:t>
            </a:r>
          </a:p>
          <a:p>
            <a:pPr lvl="1"/>
            <a:r>
              <a:rPr lang="en-US" sz="1400" dirty="0"/>
              <a:t>Memory-bound:  AI &lt; 10 FLOPs/byte</a:t>
            </a:r>
          </a:p>
          <a:p>
            <a:pPr lvl="1"/>
            <a:r>
              <a:rPr lang="en-US" sz="1400" dirty="0"/>
              <a:t>Balanced:  10 ≤ AI ≤ 100 FLOPs/byte</a:t>
            </a:r>
          </a:p>
          <a:p>
            <a:pPr lvl="1"/>
            <a:r>
              <a:rPr lang="en-US" sz="1400" dirty="0"/>
              <a:t>Compute-bound:  AI &gt; 100 FLOPs/byte</a:t>
            </a:r>
          </a:p>
        </p:txBody>
      </p:sp>
    </p:spTree>
    <p:extLst>
      <p:ext uri="{BB962C8B-B14F-4D97-AF65-F5344CB8AC3E}">
        <p14:creationId xmlns:p14="http://schemas.microsoft.com/office/powerpoint/2010/main" val="3810913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219A-5B2B-24A3-BC0B-A1AEEB0770B3}"/>
              </a:ext>
            </a:extLst>
          </p:cNvPr>
          <p:cNvSpPr>
            <a:spLocks noGrp="1"/>
          </p:cNvSpPr>
          <p:nvPr>
            <p:ph type="title"/>
          </p:nvPr>
        </p:nvSpPr>
        <p:spPr/>
        <p:txBody>
          <a:bodyPr/>
          <a:lstStyle/>
          <a:p>
            <a:r>
              <a:rPr lang="en-US" dirty="0"/>
              <a:t>Quiz </a:t>
            </a:r>
          </a:p>
        </p:txBody>
      </p:sp>
      <p:sp>
        <p:nvSpPr>
          <p:cNvPr id="3" name="Text Placeholder 2">
            <a:extLst>
              <a:ext uri="{FF2B5EF4-FFF2-40B4-BE49-F238E27FC236}">
                <a16:creationId xmlns:a16="http://schemas.microsoft.com/office/drawing/2014/main" id="{67F38656-CE95-91AA-D890-34C40928CB5C}"/>
              </a:ext>
            </a:extLst>
          </p:cNvPr>
          <p:cNvSpPr>
            <a:spLocks noGrp="1"/>
          </p:cNvSpPr>
          <p:nvPr>
            <p:ph type="body" sz="quarter" idx="16"/>
          </p:nvPr>
        </p:nvSpPr>
        <p:spPr/>
        <p:txBody>
          <a:bodyPr/>
          <a:lstStyle/>
          <a:p>
            <a:r>
              <a:rPr lang="en-US" dirty="0"/>
              <a:t>If a model has </a:t>
            </a:r>
            <a:r>
              <a:rPr lang="en-US" b="1" dirty="0"/>
              <a:t>high</a:t>
            </a:r>
            <a:r>
              <a:rPr lang="en-US" dirty="0"/>
              <a:t> arithmetic intensity, which of the following is true?</a:t>
            </a:r>
          </a:p>
          <a:p>
            <a:pPr lvl="1"/>
            <a:r>
              <a:rPr lang="en-US" dirty="0"/>
              <a:t>A) Performance is mostly limited by memory bandwidth</a:t>
            </a:r>
          </a:p>
          <a:p>
            <a:pPr lvl="1"/>
            <a:r>
              <a:rPr lang="en-US" dirty="0"/>
              <a:t>B) Performance is mostly limited by compute throughput</a:t>
            </a:r>
          </a:p>
          <a:p>
            <a:pPr lvl="1"/>
            <a:r>
              <a:rPr lang="en-US" dirty="0"/>
              <a:t>C) Memory accesses dominate execution time</a:t>
            </a:r>
          </a:p>
          <a:p>
            <a:pPr lvl="1"/>
            <a:r>
              <a:rPr lang="en-US" dirty="0"/>
              <a:t>D) The workload is not well-suited for GPUs</a:t>
            </a:r>
          </a:p>
          <a:p>
            <a:endParaRPr lang="en-US" dirty="0"/>
          </a:p>
          <a:p>
            <a:endParaRPr lang="en-US" dirty="0"/>
          </a:p>
          <a:p>
            <a:r>
              <a:rPr lang="en-US" b="1" dirty="0"/>
              <a:t>Answer: </a:t>
            </a:r>
            <a:r>
              <a:rPr lang="en-US" dirty="0"/>
              <a:t>High AI means the GPU spends more time computing per byte of memory fetched, making it </a:t>
            </a:r>
            <a:r>
              <a:rPr lang="en-US" b="1" dirty="0"/>
              <a:t>compute-bound</a:t>
            </a:r>
            <a:r>
              <a:rPr lang="en-US" dirty="0"/>
              <a:t> rather than </a:t>
            </a:r>
            <a:r>
              <a:rPr lang="en-US" b="1" dirty="0"/>
              <a:t>memory-bound</a:t>
            </a:r>
            <a:r>
              <a:rPr lang="en-US" dirty="0"/>
              <a:t>. Hence, B. </a:t>
            </a:r>
          </a:p>
          <a:p>
            <a:endParaRPr lang="en-US" dirty="0"/>
          </a:p>
        </p:txBody>
      </p:sp>
    </p:spTree>
    <p:extLst>
      <p:ext uri="{BB962C8B-B14F-4D97-AF65-F5344CB8AC3E}">
        <p14:creationId xmlns:p14="http://schemas.microsoft.com/office/powerpoint/2010/main" val="146431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C062-1AA7-BA88-B5EA-460657531119}"/>
              </a:ext>
            </a:extLst>
          </p:cNvPr>
          <p:cNvSpPr>
            <a:spLocks noGrp="1"/>
          </p:cNvSpPr>
          <p:nvPr>
            <p:ph type="title"/>
          </p:nvPr>
        </p:nvSpPr>
        <p:spPr/>
        <p:txBody>
          <a:bodyPr/>
          <a:lstStyle/>
          <a:p>
            <a:r>
              <a:rPr lang="en-US" dirty="0"/>
              <a:t>Arithmetic Intensity: An example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5A6C990-79D8-45C2-6C4C-269E07F3F12F}"/>
                  </a:ext>
                </a:extLst>
              </p:cNvPr>
              <p:cNvSpPr>
                <a:spLocks noGrp="1"/>
              </p:cNvSpPr>
              <p:nvPr>
                <p:ph type="body" sz="quarter" idx="16"/>
              </p:nvPr>
            </p:nvSpPr>
            <p:spPr/>
            <p:txBody>
              <a:bodyPr/>
              <a:lstStyle/>
              <a:p>
                <a:r>
                  <a:rPr lang="en-US" dirty="0"/>
                  <a:t>We are going to compute AI for the first operation in Self-Attention.</a:t>
                </a:r>
              </a:p>
              <a:p>
                <a:r>
                  <a:rPr lang="en-US" dirty="0"/>
                  <a:t>Note we assume that the full input sequence is given at once (e.g., training time). </a:t>
                </a:r>
              </a:p>
              <a:p>
                <a:r>
                  <a:rPr lang="en-US" dirty="0"/>
                  <a:t>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r>
                  <a:rPr lang="en-US" dirty="0"/>
                  <a:t>  we want to compute: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 From last week: </a:t>
                </a:r>
              </a:p>
              <a:p>
                <a:endParaRPr lang="en-US" dirty="0"/>
              </a:p>
              <a:p>
                <a:endParaRPr lang="en-US" dirty="0"/>
              </a:p>
              <a:p>
                <a:endParaRPr lang="en-US" dirty="0"/>
              </a:p>
              <a:p>
                <a:pPr marL="0" indent="0">
                  <a:buNone/>
                </a:pPr>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AI</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𝑏𝑛</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num>
                            <m:den>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𝑏𝑛𝑑</m:t>
                              </m:r>
                            </m:den>
                          </m:f>
                        </m:e>
                      </m:d>
                      <m:r>
                        <a:rPr lang="en-US" i="1">
                          <a:latin typeface="Cambria Math" panose="02040503050406030204" pitchFamily="18" charset="0"/>
                        </a:rPr>
                        <m:t>=</m:t>
                      </m:r>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𝑏𝑛𝑑</m:t>
                                      </m:r>
                                    </m:num>
                                    <m:den>
                                      <m:r>
                                        <a:rPr lang="en-US" altLang="zh-TW" i="1">
                                          <a:latin typeface="Cambria Math" panose="02040503050406030204" pitchFamily="18" charset="0"/>
                                          <a:ea typeface="Cambria Math" panose="02040503050406030204" pitchFamily="18" charset="0"/>
                                        </a:rPr>
                                        <m:t>𝑏𝑛</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den>
                                  </m:f>
                                </m:e>
                              </m:d>
                            </m:e>
                            <m:sup>
                              <m:r>
                                <a:rPr lang="en-US" i="1">
                                  <a:latin typeface="Cambria Math" panose="02040503050406030204" pitchFamily="18" charset="0"/>
                                </a:rPr>
                                <m:t>−1</m:t>
                              </m:r>
                            </m:sup>
                          </m:sSup>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𝑏𝑛</m:t>
                                      </m:r>
                                    </m:den>
                                  </m:f>
                                  <m:r>
                                    <a:rPr lang="en-US" i="1">
                                      <a:latin typeface="Cambria Math" panose="02040503050406030204" pitchFamily="18" charset="0"/>
                                    </a:rPr>
                                    <m:t>+</m:t>
                                  </m:r>
                                  <m:f>
                                    <m:fPr>
                                      <m:ctrlPr>
                                        <a:rPr lang="en-US" i="1">
                                          <a:latin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2</m:t>
                                      </m:r>
                                    </m:num>
                                    <m:den>
                                      <m:r>
                                        <a:rPr lang="en-US" altLang="zh-TW" i="1">
                                          <a:latin typeface="Cambria Math" panose="02040503050406030204" pitchFamily="18" charset="0"/>
                                          <a:ea typeface="Cambria Math" panose="02040503050406030204" pitchFamily="18" charset="0"/>
                                        </a:rPr>
                                        <m:t>𝑑</m:t>
                                      </m:r>
                                    </m:den>
                                  </m:f>
                                </m:e>
                              </m:d>
                            </m:e>
                            <m:sup>
                              <m:r>
                                <a:rPr lang="en-US" i="1">
                                  <a:latin typeface="Cambria Math" panose="02040503050406030204" pitchFamily="18" charset="0"/>
                                </a:rPr>
                                <m:t>−1</m:t>
                              </m:r>
                            </m:sup>
                          </m:sSup>
                        </m:e>
                      </m:d>
                    </m:oMath>
                  </m:oMathPara>
                </a14:m>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15A6C990-79D8-45C2-6C4C-269E07F3F12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7ED931B-9C64-DD79-67B0-BA8F9D8B8892}"/>
                  </a:ext>
                </a:extLst>
              </p:cNvPr>
              <p:cNvGraphicFramePr>
                <a:graphicFrameLocks noGrp="1"/>
              </p:cNvGraphicFramePr>
              <p:nvPr/>
            </p:nvGraphicFramePr>
            <p:xfrm>
              <a:off x="474134" y="2518708"/>
              <a:ext cx="7863839" cy="782955"/>
            </p:xfrm>
            <a:graphic>
              <a:graphicData uri="http://schemas.openxmlformats.org/drawingml/2006/table">
                <a:tbl>
                  <a:tblPr firstRow="1" bandRow="1">
                    <a:tableStyleId>{5C22544A-7EE6-4342-B048-85BDC9FD1C3A}</a:tableStyleId>
                  </a:tblPr>
                  <a:tblGrid>
                    <a:gridCol w="2124647">
                      <a:extLst>
                        <a:ext uri="{9D8B030D-6E8A-4147-A177-3AD203B41FA5}">
                          <a16:colId xmlns:a16="http://schemas.microsoft.com/office/drawing/2014/main" val="1401350009"/>
                        </a:ext>
                      </a:extLst>
                    </a:gridCol>
                    <a:gridCol w="2406758">
                      <a:extLst>
                        <a:ext uri="{9D8B030D-6E8A-4147-A177-3AD203B41FA5}">
                          <a16:colId xmlns:a16="http://schemas.microsoft.com/office/drawing/2014/main" val="4247523174"/>
                        </a:ext>
                      </a:extLst>
                    </a:gridCol>
                    <a:gridCol w="1675032">
                      <a:extLst>
                        <a:ext uri="{9D8B030D-6E8A-4147-A177-3AD203B41FA5}">
                          <a16:colId xmlns:a16="http://schemas.microsoft.com/office/drawing/2014/main" val="2769638561"/>
                        </a:ext>
                      </a:extLst>
                    </a:gridCol>
                    <a:gridCol w="1657402">
                      <a:extLst>
                        <a:ext uri="{9D8B030D-6E8A-4147-A177-3AD203B41FA5}">
                          <a16:colId xmlns:a16="http://schemas.microsoft.com/office/drawing/2014/main" val="35958247"/>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629144104"/>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74581446"/>
                      </a:ext>
                    </a:extLst>
                  </a:tr>
                </a:tbl>
              </a:graphicData>
            </a:graphic>
          </p:graphicFrame>
        </mc:Choice>
        <mc:Fallback xmlns="">
          <p:graphicFrame>
            <p:nvGraphicFramePr>
              <p:cNvPr id="5" name="Table 4">
                <a:extLst>
                  <a:ext uri="{FF2B5EF4-FFF2-40B4-BE49-F238E27FC236}">
                    <a16:creationId xmlns:a16="http://schemas.microsoft.com/office/drawing/2014/main" id="{D7ED931B-9C64-DD79-67B0-BA8F9D8B8892}"/>
                  </a:ext>
                </a:extLst>
              </p:cNvPr>
              <p:cNvGraphicFramePr>
                <a:graphicFrameLocks noGrp="1"/>
              </p:cNvGraphicFramePr>
              <p:nvPr>
                <p:extLst>
                  <p:ext uri="{D42A27DB-BD31-4B8C-83A1-F6EECF244321}">
                    <p14:modId xmlns:p14="http://schemas.microsoft.com/office/powerpoint/2010/main" val="617065414"/>
                  </p:ext>
                </p:extLst>
              </p:nvPr>
            </p:nvGraphicFramePr>
            <p:xfrm>
              <a:off x="474134" y="2518708"/>
              <a:ext cx="7863839" cy="782955"/>
            </p:xfrm>
            <a:graphic>
              <a:graphicData uri="http://schemas.openxmlformats.org/drawingml/2006/table">
                <a:tbl>
                  <a:tblPr firstRow="1" bandRow="1">
                    <a:tableStyleId>{5C22544A-7EE6-4342-B048-85BDC9FD1C3A}</a:tableStyleId>
                  </a:tblPr>
                  <a:tblGrid>
                    <a:gridCol w="2124647">
                      <a:extLst>
                        <a:ext uri="{9D8B030D-6E8A-4147-A177-3AD203B41FA5}">
                          <a16:colId xmlns:a16="http://schemas.microsoft.com/office/drawing/2014/main" val="1401350009"/>
                        </a:ext>
                      </a:extLst>
                    </a:gridCol>
                    <a:gridCol w="2406758">
                      <a:extLst>
                        <a:ext uri="{9D8B030D-6E8A-4147-A177-3AD203B41FA5}">
                          <a16:colId xmlns:a16="http://schemas.microsoft.com/office/drawing/2014/main" val="4247523174"/>
                        </a:ext>
                      </a:extLst>
                    </a:gridCol>
                    <a:gridCol w="1675032">
                      <a:extLst>
                        <a:ext uri="{9D8B030D-6E8A-4147-A177-3AD203B41FA5}">
                          <a16:colId xmlns:a16="http://schemas.microsoft.com/office/drawing/2014/main" val="2769638561"/>
                        </a:ext>
                      </a:extLst>
                    </a:gridCol>
                    <a:gridCol w="1657402">
                      <a:extLst>
                        <a:ext uri="{9D8B030D-6E8A-4147-A177-3AD203B41FA5}">
                          <a16:colId xmlns:a16="http://schemas.microsoft.com/office/drawing/2014/main" val="35958247"/>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629144104"/>
                      </a:ext>
                    </a:extLst>
                  </a:tr>
                  <a:tr h="412115">
                    <a:tc>
                      <a:txBody>
                        <a:bodyPr/>
                        <a:lstStyle/>
                        <a:p>
                          <a:endParaRPr lang="en-US"/>
                        </a:p>
                      </a:txBody>
                      <a:tcPr anchor="ctr">
                        <a:blipFill>
                          <a:blip r:embed="rId3"/>
                          <a:stretch>
                            <a:fillRect l="-595" t="-90909" r="-270238" b="-6061"/>
                          </a:stretch>
                        </a:blipFill>
                      </a:tcPr>
                    </a:tc>
                    <a:tc>
                      <a:txBody>
                        <a:bodyPr/>
                        <a:lstStyle/>
                        <a:p>
                          <a:endParaRPr lang="en-US"/>
                        </a:p>
                      </a:txBody>
                      <a:tcPr anchor="ctr">
                        <a:blipFill>
                          <a:blip r:embed="rId3"/>
                          <a:stretch>
                            <a:fillRect l="-89418" t="-90909" r="-140212" b="-6061"/>
                          </a:stretch>
                        </a:blipFill>
                      </a:tcPr>
                    </a:tc>
                    <a:tc>
                      <a:txBody>
                        <a:bodyPr/>
                        <a:lstStyle/>
                        <a:p>
                          <a:endParaRPr lang="en-US"/>
                        </a:p>
                      </a:txBody>
                      <a:tcPr anchor="ctr">
                        <a:blipFill>
                          <a:blip r:embed="rId3"/>
                          <a:stretch>
                            <a:fillRect l="-271212" t="-90909" r="-100758" b="-6061"/>
                          </a:stretch>
                        </a:blipFill>
                      </a:tcPr>
                    </a:tc>
                    <a:tc>
                      <a:txBody>
                        <a:bodyPr/>
                        <a:lstStyle/>
                        <a:p>
                          <a:endParaRPr lang="en-US"/>
                        </a:p>
                      </a:txBody>
                      <a:tcPr anchor="ctr">
                        <a:blipFill>
                          <a:blip r:embed="rId3"/>
                          <a:stretch>
                            <a:fillRect l="-374046" t="-90909" r="-1527" b="-6061"/>
                          </a:stretch>
                        </a:blipFill>
                      </a:tcPr>
                    </a:tc>
                    <a:extLst>
                      <a:ext uri="{0D108BD9-81ED-4DB2-BD59-A6C34878D82A}">
                        <a16:rowId xmlns:a16="http://schemas.microsoft.com/office/drawing/2014/main" val="1874581446"/>
                      </a:ext>
                    </a:extLst>
                  </a:tr>
                </a:tbl>
              </a:graphicData>
            </a:graphic>
          </p:graphicFrame>
        </mc:Fallback>
      </mc:AlternateContent>
    </p:spTree>
    <p:extLst>
      <p:ext uri="{BB962C8B-B14F-4D97-AF65-F5344CB8AC3E}">
        <p14:creationId xmlns:p14="http://schemas.microsoft.com/office/powerpoint/2010/main" val="1082962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DBC0-635B-8CE5-457A-E440D09EFFCB}"/>
              </a:ext>
            </a:extLst>
          </p:cNvPr>
          <p:cNvSpPr>
            <a:spLocks noGrp="1"/>
          </p:cNvSpPr>
          <p:nvPr>
            <p:ph type="title"/>
          </p:nvPr>
        </p:nvSpPr>
        <p:spPr/>
        <p:txBody>
          <a:bodyPr/>
          <a:lstStyle/>
          <a:p>
            <a:r>
              <a:rPr lang="en-US" dirty="0"/>
              <a:t>Quiz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8A45B34-A361-3F1F-530E-AF396AC31670}"/>
                  </a:ext>
                </a:extLst>
              </p:cNvPr>
              <p:cNvSpPr>
                <a:spLocks noGrp="1"/>
              </p:cNvSpPr>
              <p:nvPr>
                <p:ph type="body" sz="quarter" idx="16"/>
              </p:nvPr>
            </p:nvSpPr>
            <p:spPr>
              <a:xfrm>
                <a:off x="533919" y="1207771"/>
                <a:ext cx="8085415" cy="3077573"/>
              </a:xfrm>
            </p:spPr>
            <p:txBody>
              <a:bodyPr/>
              <a:lstStyle/>
              <a:p>
                <a:r>
                  <a:rPr lang="en-US" dirty="0"/>
                  <a:t>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r>
                  <a:rPr lang="en-US" dirty="0"/>
                  <a:t>  we know that the AI for computing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is: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AI</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𝑏𝑛</m:t>
                                      </m:r>
                                    </m:den>
                                  </m:f>
                                  <m:r>
                                    <a:rPr lang="en-US" i="1">
                                      <a:latin typeface="Cambria Math" panose="02040503050406030204" pitchFamily="18" charset="0"/>
                                    </a:rPr>
                                    <m:t>+</m:t>
                                  </m:r>
                                  <m:f>
                                    <m:fPr>
                                      <m:ctrlPr>
                                        <a:rPr lang="en-US" i="1">
                                          <a:latin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i="1">
                                          <a:latin typeface="Cambria Math" panose="02040503050406030204" pitchFamily="18" charset="0"/>
                                          <a:ea typeface="Cambria Math" panose="02040503050406030204" pitchFamily="18" charset="0"/>
                                        </a:rPr>
                                        <m:t>𝑑</m:t>
                                      </m:r>
                                    </m:den>
                                  </m:f>
                                </m:e>
                              </m:d>
                            </m:e>
                            <m:sup>
                              <m:r>
                                <a:rPr lang="en-US" i="1">
                                  <a:latin typeface="Cambria Math" panose="02040503050406030204" pitchFamily="18" charset="0"/>
                                </a:rPr>
                                <m:t>−1</m:t>
                              </m:r>
                            </m:sup>
                          </m:sSup>
                        </m:e>
                      </m:d>
                    </m:oMath>
                  </m:oMathPara>
                </a14:m>
                <a:endParaRPr lang="en-US" dirty="0"/>
              </a:p>
              <a:p>
                <a:r>
                  <a:rPr lang="en-US" dirty="0"/>
                  <a:t>This process is_____? </a:t>
                </a:r>
              </a:p>
              <a:p>
                <a:pPr lvl="1"/>
                <a:r>
                  <a:rPr lang="en-US" dirty="0"/>
                  <a:t>Memory-bound </a:t>
                </a:r>
              </a:p>
              <a:p>
                <a:pPr lvl="1"/>
                <a:r>
                  <a:rPr lang="en-US" dirty="0"/>
                  <a:t>Balanced</a:t>
                </a:r>
              </a:p>
              <a:p>
                <a:pPr lvl="1"/>
                <a:r>
                  <a:rPr lang="en-US" dirty="0"/>
                  <a:t>Compute-bound </a:t>
                </a:r>
              </a:p>
              <a:p>
                <a:pPr marL="0" indent="0">
                  <a:buNone/>
                </a:pPr>
                <a:endParaRPr lang="en-US" dirty="0"/>
              </a:p>
              <a:p>
                <a:r>
                  <a:rPr lang="en-US" b="1" dirty="0"/>
                  <a:t>Answer: </a:t>
                </a:r>
                <a:r>
                  <a:rPr lang="en-US" dirty="0"/>
                  <a:t>Our AI is </a:t>
                </a:r>
                <a:r>
                  <a:rPr lang="en-US" b="1" dirty="0"/>
                  <a:t>large-</a:t>
                </a:r>
                <a:r>
                  <a:rPr lang="en-US" b="1" dirty="0" err="1"/>
                  <a:t>ish</a:t>
                </a:r>
                <a:r>
                  <a:rPr lang="en-US" dirty="0"/>
                  <a:t>. Depending on </a:t>
                </a:r>
                <a:r>
                  <a:rPr lang="en-US" dirty="0" err="1"/>
                  <a:t>hyperparams</a:t>
                </a:r>
                <a:r>
                  <a:rPr lang="en-US" dirty="0"/>
                  <a:t>, this is either balanced or compute-bound.  </a:t>
                </a:r>
              </a:p>
              <a:p>
                <a:pPr lvl="1"/>
                <a:r>
                  <a:rPr lang="en-US" dirty="0"/>
                  <a:t>If </a:t>
                </a:r>
                <a14:m>
                  <m:oMath xmlns:m="http://schemas.openxmlformats.org/officeDocument/2006/math">
                    <m:r>
                      <a:rPr lang="en-US" i="1" smtClean="0">
                        <a:latin typeface="Cambria Math" panose="02040503050406030204" pitchFamily="18" charset="0"/>
                      </a:rPr>
                      <m:t>𝑛</m:t>
                    </m:r>
                    <m:r>
                      <a:rPr lang="en-US" b="0" i="1" smtClean="0">
                        <a:latin typeface="Cambria Math" panose="02040503050406030204" pitchFamily="18" charset="0"/>
                      </a:rPr>
                      <m:t>=10</m:t>
                    </m:r>
                  </m:oMath>
                </a14:m>
                <a:r>
                  <a:rPr lang="en-US" dirty="0"/>
                  <a:t> (sent </a:t>
                </a:r>
                <a:r>
                  <a:rPr lang="en-US" dirty="0" err="1"/>
                  <a:t>len</a:t>
                </a:r>
                <a:r>
                  <a:rPr lang="en-US" dirty="0"/>
                  <a:t>), </a:t>
                </a:r>
                <a14:m>
                  <m:oMath xmlns:m="http://schemas.openxmlformats.org/officeDocument/2006/math">
                    <m:r>
                      <a:rPr lang="en-US" i="1">
                        <a:latin typeface="Cambria Math" panose="02040503050406030204" pitchFamily="18" charset="0"/>
                      </a:rPr>
                      <m:t>𝑏</m:t>
                    </m:r>
                    <m:r>
                      <a:rPr lang="en-US" b="0" i="1" smtClean="0">
                        <a:latin typeface="Cambria Math" panose="02040503050406030204" pitchFamily="18" charset="0"/>
                      </a:rPr>
                      <m:t>=10</m:t>
                    </m:r>
                  </m:oMath>
                </a14:m>
                <a:r>
                  <a:rPr lang="en-US" dirty="0"/>
                  <a:t> (batch size), </a:t>
                </a:r>
                <a14:m>
                  <m:oMath xmlns:m="http://schemas.openxmlformats.org/officeDocument/2006/math">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=512</m:t>
                    </m:r>
                  </m:oMath>
                </a14:m>
                <a:r>
                  <a:rPr lang="en-US" dirty="0"/>
                  <a:t> (hidden dim). Then AI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 </m:t>
                    </m:r>
                  </m:oMath>
                </a14:m>
                <a:r>
                  <a:rPr lang="en-US" dirty="0"/>
                  <a:t>71.  </a:t>
                </a:r>
              </a:p>
              <a:p>
                <a:pPr lvl="1"/>
                <a:r>
                  <a:rPr lang="en-US" dirty="0"/>
                  <a:t>If </a:t>
                </a:r>
                <a14:m>
                  <m:oMath xmlns:m="http://schemas.openxmlformats.org/officeDocument/2006/math">
                    <m:r>
                      <a:rPr lang="en-US" i="1" smtClean="0">
                        <a:latin typeface="Cambria Math" panose="02040503050406030204" pitchFamily="18" charset="0"/>
                      </a:rPr>
                      <m:t>𝑛</m:t>
                    </m:r>
                    <m:r>
                      <a:rPr lang="en-US" b="0" i="1" smtClean="0">
                        <a:latin typeface="Cambria Math" panose="02040503050406030204" pitchFamily="18" charset="0"/>
                      </a:rPr>
                      <m:t>=30</m:t>
                    </m:r>
                  </m:oMath>
                </a14:m>
                <a:r>
                  <a:rPr lang="en-US" dirty="0"/>
                  <a:t> (sent </a:t>
                </a:r>
                <a:r>
                  <a:rPr lang="en-US" dirty="0" err="1"/>
                  <a:t>len</a:t>
                </a:r>
                <a:r>
                  <a:rPr lang="en-US" dirty="0"/>
                  <a:t>), </a:t>
                </a:r>
                <a14:m>
                  <m:oMath xmlns:m="http://schemas.openxmlformats.org/officeDocument/2006/math">
                    <m:r>
                      <a:rPr lang="en-US" i="1">
                        <a:latin typeface="Cambria Math" panose="02040503050406030204" pitchFamily="18" charset="0"/>
                      </a:rPr>
                      <m:t>𝑏</m:t>
                    </m:r>
                    <m:r>
                      <a:rPr lang="en-US" b="0" i="1" smtClean="0">
                        <a:latin typeface="Cambria Math" panose="02040503050406030204" pitchFamily="18" charset="0"/>
                      </a:rPr>
                      <m:t>=20</m:t>
                    </m:r>
                  </m:oMath>
                </a14:m>
                <a:r>
                  <a:rPr lang="en-US" dirty="0"/>
                  <a:t> (batch size), </a:t>
                </a:r>
                <a14:m>
                  <m:oMath xmlns:m="http://schemas.openxmlformats.org/officeDocument/2006/math">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=512</m:t>
                    </m:r>
                  </m:oMath>
                </a14:m>
                <a:r>
                  <a:rPr lang="en-US" dirty="0"/>
                  <a:t> (hidden dim). Then AI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 </m:t>
                    </m:r>
                  </m:oMath>
                </a14:m>
                <a:r>
                  <a:rPr lang="en-US" dirty="0"/>
                  <a:t>179.  </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B8A45B34-A361-3F1F-530E-AF396AC31670}"/>
                  </a:ext>
                </a:extLst>
              </p:cNvPr>
              <p:cNvSpPr>
                <a:spLocks noGrp="1" noRot="1" noChangeAspect="1" noMove="1" noResize="1" noEditPoints="1" noAdjustHandles="1" noChangeArrowheads="1" noChangeShapeType="1" noTextEdit="1"/>
              </p:cNvSpPr>
              <p:nvPr>
                <p:ph type="body" sz="quarter" idx="16"/>
              </p:nvPr>
            </p:nvSpPr>
            <p:spPr>
              <a:xfrm>
                <a:off x="533919" y="1207771"/>
                <a:ext cx="8085415" cy="3077573"/>
              </a:xfrm>
              <a:blipFill>
                <a:blip r:embed="rId2"/>
                <a:stretch>
                  <a:fillRect l="-471" r="-157" b="-21811"/>
                </a:stretch>
              </a:blipFill>
            </p:spPr>
            <p:txBody>
              <a:bodyPr/>
              <a:lstStyle/>
              <a:p>
                <a:r>
                  <a:rPr lang="en-US">
                    <a:noFill/>
                  </a:rPr>
                  <a:t> </a:t>
                </a:r>
              </a:p>
            </p:txBody>
          </p:sp>
        </mc:Fallback>
      </mc:AlternateContent>
    </p:spTree>
    <p:extLst>
      <p:ext uri="{BB962C8B-B14F-4D97-AF65-F5344CB8AC3E}">
        <p14:creationId xmlns:p14="http://schemas.microsoft.com/office/powerpoint/2010/main" val="30851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4F94-2644-A5CF-EA84-8285E5389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C8255-BD9E-C14D-0E09-39C0418A0ADA}"/>
              </a:ext>
            </a:extLst>
          </p:cNvPr>
          <p:cNvSpPr>
            <a:spLocks noGrp="1"/>
          </p:cNvSpPr>
          <p:nvPr>
            <p:ph type="title"/>
          </p:nvPr>
        </p:nvSpPr>
        <p:spPr/>
        <p:txBody>
          <a:bodyPr/>
          <a:lstStyle/>
          <a:p>
            <a:r>
              <a:rPr lang="en-US" dirty="0"/>
              <a:t>Arithmetic Intensity of Training </a:t>
            </a:r>
            <a:br>
              <a:rPr lang="en-US" dirty="0"/>
            </a:br>
            <a:r>
              <a:rPr lang="en-US" dirty="0"/>
              <a:t>Self-Attention</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nvGraphicFramePr>
            <p:xfrm>
              <a:off x="168965" y="1394460"/>
              <a:ext cx="8628526" cy="3139440"/>
            </p:xfrm>
            <a:graphic>
              <a:graphicData uri="http://schemas.openxmlformats.org/drawingml/2006/table">
                <a:tbl>
                  <a:tblPr firstRow="1" bandRow="1">
                    <a:tableStyleId>{5C22544A-7EE6-4342-B048-85BDC9FD1C3A}</a:tableStyleId>
                  </a:tblPr>
                  <a:tblGrid>
                    <a:gridCol w="2807612">
                      <a:extLst>
                        <a:ext uri="{9D8B030D-6E8A-4147-A177-3AD203B41FA5}">
                          <a16:colId xmlns:a16="http://schemas.microsoft.com/office/drawing/2014/main" val="3826030811"/>
                        </a:ext>
                      </a:extLst>
                    </a:gridCol>
                    <a:gridCol w="1954016">
                      <a:extLst>
                        <a:ext uri="{9D8B030D-6E8A-4147-A177-3AD203B41FA5}">
                          <a16:colId xmlns:a16="http://schemas.microsoft.com/office/drawing/2014/main" val="4116034589"/>
                        </a:ext>
                      </a:extLst>
                    </a:gridCol>
                    <a:gridCol w="1933449">
                      <a:extLst>
                        <a:ext uri="{9D8B030D-6E8A-4147-A177-3AD203B41FA5}">
                          <a16:colId xmlns:a16="http://schemas.microsoft.com/office/drawing/2014/main" val="3308954240"/>
                        </a:ext>
                      </a:extLst>
                    </a:gridCol>
                    <a:gridCol w="1933449">
                      <a:extLst>
                        <a:ext uri="{9D8B030D-6E8A-4147-A177-3AD203B41FA5}">
                          <a16:colId xmlns:a16="http://schemas.microsoft.com/office/drawing/2014/main" val="2579894130"/>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370840">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185470457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574016020"/>
                      </a:ext>
                    </a:extLst>
                  </a:tr>
                </a:tbl>
              </a:graphicData>
            </a:graphic>
          </p:graphicFrame>
        </mc:Choice>
        <mc:Fallback xmlns="">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1058756497"/>
                  </p:ext>
                </p:extLst>
              </p:nvPr>
            </p:nvGraphicFramePr>
            <p:xfrm>
              <a:off x="168965" y="1394460"/>
              <a:ext cx="8628526" cy="3139440"/>
            </p:xfrm>
            <a:graphic>
              <a:graphicData uri="http://schemas.openxmlformats.org/drawingml/2006/table">
                <a:tbl>
                  <a:tblPr firstRow="1" bandRow="1">
                    <a:tableStyleId>{5C22544A-7EE6-4342-B048-85BDC9FD1C3A}</a:tableStyleId>
                  </a:tblPr>
                  <a:tblGrid>
                    <a:gridCol w="2807612">
                      <a:extLst>
                        <a:ext uri="{9D8B030D-6E8A-4147-A177-3AD203B41FA5}">
                          <a16:colId xmlns:a16="http://schemas.microsoft.com/office/drawing/2014/main" val="3826030811"/>
                        </a:ext>
                      </a:extLst>
                    </a:gridCol>
                    <a:gridCol w="1954016">
                      <a:extLst>
                        <a:ext uri="{9D8B030D-6E8A-4147-A177-3AD203B41FA5}">
                          <a16:colId xmlns:a16="http://schemas.microsoft.com/office/drawing/2014/main" val="4116034589"/>
                        </a:ext>
                      </a:extLst>
                    </a:gridCol>
                    <a:gridCol w="1933449">
                      <a:extLst>
                        <a:ext uri="{9D8B030D-6E8A-4147-A177-3AD203B41FA5}">
                          <a16:colId xmlns:a16="http://schemas.microsoft.com/office/drawing/2014/main" val="3308954240"/>
                        </a:ext>
                      </a:extLst>
                    </a:gridCol>
                    <a:gridCol w="1933449">
                      <a:extLst>
                        <a:ext uri="{9D8B030D-6E8A-4147-A177-3AD203B41FA5}">
                          <a16:colId xmlns:a16="http://schemas.microsoft.com/office/drawing/2014/main" val="2579894130"/>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553720">
                    <a:tc>
                      <a:txBody>
                        <a:bodyPr/>
                        <a:lstStyle/>
                        <a:p>
                          <a:endParaRPr lang="en-US"/>
                        </a:p>
                      </a:txBody>
                      <a:tcPr anchor="ctr">
                        <a:blipFill>
                          <a:blip r:embed="rId3"/>
                          <a:stretch>
                            <a:fillRect l="-452" t="-68182" r="-209050" b="-497727"/>
                          </a:stretch>
                        </a:blipFill>
                      </a:tcPr>
                    </a:tc>
                    <a:tc>
                      <a:txBody>
                        <a:bodyPr/>
                        <a:lstStyle/>
                        <a:p>
                          <a:endParaRPr lang="en-US"/>
                        </a:p>
                      </a:txBody>
                      <a:tcPr anchor="ctr">
                        <a:blipFill>
                          <a:blip r:embed="rId3"/>
                          <a:stretch>
                            <a:fillRect l="-144156" t="-68182" r="-200000" b="-497727"/>
                          </a:stretch>
                        </a:blipFill>
                      </a:tcPr>
                    </a:tc>
                    <a:tc>
                      <a:txBody>
                        <a:bodyPr/>
                        <a:lstStyle/>
                        <a:p>
                          <a:endParaRPr lang="en-US"/>
                        </a:p>
                      </a:txBody>
                      <a:tcPr anchor="ctr">
                        <a:blipFill>
                          <a:blip r:embed="rId3"/>
                          <a:stretch>
                            <a:fillRect l="-245752" t="-68182" r="-101307" b="-497727"/>
                          </a:stretch>
                        </a:blipFill>
                      </a:tcPr>
                    </a:tc>
                    <a:tc>
                      <a:txBody>
                        <a:bodyPr/>
                        <a:lstStyle/>
                        <a:p>
                          <a:endParaRPr lang="en-US"/>
                        </a:p>
                      </a:txBody>
                      <a:tcPr anchor="ctr">
                        <a:blipFill>
                          <a:blip r:embed="rId3"/>
                          <a:stretch>
                            <a:fillRect l="-348026" t="-68182" r="-1974" b="-497727"/>
                          </a:stretch>
                        </a:blipFill>
                      </a:tcPr>
                    </a:tc>
                    <a:extLst>
                      <a:ext uri="{0D108BD9-81ED-4DB2-BD59-A6C34878D82A}">
                        <a16:rowId xmlns:a16="http://schemas.microsoft.com/office/drawing/2014/main" val="3472456772"/>
                      </a:ext>
                    </a:extLst>
                  </a:tr>
                  <a:tr h="553720">
                    <a:tc>
                      <a:txBody>
                        <a:bodyPr/>
                        <a:lstStyle/>
                        <a:p>
                          <a:endParaRPr lang="en-US"/>
                        </a:p>
                      </a:txBody>
                      <a:tcPr anchor="ctr">
                        <a:blipFill>
                          <a:blip r:embed="rId3"/>
                          <a:stretch>
                            <a:fillRect l="-452" t="-168182" r="-209050" b="-397727"/>
                          </a:stretch>
                        </a:blipFill>
                      </a:tcPr>
                    </a:tc>
                    <a:tc>
                      <a:txBody>
                        <a:bodyPr/>
                        <a:lstStyle/>
                        <a:p>
                          <a:endParaRPr lang="en-US"/>
                        </a:p>
                      </a:txBody>
                      <a:tcPr anchor="ctr">
                        <a:blipFill>
                          <a:blip r:embed="rId3"/>
                          <a:stretch>
                            <a:fillRect l="-144156" t="-168182" r="-200000" b="-397727"/>
                          </a:stretch>
                        </a:blipFill>
                      </a:tcPr>
                    </a:tc>
                    <a:tc>
                      <a:txBody>
                        <a:bodyPr/>
                        <a:lstStyle/>
                        <a:p>
                          <a:endParaRPr lang="en-US"/>
                        </a:p>
                      </a:txBody>
                      <a:tcPr anchor="ctr">
                        <a:blipFill>
                          <a:blip r:embed="rId3"/>
                          <a:stretch>
                            <a:fillRect l="-245752" t="-168182" r="-101307" b="-397727"/>
                          </a:stretch>
                        </a:blipFill>
                      </a:tcPr>
                    </a:tc>
                    <a:tc>
                      <a:txBody>
                        <a:bodyPr/>
                        <a:lstStyle/>
                        <a:p>
                          <a:endParaRPr lang="en-US"/>
                        </a:p>
                      </a:txBody>
                      <a:tcPr anchor="ctr">
                        <a:blipFill>
                          <a:blip r:embed="rId3"/>
                          <a:stretch>
                            <a:fillRect l="-348026" t="-168182" r="-1974" b="-397727"/>
                          </a:stretch>
                        </a:blipFill>
                      </a:tcPr>
                    </a:tc>
                    <a:extLst>
                      <a:ext uri="{0D108BD9-81ED-4DB2-BD59-A6C34878D82A}">
                        <a16:rowId xmlns:a16="http://schemas.microsoft.com/office/drawing/2014/main" val="282211792"/>
                      </a:ext>
                    </a:extLst>
                  </a:tr>
                  <a:tr h="553720">
                    <a:tc>
                      <a:txBody>
                        <a:bodyPr/>
                        <a:lstStyle/>
                        <a:p>
                          <a:endParaRPr lang="en-US"/>
                        </a:p>
                      </a:txBody>
                      <a:tcPr anchor="ctr">
                        <a:blipFill>
                          <a:blip r:embed="rId3"/>
                          <a:stretch>
                            <a:fillRect l="-452" t="-268182" r="-209050" b="-297727"/>
                          </a:stretch>
                        </a:blipFill>
                      </a:tcPr>
                    </a:tc>
                    <a:tc>
                      <a:txBody>
                        <a:bodyPr/>
                        <a:lstStyle/>
                        <a:p>
                          <a:endParaRPr lang="en-US"/>
                        </a:p>
                      </a:txBody>
                      <a:tcPr anchor="ctr">
                        <a:blipFill>
                          <a:blip r:embed="rId3"/>
                          <a:stretch>
                            <a:fillRect l="-144156" t="-268182" r="-200000" b="-297727"/>
                          </a:stretch>
                        </a:blipFill>
                      </a:tcPr>
                    </a:tc>
                    <a:tc>
                      <a:txBody>
                        <a:bodyPr/>
                        <a:lstStyle/>
                        <a:p>
                          <a:endParaRPr lang="en-US"/>
                        </a:p>
                      </a:txBody>
                      <a:tcPr anchor="ctr">
                        <a:blipFill>
                          <a:blip r:embed="rId3"/>
                          <a:stretch>
                            <a:fillRect l="-245752" t="-268182" r="-101307" b="-297727"/>
                          </a:stretch>
                        </a:blipFill>
                      </a:tcPr>
                    </a:tc>
                    <a:tc>
                      <a:txBody>
                        <a:bodyPr/>
                        <a:lstStyle/>
                        <a:p>
                          <a:endParaRPr lang="en-US"/>
                        </a:p>
                      </a:txBody>
                      <a:tcPr anchor="ctr">
                        <a:blipFill>
                          <a:blip r:embed="rId3"/>
                          <a:stretch>
                            <a:fillRect l="-348026" t="-268182" r="-1974" b="-297727"/>
                          </a:stretch>
                        </a:blipFill>
                      </a:tcPr>
                    </a:tc>
                    <a:extLst>
                      <a:ext uri="{0D108BD9-81ED-4DB2-BD59-A6C34878D82A}">
                        <a16:rowId xmlns:a16="http://schemas.microsoft.com/office/drawing/2014/main" val="326685110"/>
                      </a:ext>
                    </a:extLst>
                  </a:tr>
                  <a:tr h="553720">
                    <a:tc>
                      <a:txBody>
                        <a:bodyPr/>
                        <a:lstStyle/>
                        <a:p>
                          <a:endParaRPr lang="en-US"/>
                        </a:p>
                      </a:txBody>
                      <a:tcPr anchor="ctr">
                        <a:blipFill>
                          <a:blip r:embed="rId3"/>
                          <a:stretch>
                            <a:fillRect l="-452" t="-376744" r="-209050" b="-204651"/>
                          </a:stretch>
                        </a:blipFill>
                      </a:tcPr>
                    </a:tc>
                    <a:tc>
                      <a:txBody>
                        <a:bodyPr/>
                        <a:lstStyle/>
                        <a:p>
                          <a:endParaRPr lang="en-US"/>
                        </a:p>
                      </a:txBody>
                      <a:tcPr anchor="ctr">
                        <a:blipFill>
                          <a:blip r:embed="rId3"/>
                          <a:stretch>
                            <a:fillRect l="-144156" t="-376744" r="-200000" b="-204651"/>
                          </a:stretch>
                        </a:blipFill>
                      </a:tcPr>
                    </a:tc>
                    <a:tc>
                      <a:txBody>
                        <a:bodyPr/>
                        <a:lstStyle/>
                        <a:p>
                          <a:endParaRPr lang="en-US"/>
                        </a:p>
                      </a:txBody>
                      <a:tcPr anchor="ctr">
                        <a:blipFill>
                          <a:blip r:embed="rId3"/>
                          <a:stretch>
                            <a:fillRect l="-245752" t="-376744" r="-101307" b="-204651"/>
                          </a:stretch>
                        </a:blipFill>
                      </a:tcPr>
                    </a:tc>
                    <a:tc>
                      <a:txBody>
                        <a:bodyPr/>
                        <a:lstStyle/>
                        <a:p>
                          <a:endParaRPr lang="en-US"/>
                        </a:p>
                      </a:txBody>
                      <a:tcPr anchor="ctr">
                        <a:blipFill>
                          <a:blip r:embed="rId3"/>
                          <a:stretch>
                            <a:fillRect l="-348026" t="-376744" r="-1974" b="-204651"/>
                          </a:stretch>
                        </a:blipFill>
                      </a:tcPr>
                    </a:tc>
                    <a:extLst>
                      <a:ext uri="{0D108BD9-81ED-4DB2-BD59-A6C34878D82A}">
                        <a16:rowId xmlns:a16="http://schemas.microsoft.com/office/drawing/2014/main" val="1854704577"/>
                      </a:ext>
                    </a:extLst>
                  </a:tr>
                  <a:tr h="553720">
                    <a:tc>
                      <a:txBody>
                        <a:bodyPr/>
                        <a:lstStyle/>
                        <a:p>
                          <a:endParaRPr lang="en-US"/>
                        </a:p>
                      </a:txBody>
                      <a:tcPr anchor="ctr">
                        <a:blipFill>
                          <a:blip r:embed="rId3"/>
                          <a:stretch>
                            <a:fillRect l="-452" t="-465909" r="-209050" b="-100000"/>
                          </a:stretch>
                        </a:blipFill>
                      </a:tcPr>
                    </a:tc>
                    <a:tc>
                      <a:txBody>
                        <a:bodyPr/>
                        <a:lstStyle/>
                        <a:p>
                          <a:endParaRPr lang="en-US"/>
                        </a:p>
                      </a:txBody>
                      <a:tcPr anchor="ctr">
                        <a:blipFill>
                          <a:blip r:embed="rId3"/>
                          <a:stretch>
                            <a:fillRect l="-144156" t="-465909" r="-200000" b="-100000"/>
                          </a:stretch>
                        </a:blipFill>
                      </a:tcPr>
                    </a:tc>
                    <a:tc>
                      <a:txBody>
                        <a:bodyPr/>
                        <a:lstStyle/>
                        <a:p>
                          <a:endParaRPr lang="en-US"/>
                        </a:p>
                      </a:txBody>
                      <a:tcPr anchor="ctr">
                        <a:blipFill>
                          <a:blip r:embed="rId3"/>
                          <a:stretch>
                            <a:fillRect l="-245752" t="-465909" r="-101307" b="-100000"/>
                          </a:stretch>
                        </a:blipFill>
                      </a:tcPr>
                    </a:tc>
                    <a:tc>
                      <a:txBody>
                        <a:bodyPr/>
                        <a:lstStyle/>
                        <a:p>
                          <a:endParaRPr lang="en-US"/>
                        </a:p>
                      </a:txBody>
                      <a:tcPr anchor="ctr">
                        <a:blipFill>
                          <a:blip r:embed="rId3"/>
                          <a:stretch>
                            <a:fillRect l="-348026" t="-465909" r="-1974" b="-100000"/>
                          </a:stretch>
                        </a:blipFill>
                      </a:tcPr>
                    </a:tc>
                    <a:extLst>
                      <a:ext uri="{0D108BD9-81ED-4DB2-BD59-A6C34878D82A}">
                        <a16:rowId xmlns:a16="http://schemas.microsoft.com/office/drawing/2014/main" val="3574016020"/>
                      </a:ext>
                    </a:extLst>
                  </a:tr>
                </a:tbl>
              </a:graphicData>
            </a:graphic>
          </p:graphicFrame>
        </mc:Fallback>
      </mc:AlternateContent>
      <p:sp>
        <p:nvSpPr>
          <p:cNvPr id="16" name="TextBox 15">
            <a:extLst>
              <a:ext uri="{FF2B5EF4-FFF2-40B4-BE49-F238E27FC236}">
                <a16:creationId xmlns:a16="http://schemas.microsoft.com/office/drawing/2014/main" id="{9DC8E407-E22D-E103-95A6-8284E13D03F1}"/>
              </a:ext>
            </a:extLst>
          </p:cNvPr>
          <p:cNvSpPr txBox="1"/>
          <p:nvPr/>
        </p:nvSpPr>
        <p:spPr>
          <a:xfrm>
            <a:off x="2206486" y="4687468"/>
            <a:ext cx="4572000" cy="261610"/>
          </a:xfrm>
          <a:prstGeom prst="rect">
            <a:avLst/>
          </a:prstGeom>
          <a:noFill/>
        </p:spPr>
        <p:txBody>
          <a:bodyPr wrap="square">
            <a:spAutoFit/>
          </a:bodyPr>
          <a:lstStyle/>
          <a:p>
            <a:pPr algn="ctr"/>
            <a:r>
              <a:rPr lang="en-US" sz="1100" dirty="0">
                <a:hlinkClick r:id="rId4"/>
              </a:rPr>
              <a:t>https://le.qun.ch/en/blog/2023/05/13/transformer-batching/</a:t>
            </a:r>
            <a:r>
              <a:rPr lang="en-US" sz="1100" dirty="0"/>
              <a:t> </a:t>
            </a:r>
          </a:p>
        </p:txBody>
      </p:sp>
      <p:sp>
        <p:nvSpPr>
          <p:cNvPr id="3" name="Rectangle 2">
            <a:extLst>
              <a:ext uri="{FF2B5EF4-FFF2-40B4-BE49-F238E27FC236}">
                <a16:creationId xmlns:a16="http://schemas.microsoft.com/office/drawing/2014/main" id="{288A2D23-9E26-186F-2342-F67279C080CD}"/>
              </a:ext>
            </a:extLst>
          </p:cNvPr>
          <p:cNvSpPr/>
          <p:nvPr/>
        </p:nvSpPr>
        <p:spPr>
          <a:xfrm>
            <a:off x="6857685" y="1394459"/>
            <a:ext cx="1939806" cy="3139440"/>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a:extLst>
              <a:ext uri="{FF2B5EF4-FFF2-40B4-BE49-F238E27FC236}">
                <a16:creationId xmlns:a16="http://schemas.microsoft.com/office/drawing/2014/main" id="{2F44ECD7-0AE9-74D8-0D96-E49F3558AFBA}"/>
              </a:ext>
            </a:extLst>
          </p:cNvPr>
          <p:cNvSpPr/>
          <p:nvPr/>
        </p:nvSpPr>
        <p:spPr>
          <a:xfrm>
            <a:off x="3867573" y="4027320"/>
            <a:ext cx="2936386" cy="1032089"/>
          </a:xfrm>
          <a:prstGeom prst="wedgeRoundRectCallout">
            <a:avLst>
              <a:gd name="adj1" fmla="val 53911"/>
              <a:gd name="adj2" fmla="val -32678"/>
              <a:gd name="adj3" fmla="val 16667"/>
            </a:avLst>
          </a:prstGeom>
          <a:solidFill>
            <a:schemeClr val="bg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All these AI values are large! </a:t>
            </a:r>
            <a:b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We can continue running our GPUs during training!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8FC4BA-838D-2994-B1A0-606B01A593D1}"/>
                  </a:ext>
                </a:extLst>
              </p:cNvPr>
              <p:cNvSpPr txBox="1"/>
              <p:nvPr/>
            </p:nvSpPr>
            <p:spPr>
              <a:xfrm>
                <a:off x="0" y="3758505"/>
                <a:ext cx="3747054" cy="1384995"/>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oMath>
                </a14:m>
                <a:r>
                  <a:rPr lang="en-US" dirty="0"/>
                  <a:t>: feature dimension inside each SA head</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5" name="TextBox 4">
                <a:extLst>
                  <a:ext uri="{FF2B5EF4-FFF2-40B4-BE49-F238E27FC236}">
                    <a16:creationId xmlns:a16="http://schemas.microsoft.com/office/drawing/2014/main" id="{DD8FC4BA-838D-2994-B1A0-606B01A593D1}"/>
                  </a:ext>
                </a:extLst>
              </p:cNvPr>
              <p:cNvSpPr txBox="1">
                <a:spLocks noRot="1" noChangeAspect="1" noMove="1" noResize="1" noEditPoints="1" noAdjustHandles="1" noChangeArrowheads="1" noChangeShapeType="1" noTextEdit="1"/>
              </p:cNvSpPr>
              <p:nvPr/>
            </p:nvSpPr>
            <p:spPr>
              <a:xfrm>
                <a:off x="0" y="3758505"/>
                <a:ext cx="3747054" cy="1384995"/>
              </a:xfrm>
              <a:prstGeom prst="rect">
                <a:avLst/>
              </a:prstGeom>
              <a:blipFill>
                <a:blip r:embed="rId5"/>
                <a:stretch>
                  <a:fillRect t="-909" b="-3636"/>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C5CCED5C-1B66-2284-D934-DF65F77562B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150535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C4A0-6DA8-3DA9-626C-F11579158D3F}"/>
              </a:ext>
            </a:extLst>
          </p:cNvPr>
          <p:cNvSpPr>
            <a:spLocks noGrp="1"/>
          </p:cNvSpPr>
          <p:nvPr>
            <p:ph type="title"/>
          </p:nvPr>
        </p:nvSpPr>
        <p:spPr/>
        <p:txBody>
          <a:bodyPr/>
          <a:lstStyle/>
          <a:p>
            <a:r>
              <a:rPr lang="en-US" dirty="0"/>
              <a:t>Reasoning models solving long tasks</a:t>
            </a:r>
          </a:p>
        </p:txBody>
      </p:sp>
      <p:sp>
        <p:nvSpPr>
          <p:cNvPr id="3" name="Content Placeholder 2">
            <a:extLst>
              <a:ext uri="{FF2B5EF4-FFF2-40B4-BE49-F238E27FC236}">
                <a16:creationId xmlns:a16="http://schemas.microsoft.com/office/drawing/2014/main" id="{7822404B-5717-2C88-E03E-E366E7222761}"/>
              </a:ext>
            </a:extLst>
          </p:cNvPr>
          <p:cNvSpPr>
            <a:spLocks noGrp="1"/>
          </p:cNvSpPr>
          <p:nvPr>
            <p:ph sz="quarter" idx="20"/>
          </p:nvPr>
        </p:nvSpPr>
        <p:spPr/>
        <p:txBody>
          <a:bodyPr/>
          <a:lstStyle/>
          <a:p>
            <a:endParaRPr lang="en-US"/>
          </a:p>
        </p:txBody>
      </p:sp>
      <p:sp>
        <p:nvSpPr>
          <p:cNvPr id="4" name="Text Placeholder 3">
            <a:extLst>
              <a:ext uri="{FF2B5EF4-FFF2-40B4-BE49-F238E27FC236}">
                <a16:creationId xmlns:a16="http://schemas.microsoft.com/office/drawing/2014/main" id="{499BD8F4-7330-367B-C845-5988B62970ED}"/>
              </a:ext>
            </a:extLst>
          </p:cNvPr>
          <p:cNvSpPr>
            <a:spLocks noGrp="1"/>
          </p:cNvSpPr>
          <p:nvPr>
            <p:ph type="body" sz="quarter" idx="19"/>
          </p:nvPr>
        </p:nvSpPr>
        <p:spPr/>
        <p:txBody>
          <a:bodyPr/>
          <a:lstStyle/>
          <a:p>
            <a:endParaRPr lang="en-US"/>
          </a:p>
        </p:txBody>
      </p:sp>
      <p:pic>
        <p:nvPicPr>
          <p:cNvPr id="35842" name="Picture 2" descr="Measuring AI Ability to Complete Long Tasks - METR">
            <a:extLst>
              <a:ext uri="{FF2B5EF4-FFF2-40B4-BE49-F238E27FC236}">
                <a16:creationId xmlns:a16="http://schemas.microsoft.com/office/drawing/2014/main" id="{32E3D76F-6391-86B6-478B-2E17547B7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258" y="1154923"/>
            <a:ext cx="6331484" cy="3779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916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4D8E-E952-65CB-D2B1-7FE471A5A2B7}"/>
              </a:ext>
            </a:extLst>
          </p:cNvPr>
          <p:cNvSpPr>
            <a:spLocks noGrp="1"/>
          </p:cNvSpPr>
          <p:nvPr>
            <p:ph type="title"/>
          </p:nvPr>
        </p:nvSpPr>
        <p:spPr/>
        <p:txBody>
          <a:bodyPr/>
          <a:lstStyle/>
          <a:p>
            <a:r>
              <a:rPr lang="en-US" sz="2800" dirty="0"/>
              <a:t>Self-Attention Cost of Computation During Incremental (Autoregressive) Generation</a:t>
            </a:r>
          </a:p>
        </p:txBody>
      </p:sp>
      <p:sp>
        <p:nvSpPr>
          <p:cNvPr id="3" name="Text Placeholder 2">
            <a:extLst>
              <a:ext uri="{FF2B5EF4-FFF2-40B4-BE49-F238E27FC236}">
                <a16:creationId xmlns:a16="http://schemas.microsoft.com/office/drawing/2014/main" id="{8A0BB57C-A67D-AF82-F799-151564C275D0}"/>
              </a:ext>
            </a:extLst>
          </p:cNvPr>
          <p:cNvSpPr>
            <a:spLocks noGrp="1"/>
          </p:cNvSpPr>
          <p:nvPr>
            <p:ph type="body" sz="quarter" idx="16"/>
          </p:nvPr>
        </p:nvSpPr>
        <p:spPr>
          <a:xfrm>
            <a:off x="533919" y="1180678"/>
            <a:ext cx="8085415" cy="3077573"/>
          </a:xfrm>
        </p:spPr>
        <p:txBody>
          <a:bodyPr/>
          <a:lstStyle/>
          <a:p>
            <a:r>
              <a:rPr lang="en-US" dirty="0"/>
              <a:t>Note that these numbers involve KV-caching. </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78AEACF-3282-BE0C-22B6-41B75F912848}"/>
                  </a:ext>
                </a:extLst>
              </p:cNvPr>
              <p:cNvGraphicFramePr>
                <a:graphicFrameLocks noGrp="1"/>
              </p:cNvGraphicFramePr>
              <p:nvPr/>
            </p:nvGraphicFramePr>
            <p:xfrm>
              <a:off x="385709" y="1524114"/>
              <a:ext cx="8331567" cy="3139440"/>
            </p:xfrm>
            <a:graphic>
              <a:graphicData uri="http://schemas.openxmlformats.org/drawingml/2006/table">
                <a:tbl>
                  <a:tblPr firstRow="1" bandRow="1">
                    <a:tableStyleId>{5C22544A-7EE6-4342-B048-85BDC9FD1C3A}</a:tableStyleId>
                  </a:tblPr>
                  <a:tblGrid>
                    <a:gridCol w="2785216">
                      <a:extLst>
                        <a:ext uri="{9D8B030D-6E8A-4147-A177-3AD203B41FA5}">
                          <a16:colId xmlns:a16="http://schemas.microsoft.com/office/drawing/2014/main" val="3826030811"/>
                        </a:ext>
                      </a:extLst>
                    </a:gridCol>
                    <a:gridCol w="1615257">
                      <a:extLst>
                        <a:ext uri="{9D8B030D-6E8A-4147-A177-3AD203B41FA5}">
                          <a16:colId xmlns:a16="http://schemas.microsoft.com/office/drawing/2014/main" val="4116034589"/>
                        </a:ext>
                      </a:extLst>
                    </a:gridCol>
                    <a:gridCol w="1965547">
                      <a:extLst>
                        <a:ext uri="{9D8B030D-6E8A-4147-A177-3AD203B41FA5}">
                          <a16:colId xmlns:a16="http://schemas.microsoft.com/office/drawing/2014/main" val="3308954240"/>
                        </a:ext>
                      </a:extLst>
                    </a:gridCol>
                    <a:gridCol w="1965547">
                      <a:extLst>
                        <a:ext uri="{9D8B030D-6E8A-4147-A177-3AD203B41FA5}">
                          <a16:colId xmlns:a16="http://schemas.microsoft.com/office/drawing/2014/main" val="339302998"/>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370840">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1+</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1+</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185470457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574016020"/>
                      </a:ext>
                    </a:extLst>
                  </a:tr>
                </a:tbl>
              </a:graphicData>
            </a:graphic>
          </p:graphicFrame>
        </mc:Choice>
        <mc:Fallback xmlns="">
          <p:graphicFrame>
            <p:nvGraphicFramePr>
              <p:cNvPr id="4" name="Table 3">
                <a:extLst>
                  <a:ext uri="{FF2B5EF4-FFF2-40B4-BE49-F238E27FC236}">
                    <a16:creationId xmlns:a16="http://schemas.microsoft.com/office/drawing/2014/main" id="{378AEACF-3282-BE0C-22B6-41B75F912848}"/>
                  </a:ext>
                </a:extLst>
              </p:cNvPr>
              <p:cNvGraphicFramePr>
                <a:graphicFrameLocks noGrp="1"/>
              </p:cNvGraphicFramePr>
              <p:nvPr>
                <p:extLst>
                  <p:ext uri="{D42A27DB-BD31-4B8C-83A1-F6EECF244321}">
                    <p14:modId xmlns:p14="http://schemas.microsoft.com/office/powerpoint/2010/main" val="3184908651"/>
                  </p:ext>
                </p:extLst>
              </p:nvPr>
            </p:nvGraphicFramePr>
            <p:xfrm>
              <a:off x="385709" y="1524114"/>
              <a:ext cx="8331567" cy="3139440"/>
            </p:xfrm>
            <a:graphic>
              <a:graphicData uri="http://schemas.openxmlformats.org/drawingml/2006/table">
                <a:tbl>
                  <a:tblPr firstRow="1" bandRow="1">
                    <a:tableStyleId>{5C22544A-7EE6-4342-B048-85BDC9FD1C3A}</a:tableStyleId>
                  </a:tblPr>
                  <a:tblGrid>
                    <a:gridCol w="2785216">
                      <a:extLst>
                        <a:ext uri="{9D8B030D-6E8A-4147-A177-3AD203B41FA5}">
                          <a16:colId xmlns:a16="http://schemas.microsoft.com/office/drawing/2014/main" val="3826030811"/>
                        </a:ext>
                      </a:extLst>
                    </a:gridCol>
                    <a:gridCol w="1615257">
                      <a:extLst>
                        <a:ext uri="{9D8B030D-6E8A-4147-A177-3AD203B41FA5}">
                          <a16:colId xmlns:a16="http://schemas.microsoft.com/office/drawing/2014/main" val="4116034589"/>
                        </a:ext>
                      </a:extLst>
                    </a:gridCol>
                    <a:gridCol w="1965547">
                      <a:extLst>
                        <a:ext uri="{9D8B030D-6E8A-4147-A177-3AD203B41FA5}">
                          <a16:colId xmlns:a16="http://schemas.microsoft.com/office/drawing/2014/main" val="3308954240"/>
                        </a:ext>
                      </a:extLst>
                    </a:gridCol>
                    <a:gridCol w="1965547">
                      <a:extLst>
                        <a:ext uri="{9D8B030D-6E8A-4147-A177-3AD203B41FA5}">
                          <a16:colId xmlns:a16="http://schemas.microsoft.com/office/drawing/2014/main" val="339302998"/>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553720">
                    <a:tc>
                      <a:txBody>
                        <a:bodyPr/>
                        <a:lstStyle/>
                        <a:p>
                          <a:endParaRPr lang="en-US"/>
                        </a:p>
                      </a:txBody>
                      <a:tcPr anchor="ctr">
                        <a:blipFill>
                          <a:blip r:embed="rId2"/>
                          <a:stretch>
                            <a:fillRect l="-455" t="-68182" r="-199545" b="-495455"/>
                          </a:stretch>
                        </a:blipFill>
                      </a:tcPr>
                    </a:tc>
                    <a:tc>
                      <a:txBody>
                        <a:bodyPr/>
                        <a:lstStyle/>
                        <a:p>
                          <a:endParaRPr lang="en-US"/>
                        </a:p>
                      </a:txBody>
                      <a:tcPr anchor="ctr">
                        <a:blipFill>
                          <a:blip r:embed="rId2"/>
                          <a:stretch>
                            <a:fillRect l="-174016" t="-68182" r="-245669" b="-495455"/>
                          </a:stretch>
                        </a:blipFill>
                      </a:tcPr>
                    </a:tc>
                    <a:tc>
                      <a:txBody>
                        <a:bodyPr/>
                        <a:lstStyle/>
                        <a:p>
                          <a:endParaRPr lang="en-US"/>
                        </a:p>
                      </a:txBody>
                      <a:tcPr anchor="ctr">
                        <a:blipFill>
                          <a:blip r:embed="rId2"/>
                          <a:stretch>
                            <a:fillRect l="-224516" t="-68182" r="-101290" b="-495455"/>
                          </a:stretch>
                        </a:blipFill>
                      </a:tcPr>
                    </a:tc>
                    <a:tc>
                      <a:txBody>
                        <a:bodyPr/>
                        <a:lstStyle/>
                        <a:p>
                          <a:endParaRPr lang="en-US"/>
                        </a:p>
                      </a:txBody>
                      <a:tcPr anchor="ctr">
                        <a:blipFill>
                          <a:blip r:embed="rId2"/>
                          <a:stretch>
                            <a:fillRect l="-324516" t="-68182" r="-1290" b="-495455"/>
                          </a:stretch>
                        </a:blipFill>
                      </a:tcPr>
                    </a:tc>
                    <a:extLst>
                      <a:ext uri="{0D108BD9-81ED-4DB2-BD59-A6C34878D82A}">
                        <a16:rowId xmlns:a16="http://schemas.microsoft.com/office/drawing/2014/main" val="3472456772"/>
                      </a:ext>
                    </a:extLst>
                  </a:tr>
                  <a:tr h="553720">
                    <a:tc>
                      <a:txBody>
                        <a:bodyPr/>
                        <a:lstStyle/>
                        <a:p>
                          <a:endParaRPr lang="en-US"/>
                        </a:p>
                      </a:txBody>
                      <a:tcPr anchor="ctr">
                        <a:blipFill>
                          <a:blip r:embed="rId2"/>
                          <a:stretch>
                            <a:fillRect l="-455" t="-168182" r="-199545" b="-395455"/>
                          </a:stretch>
                        </a:blipFill>
                      </a:tcPr>
                    </a:tc>
                    <a:tc>
                      <a:txBody>
                        <a:bodyPr/>
                        <a:lstStyle/>
                        <a:p>
                          <a:endParaRPr lang="en-US"/>
                        </a:p>
                      </a:txBody>
                      <a:tcPr anchor="ctr">
                        <a:blipFill>
                          <a:blip r:embed="rId2"/>
                          <a:stretch>
                            <a:fillRect l="-174016" t="-168182" r="-245669" b="-395455"/>
                          </a:stretch>
                        </a:blipFill>
                      </a:tcPr>
                    </a:tc>
                    <a:tc>
                      <a:txBody>
                        <a:bodyPr/>
                        <a:lstStyle/>
                        <a:p>
                          <a:endParaRPr lang="en-US"/>
                        </a:p>
                      </a:txBody>
                      <a:tcPr anchor="ctr">
                        <a:blipFill>
                          <a:blip r:embed="rId2"/>
                          <a:stretch>
                            <a:fillRect l="-224516" t="-168182" r="-101290" b="-395455"/>
                          </a:stretch>
                        </a:blipFill>
                      </a:tcPr>
                    </a:tc>
                    <a:tc>
                      <a:txBody>
                        <a:bodyPr/>
                        <a:lstStyle/>
                        <a:p>
                          <a:endParaRPr lang="en-US"/>
                        </a:p>
                      </a:txBody>
                      <a:tcPr anchor="ctr">
                        <a:blipFill>
                          <a:blip r:embed="rId2"/>
                          <a:stretch>
                            <a:fillRect l="-324516" t="-168182" r="-1290" b="-395455"/>
                          </a:stretch>
                        </a:blipFill>
                      </a:tcPr>
                    </a:tc>
                    <a:extLst>
                      <a:ext uri="{0D108BD9-81ED-4DB2-BD59-A6C34878D82A}">
                        <a16:rowId xmlns:a16="http://schemas.microsoft.com/office/drawing/2014/main" val="282211792"/>
                      </a:ext>
                    </a:extLst>
                  </a:tr>
                  <a:tr h="553720">
                    <a:tc>
                      <a:txBody>
                        <a:bodyPr/>
                        <a:lstStyle/>
                        <a:p>
                          <a:endParaRPr lang="en-US"/>
                        </a:p>
                      </a:txBody>
                      <a:tcPr anchor="ctr">
                        <a:blipFill>
                          <a:blip r:embed="rId2"/>
                          <a:stretch>
                            <a:fillRect l="-455" t="-268182" r="-199545" b="-295455"/>
                          </a:stretch>
                        </a:blipFill>
                      </a:tcPr>
                    </a:tc>
                    <a:tc>
                      <a:txBody>
                        <a:bodyPr/>
                        <a:lstStyle/>
                        <a:p>
                          <a:endParaRPr lang="en-US"/>
                        </a:p>
                      </a:txBody>
                      <a:tcPr anchor="ctr">
                        <a:blipFill>
                          <a:blip r:embed="rId2"/>
                          <a:stretch>
                            <a:fillRect l="-174016" t="-268182" r="-245669" b="-295455"/>
                          </a:stretch>
                        </a:blipFill>
                      </a:tcPr>
                    </a:tc>
                    <a:tc>
                      <a:txBody>
                        <a:bodyPr/>
                        <a:lstStyle/>
                        <a:p>
                          <a:endParaRPr lang="en-US"/>
                        </a:p>
                      </a:txBody>
                      <a:tcPr anchor="ctr">
                        <a:blipFill>
                          <a:blip r:embed="rId2"/>
                          <a:stretch>
                            <a:fillRect l="-224516" t="-268182" r="-101290" b="-295455"/>
                          </a:stretch>
                        </a:blipFill>
                      </a:tcPr>
                    </a:tc>
                    <a:tc>
                      <a:txBody>
                        <a:bodyPr/>
                        <a:lstStyle/>
                        <a:p>
                          <a:endParaRPr lang="en-US"/>
                        </a:p>
                      </a:txBody>
                      <a:tcPr anchor="ctr">
                        <a:blipFill>
                          <a:blip r:embed="rId2"/>
                          <a:stretch>
                            <a:fillRect l="-324516" t="-268182" r="-1290" b="-295455"/>
                          </a:stretch>
                        </a:blipFill>
                      </a:tcPr>
                    </a:tc>
                    <a:extLst>
                      <a:ext uri="{0D108BD9-81ED-4DB2-BD59-A6C34878D82A}">
                        <a16:rowId xmlns:a16="http://schemas.microsoft.com/office/drawing/2014/main" val="326685110"/>
                      </a:ext>
                    </a:extLst>
                  </a:tr>
                  <a:tr h="553720">
                    <a:tc>
                      <a:txBody>
                        <a:bodyPr/>
                        <a:lstStyle/>
                        <a:p>
                          <a:endParaRPr lang="en-US"/>
                        </a:p>
                      </a:txBody>
                      <a:tcPr anchor="ctr">
                        <a:blipFill>
                          <a:blip r:embed="rId2"/>
                          <a:stretch>
                            <a:fillRect l="-455" t="-376744" r="-199545" b="-202326"/>
                          </a:stretch>
                        </a:blipFill>
                      </a:tcPr>
                    </a:tc>
                    <a:tc>
                      <a:txBody>
                        <a:bodyPr/>
                        <a:lstStyle/>
                        <a:p>
                          <a:endParaRPr lang="en-US"/>
                        </a:p>
                      </a:txBody>
                      <a:tcPr anchor="ctr">
                        <a:blipFill>
                          <a:blip r:embed="rId2"/>
                          <a:stretch>
                            <a:fillRect l="-174016" t="-376744" r="-245669" b="-202326"/>
                          </a:stretch>
                        </a:blipFill>
                      </a:tcPr>
                    </a:tc>
                    <a:tc>
                      <a:txBody>
                        <a:bodyPr/>
                        <a:lstStyle/>
                        <a:p>
                          <a:endParaRPr lang="en-US"/>
                        </a:p>
                      </a:txBody>
                      <a:tcPr anchor="ctr">
                        <a:blipFill>
                          <a:blip r:embed="rId2"/>
                          <a:stretch>
                            <a:fillRect l="-224516" t="-376744" r="-101290" b="-202326"/>
                          </a:stretch>
                        </a:blipFill>
                      </a:tcPr>
                    </a:tc>
                    <a:tc>
                      <a:txBody>
                        <a:bodyPr/>
                        <a:lstStyle/>
                        <a:p>
                          <a:endParaRPr lang="en-US"/>
                        </a:p>
                      </a:txBody>
                      <a:tcPr anchor="ctr">
                        <a:blipFill>
                          <a:blip r:embed="rId2"/>
                          <a:stretch>
                            <a:fillRect l="-324516" t="-376744" r="-1290" b="-202326"/>
                          </a:stretch>
                        </a:blipFill>
                      </a:tcPr>
                    </a:tc>
                    <a:extLst>
                      <a:ext uri="{0D108BD9-81ED-4DB2-BD59-A6C34878D82A}">
                        <a16:rowId xmlns:a16="http://schemas.microsoft.com/office/drawing/2014/main" val="1854704577"/>
                      </a:ext>
                    </a:extLst>
                  </a:tr>
                  <a:tr h="553720">
                    <a:tc>
                      <a:txBody>
                        <a:bodyPr/>
                        <a:lstStyle/>
                        <a:p>
                          <a:endParaRPr lang="en-US"/>
                        </a:p>
                      </a:txBody>
                      <a:tcPr anchor="ctr">
                        <a:blipFill>
                          <a:blip r:embed="rId2"/>
                          <a:stretch>
                            <a:fillRect l="-455" t="-465909" r="-199545" b="-97727"/>
                          </a:stretch>
                        </a:blipFill>
                      </a:tcPr>
                    </a:tc>
                    <a:tc>
                      <a:txBody>
                        <a:bodyPr/>
                        <a:lstStyle/>
                        <a:p>
                          <a:endParaRPr lang="en-US"/>
                        </a:p>
                      </a:txBody>
                      <a:tcPr anchor="ctr">
                        <a:blipFill>
                          <a:blip r:embed="rId2"/>
                          <a:stretch>
                            <a:fillRect l="-174016" t="-465909" r="-245669" b="-97727"/>
                          </a:stretch>
                        </a:blipFill>
                      </a:tcPr>
                    </a:tc>
                    <a:tc>
                      <a:txBody>
                        <a:bodyPr/>
                        <a:lstStyle/>
                        <a:p>
                          <a:endParaRPr lang="en-US"/>
                        </a:p>
                      </a:txBody>
                      <a:tcPr anchor="ctr">
                        <a:blipFill>
                          <a:blip r:embed="rId2"/>
                          <a:stretch>
                            <a:fillRect l="-224516" t="-465909" r="-101290" b="-97727"/>
                          </a:stretch>
                        </a:blipFill>
                      </a:tcPr>
                    </a:tc>
                    <a:tc>
                      <a:txBody>
                        <a:bodyPr/>
                        <a:lstStyle/>
                        <a:p>
                          <a:endParaRPr lang="en-US"/>
                        </a:p>
                      </a:txBody>
                      <a:tcPr anchor="ctr">
                        <a:blipFill>
                          <a:blip r:embed="rId2"/>
                          <a:stretch>
                            <a:fillRect l="-324516" t="-465909" r="-1290" b="-97727"/>
                          </a:stretch>
                        </a:blipFill>
                      </a:tcPr>
                    </a:tc>
                    <a:extLst>
                      <a:ext uri="{0D108BD9-81ED-4DB2-BD59-A6C34878D82A}">
                        <a16:rowId xmlns:a16="http://schemas.microsoft.com/office/drawing/2014/main" val="3574016020"/>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5400C8-16CB-A3F6-5886-08806ECA88D2}"/>
                  </a:ext>
                </a:extLst>
              </p:cNvPr>
              <p:cNvSpPr txBox="1"/>
              <p:nvPr/>
            </p:nvSpPr>
            <p:spPr>
              <a:xfrm>
                <a:off x="0" y="3970545"/>
                <a:ext cx="3312525" cy="1169551"/>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 </a:t>
                </a:r>
                <a:r>
                  <a:rPr lang="en-US" b="1" dirty="0"/>
                  <a:t>thus far</a:t>
                </a:r>
                <a:r>
                  <a:rPr lang="en-US" dirty="0"/>
                  <a:t>,</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5" name="TextBox 4">
                <a:extLst>
                  <a:ext uri="{FF2B5EF4-FFF2-40B4-BE49-F238E27FC236}">
                    <a16:creationId xmlns:a16="http://schemas.microsoft.com/office/drawing/2014/main" id="{7A5400C8-16CB-A3F6-5886-08806ECA88D2}"/>
                  </a:ext>
                </a:extLst>
              </p:cNvPr>
              <p:cNvSpPr txBox="1">
                <a:spLocks noRot="1" noChangeAspect="1" noMove="1" noResize="1" noEditPoints="1" noAdjustHandles="1" noChangeArrowheads="1" noChangeShapeType="1" noTextEdit="1"/>
              </p:cNvSpPr>
              <p:nvPr/>
            </p:nvSpPr>
            <p:spPr>
              <a:xfrm>
                <a:off x="0" y="3970545"/>
                <a:ext cx="3312525" cy="1169551"/>
              </a:xfrm>
              <a:prstGeom prst="rect">
                <a:avLst/>
              </a:prstGeom>
              <a:blipFill>
                <a:blip r:embed="rId3"/>
                <a:stretch>
                  <a:fillRect t="-1075" b="-430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B988B03-8047-9BAA-AFB3-4F7F70215969}"/>
              </a:ext>
            </a:extLst>
          </p:cNvPr>
          <p:cNvSpPr/>
          <p:nvPr/>
        </p:nvSpPr>
        <p:spPr>
          <a:xfrm>
            <a:off x="6770697" y="1524114"/>
            <a:ext cx="1939806" cy="3139440"/>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59851989-CB1E-562E-1399-5407854FFCF7}"/>
                  </a:ext>
                </a:extLst>
              </p:cNvPr>
              <p:cNvSpPr/>
              <p:nvPr/>
            </p:nvSpPr>
            <p:spPr>
              <a:xfrm>
                <a:off x="540692" y="2462643"/>
                <a:ext cx="5972377" cy="1404931"/>
              </a:xfrm>
              <a:prstGeom prst="wedgeRoundRectCallout">
                <a:avLst>
                  <a:gd name="adj1" fmla="val 54742"/>
                  <a:gd name="adj2" fmla="val -11677"/>
                  <a:gd name="adj3" fmla="val 16667"/>
                </a:avLst>
              </a:prstGeom>
              <a:solidFill>
                <a:schemeClr val="bg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1" algn="ct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These two rows have </a:t>
                </a: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low </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AI. For example, if </a:t>
                </a:r>
                <a14:m>
                  <m:oMath xmlns:m="http://schemas.openxmlformats.org/officeDocument/2006/math">
                    <m:r>
                      <a:rPr lang="en-US" sz="160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=20</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(sent </a:t>
                </a:r>
                <a:r>
                  <a:rPr lang="en-US" sz="1600" dirty="0" err="1">
                    <a:solidFill>
                      <a:schemeClr val="tx1"/>
                    </a:solidFill>
                    <a:latin typeface="Tahoma" panose="020B0604030504040204" pitchFamily="34" charset="0"/>
                    <a:ea typeface="Tahoma" panose="020B0604030504040204" pitchFamily="34" charset="0"/>
                    <a:cs typeface="Tahoma" panose="020B0604030504040204" pitchFamily="34" charset="0"/>
                  </a:rPr>
                  <a:t>len</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=12</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(num heads), </a:t>
                </a:r>
                <a14:m>
                  <m:oMath xmlns:m="http://schemas.openxmlformats.org/officeDocument/2006/math">
                    <m:r>
                      <a:rPr lang="en-US" altLang="zh-TW" sz="1600" i="1">
                        <a:solidFill>
                          <a:schemeClr val="tx1"/>
                        </a:solidFill>
                        <a:latin typeface="Cambria Math" panose="02040503050406030204" pitchFamily="18" charset="0"/>
                        <a:ea typeface="Cambria Math" panose="02040503050406030204" pitchFamily="18" charset="0"/>
                      </a:rPr>
                      <m:t>𝑑</m:t>
                    </m:r>
                    <m:r>
                      <a:rPr lang="en-US" altLang="zh-TW" sz="1600" b="0" i="1" smtClean="0">
                        <a:solidFill>
                          <a:schemeClr val="tx1"/>
                        </a:solidFill>
                        <a:latin typeface="Cambria Math" panose="02040503050406030204" pitchFamily="18" charset="0"/>
                        <a:ea typeface="Cambria Math" panose="02040503050406030204" pitchFamily="18" charset="0"/>
                      </a:rPr>
                      <m:t>=512</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(hidden dim), then AI </a:t>
                </a:r>
                <a14:m>
                  <m:oMath xmlns:m="http://schemas.openxmlformats.org/officeDocument/2006/math">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0.93. Hence, our program is memory bound during inference! 🙀 </a:t>
                </a:r>
                <a:b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Note this is partly due to the memory-bandwidth cost of repeatedly loading the large "keys" and "values" tensors.</a:t>
                </a:r>
              </a:p>
            </p:txBody>
          </p:sp>
        </mc:Choice>
        <mc:Fallback xmlns="">
          <p:sp>
            <p:nvSpPr>
              <p:cNvPr id="7" name="Rounded Rectangular Callout 6">
                <a:extLst>
                  <a:ext uri="{FF2B5EF4-FFF2-40B4-BE49-F238E27FC236}">
                    <a16:creationId xmlns:a16="http://schemas.microsoft.com/office/drawing/2014/main" id="{59851989-CB1E-562E-1399-5407854FFCF7}"/>
                  </a:ext>
                </a:extLst>
              </p:cNvPr>
              <p:cNvSpPr>
                <a:spLocks noRot="1" noChangeAspect="1" noMove="1" noResize="1" noEditPoints="1" noAdjustHandles="1" noChangeArrowheads="1" noChangeShapeType="1" noTextEdit="1"/>
              </p:cNvSpPr>
              <p:nvPr/>
            </p:nvSpPr>
            <p:spPr>
              <a:xfrm>
                <a:off x="540692" y="2462643"/>
                <a:ext cx="5972377" cy="1404931"/>
              </a:xfrm>
              <a:prstGeom prst="wedgeRoundRectCallout">
                <a:avLst>
                  <a:gd name="adj1" fmla="val 54742"/>
                  <a:gd name="adj2" fmla="val -11677"/>
                  <a:gd name="adj3" fmla="val 16667"/>
                </a:avLst>
              </a:prstGeom>
              <a:blipFill>
                <a:blip r:embed="rId4"/>
                <a:stretch>
                  <a:fillRect b="-2679"/>
                </a:stretch>
              </a:blipFill>
              <a:ln w="12700"/>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F50A6FE4-EA8D-21E4-32CD-FBD0B87BE8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07222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68269-BEB7-509A-197A-9570444B6050}"/>
              </a:ext>
            </a:extLst>
          </p:cNvPr>
          <p:cNvSpPr>
            <a:spLocks noGrp="1"/>
          </p:cNvSpPr>
          <p:nvPr>
            <p:ph type="title"/>
          </p:nvPr>
        </p:nvSpPr>
        <p:spPr/>
        <p:txBody>
          <a:bodyPr/>
          <a:lstStyle/>
          <a:p>
            <a:r>
              <a:rPr lang="en-US" dirty="0"/>
              <a:t>KV-Cache drag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681EFD9-7D2C-6A89-2A62-A17F92FC5626}"/>
                  </a:ext>
                </a:extLst>
              </p:cNvPr>
              <p:cNvSpPr>
                <a:spLocks noGrp="1"/>
              </p:cNvSpPr>
              <p:nvPr>
                <p:ph type="body" sz="quarter" idx="16"/>
              </p:nvPr>
            </p:nvSpPr>
            <p:spPr>
              <a:xfrm>
                <a:off x="533919" y="1390650"/>
                <a:ext cx="8532260" cy="3077573"/>
              </a:xfrm>
            </p:spPr>
            <p:txBody>
              <a:bodyPr/>
              <a:lstStyle/>
              <a:p>
                <a:r>
                  <a:rPr lang="en-US" sz="1800" dirty="0">
                    <a:effectLst/>
                  </a:rPr>
                  <a:t>Slowdown of autoregressive decoding.</a:t>
                </a:r>
              </a:p>
              <a:p>
                <a:pPr lvl="1"/>
                <a:r>
                  <a:rPr lang="en-US" dirty="0"/>
                  <a:t>As the sequence length grows, KV cache size increases, making cache lookup slower.</a:t>
                </a:r>
                <a:endParaRPr lang="en-US" dirty="0">
                  <a:effectLst/>
                </a:endParaRPr>
              </a:p>
              <a:p>
                <a:pPr lvl="1"/>
                <a:r>
                  <a:rPr lang="en-US" dirty="0">
                    <a:effectLst/>
                  </a:rPr>
                  <a:t>As we generate more output tokens (i.e. chatbot responding to user), throughput will slow down. </a:t>
                </a:r>
              </a:p>
              <a:p>
                <a:endParaRPr lang="en-US" sz="1400" dirty="0"/>
              </a:p>
              <a:p>
                <a:r>
                  <a:rPr lang="en-US" b="1" dirty="0">
                    <a:effectLst/>
                  </a:rPr>
                  <a:t>Simple idea: </a:t>
                </a:r>
                <a:r>
                  <a:rPr lang="en-US" dirty="0">
                    <a:effectLst/>
                  </a:rPr>
                  <a:t>Retain only the last </a:t>
                </a:r>
                <a14:m>
                  <m:oMath xmlns:m="http://schemas.openxmlformats.org/officeDocument/2006/math">
                    <m:r>
                      <a:rPr lang="en-US" b="0" i="1" smtClean="0">
                        <a:effectLst/>
                        <a:latin typeface="Cambria Math" panose="02040503050406030204" pitchFamily="18" charset="0"/>
                        <a:ea typeface="Tahoma" panose="020B0604030504040204" pitchFamily="34" charset="0"/>
                        <a:cs typeface="Tahoma" panose="020B0604030504040204" pitchFamily="34" charset="0"/>
                      </a:rPr>
                      <m:t>𝐿</m:t>
                    </m:r>
                  </m:oMath>
                </a14:m>
                <a:r>
                  <a:rPr lang="en-US" dirty="0">
                    <a:effectLst/>
                  </a:rPr>
                  <a:t> tokens of the  KV-cache and compute attention using these recent tokens:</a:t>
                </a:r>
              </a:p>
              <a:p>
                <a:pPr lvl="1"/>
                <a:r>
                  <a:rPr lang="en-US" dirty="0">
                    <a:effectLst/>
                    <a:latin typeface="Tahoma" panose="020B0604030504040204" pitchFamily="34" charset="0"/>
                    <a:ea typeface="Tahoma" panose="020B0604030504040204" pitchFamily="34" charset="0"/>
                    <a:cs typeface="Tahoma" panose="020B0604030504040204" pitchFamily="34" charset="0"/>
                  </a:rPr>
                  <a:t>Inference cost will be </a:t>
                </a:r>
                <a:r>
                  <a:rPr lang="en-US" b="1" dirty="0">
                    <a:effectLst/>
                    <a:latin typeface="Tahoma" panose="020B0604030504040204" pitchFamily="34" charset="0"/>
                    <a:ea typeface="Tahoma" panose="020B0604030504040204" pitchFamily="34" charset="0"/>
                    <a:cs typeface="Tahoma" panose="020B0604030504040204" pitchFamily="34" charset="0"/>
                  </a:rPr>
                  <a:t>constant </a:t>
                </a:r>
                <a14:m>
                  <m:oMath xmlns:m="http://schemas.openxmlformats.org/officeDocument/2006/math">
                    <m:r>
                      <a:rPr lang="en-US" b="0" i="1" smtClean="0">
                        <a:effectLst/>
                        <a:latin typeface="Cambria Math" panose="02040503050406030204" pitchFamily="18" charset="0"/>
                        <a:ea typeface="Tahoma" panose="020B0604030504040204" pitchFamily="34" charset="0"/>
                        <a:cs typeface="Tahoma" panose="020B0604030504040204" pitchFamily="34" charset="0"/>
                      </a:rPr>
                      <m:t>𝑂</m:t>
                    </m:r>
                    <m:r>
                      <a:rPr lang="en-US" b="1" i="1" smtClean="0">
                        <a:effectLst/>
                        <a:latin typeface="Cambria Math" panose="02040503050406030204" pitchFamily="18" charset="0"/>
                        <a:ea typeface="Tahoma" panose="020B0604030504040204" pitchFamily="34" charset="0"/>
                        <a:cs typeface="Tahoma" panose="020B0604030504040204" pitchFamily="34" charset="0"/>
                      </a:rPr>
                      <m:t>(</m:t>
                    </m:r>
                    <m:r>
                      <a:rPr lang="en-US" b="0" i="1" smtClean="0">
                        <a:effectLst/>
                        <a:latin typeface="Cambria Math" panose="02040503050406030204" pitchFamily="18" charset="0"/>
                        <a:ea typeface="Tahoma" panose="020B0604030504040204" pitchFamily="34" charset="0"/>
                        <a:cs typeface="Tahoma" panose="020B0604030504040204" pitchFamily="34" charset="0"/>
                      </a:rPr>
                      <m:t>𝐿</m:t>
                    </m:r>
                    <m:r>
                      <a:rPr lang="en-US" b="1" i="1" smtClean="0">
                        <a:effectLst/>
                        <a:latin typeface="Cambria Math" panose="02040503050406030204" pitchFamily="18" charset="0"/>
                        <a:ea typeface="Tahoma" panose="020B0604030504040204" pitchFamily="34" charset="0"/>
                        <a:cs typeface="Tahoma" panose="020B0604030504040204" pitchFamily="34" charset="0"/>
                      </a:rPr>
                      <m:t>)</m:t>
                    </m:r>
                  </m:oMath>
                </a14:m>
                <a:r>
                  <a:rPr lang="en-US" dirty="0">
                    <a:effectLst/>
                    <a:latin typeface="Tahoma" panose="020B0604030504040204" pitchFamily="34" charset="0"/>
                    <a:ea typeface="Tahoma" panose="020B0604030504040204" pitchFamily="34" charset="0"/>
                    <a:cs typeface="Tahoma" panose="020B0604030504040204" pitchFamily="34" charset="0"/>
                  </a:rPr>
                  <a:t> per token. </a:t>
                </a:r>
              </a:p>
              <a:p>
                <a:pPr marL="342900" lvl="1"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 name="Text Placeholder 2">
                <a:extLst>
                  <a:ext uri="{FF2B5EF4-FFF2-40B4-BE49-F238E27FC236}">
                    <a16:creationId xmlns:a16="http://schemas.microsoft.com/office/drawing/2014/main" id="{3681EFD9-7D2C-6A89-2A62-A17F92FC5626}"/>
                  </a:ext>
                </a:extLst>
              </p:cNvPr>
              <p:cNvSpPr>
                <a:spLocks noGrp="1" noRot="1" noChangeAspect="1" noMove="1" noResize="1" noEditPoints="1" noAdjustHandles="1" noChangeArrowheads="1" noChangeShapeType="1" noTextEdit="1"/>
              </p:cNvSpPr>
              <p:nvPr>
                <p:ph type="body" sz="quarter" idx="16"/>
              </p:nvPr>
            </p:nvSpPr>
            <p:spPr>
              <a:xfrm>
                <a:off x="533919" y="1390650"/>
                <a:ext cx="8532260" cy="3077573"/>
              </a:xfrm>
              <a:blipFill>
                <a:blip r:embed="rId2"/>
                <a:stretch>
                  <a:fillRect l="-595" t="-1646" r="-298"/>
                </a:stretch>
              </a:blipFill>
            </p:spPr>
            <p:txBody>
              <a:bodyPr/>
              <a:lstStyle/>
              <a:p>
                <a:r>
                  <a:rPr lang="en-US">
                    <a:noFill/>
                  </a:rPr>
                  <a:t> </a:t>
                </a:r>
              </a:p>
            </p:txBody>
          </p:sp>
        </mc:Fallback>
      </mc:AlternateContent>
    </p:spTree>
    <p:extLst>
      <p:ext uri="{BB962C8B-B14F-4D97-AF65-F5344CB8AC3E}">
        <p14:creationId xmlns:p14="http://schemas.microsoft.com/office/powerpoint/2010/main" val="1639916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911D-7E27-E973-F1C4-4DAC76CBB7BA}"/>
              </a:ext>
            </a:extLst>
          </p:cNvPr>
          <p:cNvSpPr>
            <a:spLocks noGrp="1"/>
          </p:cNvSpPr>
          <p:nvPr>
            <p:ph type="title"/>
          </p:nvPr>
        </p:nvSpPr>
        <p:spPr/>
        <p:txBody>
          <a:bodyPr/>
          <a:lstStyle/>
          <a:p>
            <a:r>
              <a:rPr lang="en-US" dirty="0"/>
              <a:t>Sparse / sliding window attention</a:t>
            </a:r>
          </a:p>
        </p:txBody>
      </p:sp>
      <p:sp>
        <p:nvSpPr>
          <p:cNvPr id="3" name="Text Placeholder 2">
            <a:extLst>
              <a:ext uri="{FF2B5EF4-FFF2-40B4-BE49-F238E27FC236}">
                <a16:creationId xmlns:a16="http://schemas.microsoft.com/office/drawing/2014/main" id="{00D82F86-0ABE-575D-267C-57C9F35D5ED8}"/>
              </a:ext>
            </a:extLst>
          </p:cNvPr>
          <p:cNvSpPr>
            <a:spLocks noGrp="1"/>
          </p:cNvSpPr>
          <p:nvPr>
            <p:ph type="body" sz="quarter" idx="16"/>
          </p:nvPr>
        </p:nvSpPr>
        <p:spPr>
          <a:xfrm>
            <a:off x="533919" y="1240522"/>
            <a:ext cx="8085415" cy="3077573"/>
          </a:xfrm>
        </p:spPr>
        <p:txBody>
          <a:bodyPr/>
          <a:lstStyle/>
          <a:p>
            <a:r>
              <a:rPr lang="en-US" sz="1400" dirty="0"/>
              <a:t>Left: Just use the main part of the </a:t>
            </a:r>
            <a:r>
              <a:rPr lang="en-US" sz="1400" dirty="0" err="1"/>
              <a:t>strided</a:t>
            </a:r>
            <a:r>
              <a:rPr lang="en-US" sz="1400" dirty="0"/>
              <a:t> pattern – let depth extend effective context (Mistral)</a:t>
            </a:r>
          </a:p>
          <a:p>
            <a:r>
              <a:rPr lang="en-US" sz="1400" dirty="0"/>
              <a:t>Right: Build sparse / structured attention that trades off expressiveness vs runtime.</a:t>
            </a:r>
          </a:p>
          <a:p>
            <a:endParaRPr lang="en-US" sz="1400" dirty="0"/>
          </a:p>
        </p:txBody>
      </p:sp>
      <p:sp>
        <p:nvSpPr>
          <p:cNvPr id="5" name="TextBox 4">
            <a:extLst>
              <a:ext uri="{FF2B5EF4-FFF2-40B4-BE49-F238E27FC236}">
                <a16:creationId xmlns:a16="http://schemas.microsoft.com/office/drawing/2014/main" id="{9D03C65E-D4B8-EC36-E3B1-D9B25D53BA2D}"/>
              </a:ext>
            </a:extLst>
          </p:cNvPr>
          <p:cNvSpPr txBox="1"/>
          <p:nvPr/>
        </p:nvSpPr>
        <p:spPr>
          <a:xfrm>
            <a:off x="2096429" y="4774771"/>
            <a:ext cx="4572000" cy="261610"/>
          </a:xfrm>
          <a:prstGeom prst="rect">
            <a:avLst/>
          </a:prstGeom>
          <a:noFill/>
        </p:spPr>
        <p:txBody>
          <a:bodyPr wrap="square">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a:latin typeface="Tahoma" panose="020B0604030504040204" pitchFamily="34" charset="0"/>
                <a:ea typeface="Tahoma" panose="020B0604030504040204" pitchFamily="34" charset="0"/>
                <a:cs typeface="Tahoma" panose="020B0604030504040204" pitchFamily="34" charset="0"/>
                <a:hlinkClick r:id="rId3"/>
              </a:rPr>
              <a:t>Generating Long Sequences with Sparse Transformers, 2019</a:t>
            </a:r>
            <a:r>
              <a:rPr lang="en-US" sz="1100" dirty="0">
                <a:latin typeface="Tahoma" panose="020B0604030504040204" pitchFamily="34" charset="0"/>
                <a:ea typeface="Tahoma" panose="020B0604030504040204" pitchFamily="34" charset="0"/>
                <a:cs typeface="Tahoma" panose="020B0604030504040204" pitchFamily="34" charset="0"/>
              </a:rPr>
              <a:t>]</a:t>
            </a:r>
          </a:p>
        </p:txBody>
      </p:sp>
      <p:pic>
        <p:nvPicPr>
          <p:cNvPr id="6" name="Picture 5">
            <a:extLst>
              <a:ext uri="{FF2B5EF4-FFF2-40B4-BE49-F238E27FC236}">
                <a16:creationId xmlns:a16="http://schemas.microsoft.com/office/drawing/2014/main" id="{3DF29EA0-B4C1-B7C6-8DF6-88934EC2944D}"/>
              </a:ext>
            </a:extLst>
          </p:cNvPr>
          <p:cNvPicPr>
            <a:picLocks noChangeAspect="1"/>
          </p:cNvPicPr>
          <p:nvPr/>
        </p:nvPicPr>
        <p:blipFill>
          <a:blip r:embed="rId4"/>
          <a:srcRect t="27150"/>
          <a:stretch>
            <a:fillRect/>
          </a:stretch>
        </p:blipFill>
        <p:spPr>
          <a:xfrm>
            <a:off x="3919125" y="2222388"/>
            <a:ext cx="5066755" cy="1867984"/>
          </a:xfrm>
          <a:prstGeom prst="rect">
            <a:avLst/>
          </a:prstGeom>
        </p:spPr>
      </p:pic>
      <p:sp>
        <p:nvSpPr>
          <p:cNvPr id="4" name="文字方塊 74">
            <a:extLst>
              <a:ext uri="{FF2B5EF4-FFF2-40B4-BE49-F238E27FC236}">
                <a16:creationId xmlns:a16="http://schemas.microsoft.com/office/drawing/2014/main" id="{5E6A8012-613B-B2D3-FF54-7448BF83E227}"/>
              </a:ext>
            </a:extLst>
          </p:cNvPr>
          <p:cNvSpPr txBox="1"/>
          <p:nvPr/>
        </p:nvSpPr>
        <p:spPr>
          <a:xfrm>
            <a:off x="7154662" y="4328481"/>
            <a:ext cx="1895745" cy="476726"/>
          </a:xfrm>
          <a:prstGeom prst="wedgeRoundRectCallout">
            <a:avLst>
              <a:gd name="adj1" fmla="val -58553"/>
              <a:gd name="adj2" fmla="val -34728"/>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pPr algn="ctr"/>
            <a:r>
              <a:rPr lang="en-US" b="1" dirty="0">
                <a:latin typeface="Tahoma" panose="020B0604030504040204" pitchFamily="34" charset="0"/>
                <a:ea typeface="Tahoma" panose="020B0604030504040204" pitchFamily="34" charset="0"/>
                <a:cs typeface="Tahoma" panose="020B0604030504040204" pitchFamily="34" charset="0"/>
              </a:rPr>
              <a:t>Notable models: </a:t>
            </a:r>
          </a:p>
          <a:p>
            <a:pPr algn="ctr"/>
            <a:r>
              <a:rPr lang="en-US" dirty="0">
                <a:latin typeface="Tahoma" panose="020B0604030504040204" pitchFamily="34" charset="0"/>
                <a:ea typeface="Tahoma" panose="020B0604030504040204" pitchFamily="34" charset="0"/>
                <a:cs typeface="Tahoma" panose="020B0604030504040204" pitchFamily="34" charset="0"/>
              </a:rPr>
              <a:t>GPT3 and Mistral</a:t>
            </a:r>
          </a:p>
        </p:txBody>
      </p:sp>
      <p:pic>
        <p:nvPicPr>
          <p:cNvPr id="7" name="Picture 6">
            <a:extLst>
              <a:ext uri="{FF2B5EF4-FFF2-40B4-BE49-F238E27FC236}">
                <a16:creationId xmlns:a16="http://schemas.microsoft.com/office/drawing/2014/main" id="{D29B5ED5-0B65-90F2-DA11-9C0664778CAC}"/>
              </a:ext>
            </a:extLst>
          </p:cNvPr>
          <p:cNvPicPr>
            <a:picLocks noChangeAspect="1"/>
          </p:cNvPicPr>
          <p:nvPr/>
        </p:nvPicPr>
        <p:blipFill>
          <a:blip r:embed="rId5"/>
          <a:srcRect r="32644"/>
          <a:stretch>
            <a:fillRect/>
          </a:stretch>
        </p:blipFill>
        <p:spPr>
          <a:xfrm>
            <a:off x="582376" y="2034994"/>
            <a:ext cx="3028106" cy="1867984"/>
          </a:xfrm>
          <a:prstGeom prst="rect">
            <a:avLst/>
          </a:prstGeom>
        </p:spPr>
      </p:pic>
    </p:spTree>
    <p:extLst>
      <p:ext uri="{BB962C8B-B14F-4D97-AF65-F5344CB8AC3E}">
        <p14:creationId xmlns:p14="http://schemas.microsoft.com/office/powerpoint/2010/main" val="4003023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DF91-B9E1-2F11-E922-F73BC61483DF}"/>
              </a:ext>
            </a:extLst>
          </p:cNvPr>
          <p:cNvSpPr>
            <a:spLocks noGrp="1"/>
          </p:cNvSpPr>
          <p:nvPr>
            <p:ph type="title"/>
          </p:nvPr>
        </p:nvSpPr>
        <p:spPr/>
        <p:txBody>
          <a:bodyPr/>
          <a:lstStyle/>
          <a:p>
            <a:r>
              <a:rPr lang="en-US" dirty="0"/>
              <a:t>Quiz </a:t>
            </a:r>
          </a:p>
        </p:txBody>
      </p:sp>
      <p:sp>
        <p:nvSpPr>
          <p:cNvPr id="3" name="Text Placeholder 2">
            <a:extLst>
              <a:ext uri="{FF2B5EF4-FFF2-40B4-BE49-F238E27FC236}">
                <a16:creationId xmlns:a16="http://schemas.microsoft.com/office/drawing/2014/main" id="{D6B71956-4FD9-57C9-35DA-1DCAF7CCB2C5}"/>
              </a:ext>
            </a:extLst>
          </p:cNvPr>
          <p:cNvSpPr>
            <a:spLocks noGrp="1"/>
          </p:cNvSpPr>
          <p:nvPr>
            <p:ph type="body" sz="quarter" idx="16"/>
          </p:nvPr>
        </p:nvSpPr>
        <p:spPr/>
        <p:txBody>
          <a:bodyPr/>
          <a:lstStyle/>
          <a:p>
            <a:r>
              <a:rPr lang="en-US" sz="1800" dirty="0">
                <a:effectLst/>
              </a:rPr>
              <a:t>What are the drawbacks of sliding window? </a:t>
            </a:r>
            <a:endParaRPr lang="en-US" dirty="0">
              <a:effectLst/>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If the model was not trained for sliding window, generation will be out-of-distribution and unstable.</a:t>
            </a:r>
            <a:endParaRPr lang="en-US" dirty="0">
              <a:effectLst/>
              <a:latin typeface="Tahoma" panose="020B0604030504040204" pitchFamily="34" charset="0"/>
              <a:ea typeface="Tahoma" panose="020B0604030504040204" pitchFamily="34" charset="0"/>
              <a:cs typeface="Tahoma" panose="020B0604030504040204" pitchFamily="34" charset="0"/>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If uses few layers, it’ll retains local/recent information and cannot see global context.</a:t>
            </a:r>
            <a:endParaRPr lang="en-US" dirty="0">
              <a:effectLst/>
              <a:latin typeface="Tahoma" panose="020B0604030504040204" pitchFamily="34" charset="0"/>
              <a:ea typeface="Tahoma" panose="020B0604030504040204" pitchFamily="34" charset="0"/>
              <a:cs typeface="Tahoma" panose="020B0604030504040204" pitchFamily="34" charset="0"/>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After a while, it will forget the input text (e.g. the original instruction provided by the user).</a:t>
            </a:r>
            <a:endParaRPr lang="en-US" dirty="0">
              <a:effectLst/>
              <a:latin typeface="Tahoma" panose="020B0604030504040204" pitchFamily="34" charset="0"/>
              <a:ea typeface="Tahoma" panose="020B0604030504040204" pitchFamily="34" charset="0"/>
              <a:cs typeface="Tahoma" panose="020B0604030504040204" pitchFamily="34" charset="0"/>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All of the above.</a:t>
            </a:r>
            <a:endParaRPr lang="en-US" dirty="0">
              <a:effectLst/>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Google Shape;665;p81">
            <a:extLst>
              <a:ext uri="{FF2B5EF4-FFF2-40B4-BE49-F238E27FC236}">
                <a16:creationId xmlns:a16="http://schemas.microsoft.com/office/drawing/2014/main" id="{D98FA3FC-1A60-3C40-7FBC-A2F5DA01C17C}"/>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Samet</a:t>
            </a:r>
            <a:r>
              <a:rPr lang="en-US" sz="900" dirty="0">
                <a:solidFill>
                  <a:srgbClr val="888888"/>
                </a:solidFill>
                <a:latin typeface="Calibri"/>
                <a:ea typeface="Calibri"/>
                <a:cs typeface="Calibri"/>
                <a:sym typeface="Calibri"/>
              </a:rPr>
              <a:t> </a:t>
            </a:r>
            <a:r>
              <a:rPr lang="en-US" sz="900" dirty="0" err="1">
                <a:solidFill>
                  <a:srgbClr val="888888"/>
                </a:solidFill>
                <a:latin typeface="Calibri"/>
                <a:ea typeface="Calibri"/>
                <a:cs typeface="Calibri"/>
                <a:sym typeface="Calibri"/>
              </a:rPr>
              <a:t>Oymak</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24842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54F3-125B-F98F-B933-7369659A2A44}"/>
              </a:ext>
            </a:extLst>
          </p:cNvPr>
          <p:cNvSpPr>
            <a:spLocks noGrp="1"/>
          </p:cNvSpPr>
          <p:nvPr>
            <p:ph type="title"/>
          </p:nvPr>
        </p:nvSpPr>
        <p:spPr/>
        <p:txBody>
          <a:bodyPr/>
          <a:lstStyle/>
          <a:p>
            <a:r>
              <a:rPr lang="en-US" dirty="0"/>
              <a:t>Terminology: “Eviction” </a:t>
            </a:r>
          </a:p>
        </p:txBody>
      </p:sp>
      <p:sp>
        <p:nvSpPr>
          <p:cNvPr id="3" name="Text Placeholder 2">
            <a:extLst>
              <a:ext uri="{FF2B5EF4-FFF2-40B4-BE49-F238E27FC236}">
                <a16:creationId xmlns:a16="http://schemas.microsoft.com/office/drawing/2014/main" id="{117C2508-518F-90FF-1B4F-EACE829F54F1}"/>
              </a:ext>
            </a:extLst>
          </p:cNvPr>
          <p:cNvSpPr>
            <a:spLocks noGrp="1"/>
          </p:cNvSpPr>
          <p:nvPr>
            <p:ph type="body" sz="quarter" idx="16"/>
          </p:nvPr>
        </p:nvSpPr>
        <p:spPr/>
        <p:txBody>
          <a:bodyPr/>
          <a:lstStyle/>
          <a:p>
            <a:r>
              <a:rPr lang="en-US" b="1" dirty="0"/>
              <a:t>Removing old K/V pairs</a:t>
            </a:r>
            <a:r>
              <a:rPr lang="en-US" dirty="0"/>
              <a:t> </a:t>
            </a:r>
            <a:br>
              <a:rPr lang="en-US" dirty="0"/>
            </a:br>
            <a:r>
              <a:rPr lang="en-US" dirty="0"/>
              <a:t>from the cache. </a:t>
            </a:r>
          </a:p>
          <a:p>
            <a:r>
              <a:rPr lang="en-US" dirty="0"/>
              <a:t>Here is a minimal example: </a:t>
            </a:r>
          </a:p>
          <a:p>
            <a:endParaRPr lang="en-US" dirty="0"/>
          </a:p>
        </p:txBody>
      </p:sp>
      <p:pic>
        <p:nvPicPr>
          <p:cNvPr id="5" name="Picture 4" descr="A screenshot of a computer code&#10;&#10;AI-generated content may be incorrect.">
            <a:extLst>
              <a:ext uri="{FF2B5EF4-FFF2-40B4-BE49-F238E27FC236}">
                <a16:creationId xmlns:a16="http://schemas.microsoft.com/office/drawing/2014/main" id="{B7B16362-A107-2272-F7E5-A31A052924D7}"/>
              </a:ext>
            </a:extLst>
          </p:cNvPr>
          <p:cNvPicPr>
            <a:picLocks noChangeAspect="1"/>
          </p:cNvPicPr>
          <p:nvPr/>
        </p:nvPicPr>
        <p:blipFill>
          <a:blip r:embed="rId2"/>
          <a:stretch>
            <a:fillRect/>
          </a:stretch>
        </p:blipFill>
        <p:spPr>
          <a:xfrm>
            <a:off x="3454663" y="1297516"/>
            <a:ext cx="5613137" cy="37640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0179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86FA3-3058-8C79-C5AA-761895114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ABC9B-B32A-3EDD-D358-61F575DBC0DA}"/>
              </a:ext>
            </a:extLst>
          </p:cNvPr>
          <p:cNvSpPr>
            <a:spLocks noGrp="1"/>
          </p:cNvSpPr>
          <p:nvPr>
            <p:ph type="title"/>
          </p:nvPr>
        </p:nvSpPr>
        <p:spPr/>
        <p:txBody>
          <a:bodyPr/>
          <a:lstStyle/>
          <a:p>
            <a:r>
              <a:rPr lang="en-US" dirty="0"/>
              <a:t>Terminology: “Eviction” </a:t>
            </a:r>
          </a:p>
        </p:txBody>
      </p:sp>
      <p:pic>
        <p:nvPicPr>
          <p:cNvPr id="4" name="Picture 3">
            <a:extLst>
              <a:ext uri="{FF2B5EF4-FFF2-40B4-BE49-F238E27FC236}">
                <a16:creationId xmlns:a16="http://schemas.microsoft.com/office/drawing/2014/main" id="{210053F9-BCBB-9D86-B1F1-674F903ACC1E}"/>
              </a:ext>
            </a:extLst>
          </p:cNvPr>
          <p:cNvPicPr>
            <a:picLocks noChangeAspect="1"/>
          </p:cNvPicPr>
          <p:nvPr/>
        </p:nvPicPr>
        <p:blipFill>
          <a:blip r:embed="rId2"/>
          <a:stretch>
            <a:fillRect/>
          </a:stretch>
        </p:blipFill>
        <p:spPr>
          <a:xfrm>
            <a:off x="846934" y="1491623"/>
            <a:ext cx="7772400" cy="3176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1694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37F3-60EB-44EA-1451-D56F16EFEBAF}"/>
              </a:ext>
            </a:extLst>
          </p:cNvPr>
          <p:cNvSpPr>
            <a:spLocks noGrp="1"/>
          </p:cNvSpPr>
          <p:nvPr>
            <p:ph type="title"/>
          </p:nvPr>
        </p:nvSpPr>
        <p:spPr/>
        <p:txBody>
          <a:bodyPr/>
          <a:lstStyle/>
          <a:p>
            <a:r>
              <a:rPr lang="en-US" dirty="0"/>
              <a:t>Examples of Last-only window </a:t>
            </a:r>
          </a:p>
        </p:txBody>
      </p:sp>
      <p:sp>
        <p:nvSpPr>
          <p:cNvPr id="3" name="Text Placeholder 2">
            <a:extLst>
              <a:ext uri="{FF2B5EF4-FFF2-40B4-BE49-F238E27FC236}">
                <a16:creationId xmlns:a16="http://schemas.microsoft.com/office/drawing/2014/main" id="{AD7DB7C4-EA90-7CBE-0DBD-61CFEF801F33}"/>
              </a:ext>
            </a:extLst>
          </p:cNvPr>
          <p:cNvSpPr>
            <a:spLocks noGrp="1"/>
          </p:cNvSpPr>
          <p:nvPr>
            <p:ph type="body" sz="quarter" idx="16"/>
          </p:nvPr>
        </p:nvSpPr>
        <p:spPr>
          <a:xfrm>
            <a:off x="58190" y="1257088"/>
            <a:ext cx="9085810" cy="3077573"/>
          </a:xfrm>
        </p:spPr>
        <p:txBody>
          <a:bodyPr/>
          <a:lstStyle/>
          <a:p>
            <a:r>
              <a:rPr lang="en-US" b="1" dirty="0">
                <a:solidFill>
                  <a:srgbClr val="C00000"/>
                </a:solidFill>
              </a:rPr>
              <a:t>Prompt:</a:t>
            </a:r>
            <a:r>
              <a:rPr lang="en-US" dirty="0">
                <a:solidFill>
                  <a:srgbClr val="C00000"/>
                </a:solidFill>
              </a:rPr>
              <a:t> The kid is wearing a red shirt,</a:t>
            </a:r>
          </a:p>
          <a:p>
            <a:r>
              <a:rPr lang="en-US" dirty="0">
                <a:solidFill>
                  <a:srgbClr val="C00000"/>
                </a:solidFill>
              </a:rPr>
              <a:t>Input length: 24, Output length: 49</a:t>
            </a:r>
          </a:p>
          <a:p>
            <a:endParaRPr lang="en-US" dirty="0"/>
          </a:p>
          <a:p>
            <a:r>
              <a:rPr lang="en-US" dirty="0"/>
              <a:t>KV Cache: unlimited -&gt; </a:t>
            </a:r>
            <a:r>
              <a:rPr lang="en-US" dirty="0">
                <a:sym typeface="Wingdings" pitchFamily="2" charset="2"/>
              </a:rPr>
              <a:t> </a:t>
            </a:r>
            <a:r>
              <a:rPr lang="en-US" dirty="0"/>
              <a:t>Generated: The kid is wearing a red shirt, a blue hat, and green pants. The kid's shirt's color is red, the hat's color is blue, and the pants' color is green.</a:t>
            </a:r>
          </a:p>
          <a:p>
            <a:r>
              <a:rPr lang="en-US" dirty="0"/>
              <a:t>KV Cache: last_50 -&gt;  Generated: The kid is wearing a red shirt, a blue hat, and green pants. The kid's shirt's color is red. This is a picture of a kid in a red shirt, a blue hat, and green pants.</a:t>
            </a:r>
          </a:p>
          <a:p>
            <a:r>
              <a:rPr lang="en-US" dirty="0"/>
              <a:t>KV Cache: last_20 -&gt; Generated: The kid is wearing a red shirt, a blue hat, and green pants. The kid's shirt's color is a red shirt's'!!!!!!!!!!!!!!!!;!! </a:t>
            </a:r>
          </a:p>
          <a:p>
            <a:r>
              <a:rPr lang="en-US" dirty="0"/>
              <a:t>KV Cache: last_10 -&gt; Generated: The kid is wearing a red shirt, a blue hat, and green pants. The kid's shirt's color is is is is </a:t>
            </a:r>
            <a:r>
              <a:rPr lang="en-US" dirty="0" err="1"/>
              <a:t>is's's's's's's's's'ss's</a:t>
            </a:r>
            <a:r>
              <a:rPr lang="en-US" dirty="0"/>
              <a:t> }s's c, and  and  and</a:t>
            </a:r>
          </a:p>
        </p:txBody>
      </p:sp>
      <p:sp>
        <p:nvSpPr>
          <p:cNvPr id="5" name="Google Shape;665;p81">
            <a:extLst>
              <a:ext uri="{FF2B5EF4-FFF2-40B4-BE49-F238E27FC236}">
                <a16:creationId xmlns:a16="http://schemas.microsoft.com/office/drawing/2014/main" id="{2B2CC380-E1F5-9AA3-6B0E-D02EC9EFADBD}"/>
              </a:ext>
            </a:extLst>
          </p:cNvPr>
          <p:cNvSpPr txBox="1"/>
          <p:nvPr/>
        </p:nvSpPr>
        <p:spPr>
          <a:xfrm>
            <a:off x="6668567" y="4849239"/>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[Example credit: </a:t>
            </a:r>
            <a:r>
              <a:rPr lang="en-US" sz="900" dirty="0" err="1">
                <a:solidFill>
                  <a:srgbClr val="888888"/>
                </a:solidFill>
                <a:latin typeface="Calibri"/>
                <a:ea typeface="Calibri"/>
                <a:cs typeface="Calibri"/>
                <a:sym typeface="Calibri"/>
              </a:rPr>
              <a:t>Sungwon</a:t>
            </a:r>
            <a:r>
              <a:rPr lang="en-US" sz="900" dirty="0">
                <a:solidFill>
                  <a:srgbClr val="888888"/>
                </a:solidFill>
                <a:latin typeface="Calibri"/>
                <a:ea typeface="Calibri"/>
                <a:cs typeface="Calibri"/>
                <a:sym typeface="Calibri"/>
              </a:rPr>
              <a:t> Kim]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7710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AC57-A0A4-AA6D-CCC9-0D3964237AE8}"/>
              </a:ext>
            </a:extLst>
          </p:cNvPr>
          <p:cNvSpPr>
            <a:spLocks noGrp="1"/>
          </p:cNvSpPr>
          <p:nvPr>
            <p:ph type="title"/>
          </p:nvPr>
        </p:nvSpPr>
        <p:spPr/>
        <p:txBody>
          <a:bodyPr/>
          <a:lstStyle/>
          <a:p>
            <a:r>
              <a:rPr lang="en-US" dirty="0"/>
              <a:t>Sliding Window Attention with “Sinks”</a:t>
            </a:r>
          </a:p>
        </p:txBody>
      </p:sp>
      <p:sp>
        <p:nvSpPr>
          <p:cNvPr id="3" name="Text Placeholder 2">
            <a:extLst>
              <a:ext uri="{FF2B5EF4-FFF2-40B4-BE49-F238E27FC236}">
                <a16:creationId xmlns:a16="http://schemas.microsoft.com/office/drawing/2014/main" id="{9CB59576-4985-079E-B249-BF4C2C6168C2}"/>
              </a:ext>
            </a:extLst>
          </p:cNvPr>
          <p:cNvSpPr>
            <a:spLocks noGrp="1"/>
          </p:cNvSpPr>
          <p:nvPr>
            <p:ph type="body" sz="quarter" idx="16"/>
          </p:nvPr>
        </p:nvSpPr>
        <p:spPr>
          <a:xfrm>
            <a:off x="296333" y="1289050"/>
            <a:ext cx="8323001" cy="307757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Observations: There are few tokens (“</a:t>
            </a:r>
            <a:r>
              <a:rPr lang="en-US" dirty="0"/>
              <a:t>sinks”) that the model heavily relies on.</a:t>
            </a:r>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These sink tokens (e.g., BOS) consistently receive high attention. </a:t>
            </a:r>
            <a:endParaRPr lang="en-US" dirty="0"/>
          </a:p>
          <a:p>
            <a:r>
              <a:rPr lang="en-US" dirty="0">
                <a:latin typeface="Tahoma" panose="020B0604030504040204" pitchFamily="34" charset="0"/>
                <a:ea typeface="Tahoma" panose="020B0604030504040204" pitchFamily="34" charset="0"/>
                <a:cs typeface="Tahoma" panose="020B0604030504040204" pitchFamily="34" charset="0"/>
              </a:rPr>
              <a:t>Removing them leads to unstable generation. </a:t>
            </a:r>
          </a:p>
          <a:p>
            <a:endParaRPr lang="en-US" dirty="0"/>
          </a:p>
          <a:p>
            <a:r>
              <a:rPr lang="en-US" dirty="0"/>
              <a:t>Figure: In most layers, SA heavily attends to the initial </a:t>
            </a:r>
            <a:br>
              <a:rPr lang="en-US" dirty="0"/>
            </a:br>
            <a:r>
              <a:rPr lang="en-US" dirty="0"/>
              <a:t>token across all heads.</a:t>
            </a:r>
            <a:br>
              <a:rPr lang="en-US" dirty="0"/>
            </a:br>
            <a:r>
              <a:rPr lang="en-US" dirty="0"/>
              <a:t>(the bottom two layers don’t always show this). </a:t>
            </a:r>
          </a:p>
          <a:p>
            <a:endParaRPr lang="en-US" dirty="0"/>
          </a:p>
          <a:p>
            <a:r>
              <a:rPr lang="en-US" dirty="0"/>
              <a:t>Why? Complicated. One explanation is, when no meaningful </a:t>
            </a:r>
            <a:br>
              <a:rPr lang="en-US" dirty="0"/>
            </a:br>
            <a:r>
              <a:rPr lang="en-US" dirty="0"/>
              <a:t>tokens attract attention, the model must still distribute </a:t>
            </a:r>
            <a:br>
              <a:rPr lang="en-US" dirty="0"/>
            </a:br>
            <a:r>
              <a:rPr lang="en-US" dirty="0"/>
              <a:t>probability mass somewhere (e.g.,  uninformative tokens. </a:t>
            </a:r>
            <a:br>
              <a:rPr lang="en-US" dirty="0"/>
            </a:br>
            <a:r>
              <a:rPr lang="en-US" dirty="0"/>
              <a:t>(note SA has to be a proper probability) </a:t>
            </a: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EA788D7E-065E-A71B-419A-D163509004AA}"/>
              </a:ext>
            </a:extLst>
          </p:cNvPr>
          <p:cNvSpPr txBox="1"/>
          <p:nvPr/>
        </p:nvSpPr>
        <p:spPr>
          <a:xfrm>
            <a:off x="2316162" y="4787471"/>
            <a:ext cx="4511675" cy="261610"/>
          </a:xfrm>
          <a:prstGeom prst="rect">
            <a:avLst/>
          </a:prstGeom>
          <a:noFill/>
        </p:spPr>
        <p:txBody>
          <a:bodyPr wrap="square">
            <a:spAutoFit/>
          </a:bodyPr>
          <a:lstStyle/>
          <a:p>
            <a:pPr algn="ctr"/>
            <a:r>
              <a:rPr lang="en-US" sz="1050" b="0" i="0" u="none" strike="noStrike" dirty="0">
                <a:effectLst/>
                <a:latin typeface="Roboto" panose="02000000000000000000" pitchFamily="2" charset="0"/>
                <a:hlinkClick r:id="rId2"/>
              </a:rPr>
              <a:t>[Efficient Streaming Language Models with Attention Sinks, 2023]</a:t>
            </a:r>
          </a:p>
        </p:txBody>
      </p:sp>
      <p:pic>
        <p:nvPicPr>
          <p:cNvPr id="8" name="Picture 7">
            <a:extLst>
              <a:ext uri="{FF2B5EF4-FFF2-40B4-BE49-F238E27FC236}">
                <a16:creationId xmlns:a16="http://schemas.microsoft.com/office/drawing/2014/main" id="{7523C8DF-99AB-8D92-C5E4-6B02876D3D66}"/>
              </a:ext>
            </a:extLst>
          </p:cNvPr>
          <p:cNvPicPr>
            <a:picLocks noChangeAspect="1"/>
          </p:cNvPicPr>
          <p:nvPr/>
        </p:nvPicPr>
        <p:blipFill>
          <a:blip r:embed="rId3"/>
          <a:stretch>
            <a:fillRect/>
          </a:stretch>
        </p:blipFill>
        <p:spPr>
          <a:xfrm>
            <a:off x="6070600" y="1929781"/>
            <a:ext cx="3025790" cy="2857690"/>
          </a:xfrm>
          <a:prstGeom prst="rect">
            <a:avLst/>
          </a:prstGeom>
        </p:spPr>
      </p:pic>
    </p:spTree>
    <p:extLst>
      <p:ext uri="{BB962C8B-B14F-4D97-AF65-F5344CB8AC3E}">
        <p14:creationId xmlns:p14="http://schemas.microsoft.com/office/powerpoint/2010/main" val="2912315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D417-A379-B127-D821-7F16CDDF0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04FB0-68F7-88C2-E1E6-A6346FA8A0E1}"/>
              </a:ext>
            </a:extLst>
          </p:cNvPr>
          <p:cNvSpPr>
            <a:spLocks noGrp="1"/>
          </p:cNvSpPr>
          <p:nvPr>
            <p:ph type="title"/>
          </p:nvPr>
        </p:nvSpPr>
        <p:spPr/>
        <p:txBody>
          <a:bodyPr/>
          <a:lstStyle/>
          <a:p>
            <a:r>
              <a:rPr lang="en-US" dirty="0"/>
              <a:t>Sliding Window Attention with “Sinks”</a:t>
            </a:r>
          </a:p>
        </p:txBody>
      </p:sp>
      <p:sp>
        <p:nvSpPr>
          <p:cNvPr id="3" name="Text Placeholder 2">
            <a:extLst>
              <a:ext uri="{FF2B5EF4-FFF2-40B4-BE49-F238E27FC236}">
                <a16:creationId xmlns:a16="http://schemas.microsoft.com/office/drawing/2014/main" id="{EABB86EB-379C-2498-8134-88C7EFC6D25A}"/>
              </a:ext>
            </a:extLst>
          </p:cNvPr>
          <p:cNvSpPr>
            <a:spLocks noGrp="1"/>
          </p:cNvSpPr>
          <p:nvPr>
            <p:ph type="body" sz="quarter" idx="16"/>
          </p:nvPr>
        </p:nvSpPr>
        <p:spPr>
          <a:xfrm>
            <a:off x="533919" y="1168400"/>
            <a:ext cx="8381481" cy="3077573"/>
          </a:xfrm>
        </p:spPr>
        <p:txBody>
          <a:bodyPr/>
          <a:lstStyle/>
          <a:p>
            <a:r>
              <a:rPr lang="en-US" dirty="0">
                <a:effectLst/>
              </a:rPr>
              <a:t>If you use sliding window, without retraining, your attention values will be distorted. </a:t>
            </a:r>
            <a:br>
              <a:rPr lang="en-US" dirty="0"/>
            </a:br>
            <a:endParaRPr lang="en-US" dirty="0"/>
          </a:p>
          <a:p>
            <a:endParaRPr lang="en-US" b="1" dirty="0">
              <a:effectLst/>
            </a:endParaRPr>
          </a:p>
          <a:p>
            <a:r>
              <a:rPr lang="en-US" b="1" dirty="0" err="1">
                <a:effectLst/>
              </a:rPr>
              <a:t>StreamingLLM</a:t>
            </a:r>
            <a:r>
              <a:rPr lang="en-US" b="1" dirty="0">
                <a:effectLst/>
              </a:rPr>
              <a:t> </a:t>
            </a:r>
            <a:r>
              <a:rPr lang="en-US" dirty="0">
                <a:effectLst/>
              </a:rPr>
              <a:t>always maintains </a:t>
            </a:r>
            <a:br>
              <a:rPr lang="en-US" dirty="0">
                <a:effectLst/>
              </a:rPr>
            </a:br>
            <a:r>
              <a:rPr lang="en-US" dirty="0">
                <a:effectLst/>
              </a:rPr>
              <a:t>few initial positions (sinks). </a:t>
            </a:r>
            <a:endParaRPr lang="en-US" dirty="0"/>
          </a:p>
          <a:p>
            <a:pPr lvl="1"/>
            <a:endParaRPr lang="en-US" dirty="0">
              <a:effectLst/>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effectLst/>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effectLst/>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effectLst/>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effectLst/>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400" dirty="0">
              <a:effectLst/>
            </a:endParaRPr>
          </a:p>
          <a:p>
            <a:endParaRPr lang="en-US" sz="1200" dirty="0"/>
          </a:p>
        </p:txBody>
      </p:sp>
      <p:sp>
        <p:nvSpPr>
          <p:cNvPr id="5" name="TextBox 4">
            <a:extLst>
              <a:ext uri="{FF2B5EF4-FFF2-40B4-BE49-F238E27FC236}">
                <a16:creationId xmlns:a16="http://schemas.microsoft.com/office/drawing/2014/main" id="{EEEF8231-2727-C8A1-BA4B-3AE80902BF2B}"/>
              </a:ext>
            </a:extLst>
          </p:cNvPr>
          <p:cNvSpPr txBox="1"/>
          <p:nvPr/>
        </p:nvSpPr>
        <p:spPr>
          <a:xfrm>
            <a:off x="2316162" y="4787471"/>
            <a:ext cx="4511675" cy="261610"/>
          </a:xfrm>
          <a:prstGeom prst="rect">
            <a:avLst/>
          </a:prstGeom>
          <a:noFill/>
        </p:spPr>
        <p:txBody>
          <a:bodyPr wrap="square">
            <a:spAutoFit/>
          </a:bodyPr>
          <a:lstStyle/>
          <a:p>
            <a:pPr algn="ctr"/>
            <a:r>
              <a:rPr lang="en-US" sz="1050" b="0" i="0" u="none" strike="noStrike" dirty="0">
                <a:effectLst/>
                <a:latin typeface="Roboto" panose="02000000000000000000" pitchFamily="2" charset="0"/>
                <a:hlinkClick r:id="rId2"/>
              </a:rPr>
              <a:t>[Efficient Streaming Language Models with Attention Sinks, 2023]</a:t>
            </a:r>
          </a:p>
        </p:txBody>
      </p:sp>
      <p:grpSp>
        <p:nvGrpSpPr>
          <p:cNvPr id="10" name="Group 9">
            <a:extLst>
              <a:ext uri="{FF2B5EF4-FFF2-40B4-BE49-F238E27FC236}">
                <a16:creationId xmlns:a16="http://schemas.microsoft.com/office/drawing/2014/main" id="{A09A2A37-1149-A1BC-A2D8-FA6D332DAD2C}"/>
              </a:ext>
            </a:extLst>
          </p:cNvPr>
          <p:cNvGrpSpPr/>
          <p:nvPr/>
        </p:nvGrpSpPr>
        <p:grpSpPr>
          <a:xfrm>
            <a:off x="4438333" y="1506159"/>
            <a:ext cx="4477067" cy="3077572"/>
            <a:chOff x="2183980" y="0"/>
            <a:chExt cx="7378965" cy="5143499"/>
          </a:xfrm>
        </p:grpSpPr>
        <p:pic>
          <p:nvPicPr>
            <p:cNvPr id="8" name="Picture 7">
              <a:extLst>
                <a:ext uri="{FF2B5EF4-FFF2-40B4-BE49-F238E27FC236}">
                  <a16:creationId xmlns:a16="http://schemas.microsoft.com/office/drawing/2014/main" id="{411CAFFD-8597-AAC4-CA34-856CC3631640}"/>
                </a:ext>
              </a:extLst>
            </p:cNvPr>
            <p:cNvPicPr>
              <a:picLocks noChangeAspect="1"/>
            </p:cNvPicPr>
            <p:nvPr/>
          </p:nvPicPr>
          <p:blipFill>
            <a:blip r:embed="rId3"/>
            <a:srcRect l="2412" t="1836"/>
            <a:stretch>
              <a:fillRect/>
            </a:stretch>
          </p:blipFill>
          <p:spPr>
            <a:xfrm>
              <a:off x="2183980" y="8166"/>
              <a:ext cx="3107503" cy="5135333"/>
            </a:xfrm>
            <a:prstGeom prst="rect">
              <a:avLst/>
            </a:prstGeom>
          </p:spPr>
        </p:pic>
        <p:pic>
          <p:nvPicPr>
            <p:cNvPr id="9" name="Picture 8">
              <a:extLst>
                <a:ext uri="{FF2B5EF4-FFF2-40B4-BE49-F238E27FC236}">
                  <a16:creationId xmlns:a16="http://schemas.microsoft.com/office/drawing/2014/main" id="{9A2E32A0-8855-3464-849A-6527CA0DF068}"/>
                </a:ext>
              </a:extLst>
            </p:cNvPr>
            <p:cNvPicPr>
              <a:picLocks noChangeAspect="1"/>
            </p:cNvPicPr>
            <p:nvPr/>
          </p:nvPicPr>
          <p:blipFill>
            <a:blip r:embed="rId4"/>
            <a:srcRect b="1836"/>
            <a:stretch>
              <a:fillRect/>
            </a:stretch>
          </p:blipFill>
          <p:spPr>
            <a:xfrm>
              <a:off x="5291483" y="0"/>
              <a:ext cx="4271462" cy="5097868"/>
            </a:xfrm>
            <a:prstGeom prst="rect">
              <a:avLst/>
            </a:prstGeom>
          </p:spPr>
        </p:pic>
      </p:grpSp>
    </p:spTree>
    <p:extLst>
      <p:ext uri="{BB962C8B-B14F-4D97-AF65-F5344CB8AC3E}">
        <p14:creationId xmlns:p14="http://schemas.microsoft.com/office/powerpoint/2010/main" val="1772716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B2C7D-CC3A-50EB-7DF0-EDE4BF02F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7658A-119F-EC97-BF4B-04A1E7E1AEA1}"/>
              </a:ext>
            </a:extLst>
          </p:cNvPr>
          <p:cNvSpPr>
            <a:spLocks noGrp="1"/>
          </p:cNvSpPr>
          <p:nvPr>
            <p:ph type="title"/>
          </p:nvPr>
        </p:nvSpPr>
        <p:spPr>
          <a:xfrm>
            <a:off x="355600" y="107119"/>
            <a:ext cx="8712485" cy="857542"/>
          </a:xfrm>
        </p:spPr>
        <p:txBody>
          <a:bodyPr/>
          <a:lstStyle/>
          <a:p>
            <a:r>
              <a:rPr lang="en-US" dirty="0"/>
              <a:t>Examples of Caching the ”sinks” (</a:t>
            </a:r>
            <a:r>
              <a:rPr lang="en-US" dirty="0" err="1"/>
              <a:t>last+first</a:t>
            </a:r>
            <a:r>
              <a:rPr lang="en-US" dirty="0"/>
              <a:t>)</a:t>
            </a:r>
          </a:p>
        </p:txBody>
      </p:sp>
      <p:sp>
        <p:nvSpPr>
          <p:cNvPr id="3" name="Text Placeholder 2">
            <a:extLst>
              <a:ext uri="{FF2B5EF4-FFF2-40B4-BE49-F238E27FC236}">
                <a16:creationId xmlns:a16="http://schemas.microsoft.com/office/drawing/2014/main" id="{3BC266DE-A795-468F-51D0-A68C82BD3EAC}"/>
              </a:ext>
            </a:extLst>
          </p:cNvPr>
          <p:cNvSpPr>
            <a:spLocks noGrp="1"/>
          </p:cNvSpPr>
          <p:nvPr>
            <p:ph type="body" sz="quarter" idx="16"/>
          </p:nvPr>
        </p:nvSpPr>
        <p:spPr>
          <a:xfrm>
            <a:off x="215757" y="1171019"/>
            <a:ext cx="8712486" cy="3077573"/>
          </a:xfrm>
        </p:spPr>
        <p:txBody>
          <a:bodyPr/>
          <a:lstStyle/>
          <a:p>
            <a:r>
              <a:rPr lang="en-US" b="1" dirty="0">
                <a:solidFill>
                  <a:srgbClr val="C00000"/>
                </a:solidFill>
              </a:rPr>
              <a:t>Prompt:</a:t>
            </a:r>
            <a:r>
              <a:rPr lang="en-US" dirty="0">
                <a:solidFill>
                  <a:srgbClr val="C00000"/>
                </a:solidFill>
              </a:rPr>
              <a:t> The kid is wearing a red shirt,</a:t>
            </a:r>
          </a:p>
          <a:p>
            <a:r>
              <a:rPr lang="en-US" dirty="0">
                <a:solidFill>
                  <a:srgbClr val="C00000"/>
                </a:solidFill>
              </a:rPr>
              <a:t>Input length: 24, Output length: 49</a:t>
            </a:r>
          </a:p>
          <a:p>
            <a:r>
              <a:rPr lang="en-US" dirty="0"/>
              <a:t>KV Cache: unlimited -&gt; </a:t>
            </a:r>
            <a:r>
              <a:rPr lang="en-US" dirty="0">
                <a:sym typeface="Wingdings" pitchFamily="2" charset="2"/>
              </a:rPr>
              <a:t> </a:t>
            </a:r>
            <a:r>
              <a:rPr lang="en-US" dirty="0"/>
              <a:t>Generated: The kid is wearing a red shirt, a blue hat, and green pants. The kid's shirt's color is red, and the kid's hat's color is blue. The kid's pants' color is green. The kid is wearing</a:t>
            </a:r>
          </a:p>
          <a:p>
            <a:r>
              <a:rPr lang="en-US" dirty="0"/>
              <a:t>KV Cache: first3+last_20 -&gt;  Generated: The kid is wearing a red shirt, a blue hat, and green pants. The kid's shirt's color is red. The kid's color is red. The kid's color. The kid's red. Kid's red is. is</a:t>
            </a:r>
          </a:p>
          <a:p>
            <a:r>
              <a:rPr lang="en-US" dirty="0"/>
              <a:t>KV Cache: first3+last_10 -&gt; Generated: The kid is wearing a red shirt, a blue hat, and green pants. The kid's shirt's color is a white shirt with a black and red and white and orange collar and blue and green with a black on each side of the</a:t>
            </a:r>
          </a:p>
          <a:p>
            <a:r>
              <a:rPr lang="en-US" dirty="0"/>
              <a:t>KV Cache: first3+last_5 -&gt; Generated: The kid is wearing a red shirt, a blue hat, and green pants. The kid's shirt's color is the most important part of the company is the home, so as to be sure that you are on the home and you are</a:t>
            </a:r>
          </a:p>
        </p:txBody>
      </p:sp>
      <p:sp>
        <p:nvSpPr>
          <p:cNvPr id="4" name="Google Shape;665;p81">
            <a:extLst>
              <a:ext uri="{FF2B5EF4-FFF2-40B4-BE49-F238E27FC236}">
                <a16:creationId xmlns:a16="http://schemas.microsoft.com/office/drawing/2014/main" id="{86D095B3-50F9-606B-B950-E3ADCAAFE812}"/>
              </a:ext>
            </a:extLst>
          </p:cNvPr>
          <p:cNvSpPr txBox="1"/>
          <p:nvPr/>
        </p:nvSpPr>
        <p:spPr>
          <a:xfrm>
            <a:off x="6668567" y="4849239"/>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[Example credit: </a:t>
            </a:r>
            <a:r>
              <a:rPr lang="en-US" sz="900" dirty="0" err="1">
                <a:solidFill>
                  <a:srgbClr val="888888"/>
                </a:solidFill>
                <a:latin typeface="Calibri"/>
                <a:ea typeface="Calibri"/>
                <a:cs typeface="Calibri"/>
                <a:sym typeface="Calibri"/>
              </a:rPr>
              <a:t>Sungwon</a:t>
            </a:r>
            <a:r>
              <a:rPr lang="en-US" sz="900" dirty="0">
                <a:solidFill>
                  <a:srgbClr val="888888"/>
                </a:solidFill>
                <a:latin typeface="Calibri"/>
                <a:ea typeface="Calibri"/>
                <a:cs typeface="Calibri"/>
                <a:sym typeface="Calibri"/>
              </a:rPr>
              <a:t> Kim]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583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ECF6-463C-9CF4-2526-24667C78841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7EB675-DF53-460A-7AC9-5B3EEFBC7E83}"/>
              </a:ext>
            </a:extLst>
          </p:cNvPr>
          <p:cNvSpPr>
            <a:spLocks noGrp="1"/>
          </p:cNvSpPr>
          <p:nvPr>
            <p:ph type="body" sz="quarter" idx="16"/>
          </p:nvPr>
        </p:nvSpPr>
        <p:spPr/>
        <p:txBody>
          <a:bodyPr anchor="ctr"/>
          <a:lstStyle/>
          <a:p>
            <a:pPr algn="ctr"/>
            <a:r>
              <a:rPr lang="en-US" sz="5400" dirty="0"/>
              <a:t>Compute cost of Transformers</a:t>
            </a:r>
          </a:p>
        </p:txBody>
      </p:sp>
      <p:sp>
        <p:nvSpPr>
          <p:cNvPr id="3" name="Text Placeholder 2">
            <a:extLst>
              <a:ext uri="{FF2B5EF4-FFF2-40B4-BE49-F238E27FC236}">
                <a16:creationId xmlns:a16="http://schemas.microsoft.com/office/drawing/2014/main" id="{77EDE365-7B83-76F6-D299-772BA9240E9A}"/>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7958757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7C2E0-0A61-64B6-D056-D9EEBDCDE86C}"/>
              </a:ext>
            </a:extLst>
          </p:cNvPr>
          <p:cNvSpPr>
            <a:spLocks noGrp="1"/>
          </p:cNvSpPr>
          <p:nvPr>
            <p:ph type="title"/>
          </p:nvPr>
        </p:nvSpPr>
        <p:spPr>
          <a:xfrm>
            <a:off x="533919" y="107119"/>
            <a:ext cx="8421486" cy="857542"/>
          </a:xfrm>
        </p:spPr>
        <p:txBody>
          <a:bodyPr/>
          <a:lstStyle/>
          <a:p>
            <a:r>
              <a:rPr lang="en-US" dirty="0"/>
              <a:t>Recent variation: Native Sparse Attention</a:t>
            </a:r>
          </a:p>
        </p:txBody>
      </p:sp>
      <p:sp>
        <p:nvSpPr>
          <p:cNvPr id="3" name="Text Placeholder 2">
            <a:extLst>
              <a:ext uri="{FF2B5EF4-FFF2-40B4-BE49-F238E27FC236}">
                <a16:creationId xmlns:a16="http://schemas.microsoft.com/office/drawing/2014/main" id="{E9CE4546-61AA-9474-653F-1B0D89B569BC}"/>
              </a:ext>
            </a:extLst>
          </p:cNvPr>
          <p:cNvSpPr>
            <a:spLocks noGrp="1"/>
          </p:cNvSpPr>
          <p:nvPr>
            <p:ph type="body" sz="quarter" idx="16"/>
          </p:nvPr>
        </p:nvSpPr>
        <p:spPr/>
        <p:txBody>
          <a:bodyPr/>
          <a:lstStyle/>
          <a:p>
            <a:r>
              <a:rPr lang="en-US" dirty="0"/>
              <a:t>Native Sparse Attention from </a:t>
            </a:r>
            <a:r>
              <a:rPr lang="en-US" dirty="0" err="1"/>
              <a:t>deepseek</a:t>
            </a:r>
            <a:r>
              <a:rPr lang="en-US" dirty="0"/>
              <a:t>, which performs attention in a block level rather than in a token level. Intuitively, this means that the model learns which chunk / paragraph is important rather than which token is important. </a:t>
            </a:r>
          </a:p>
          <a:p>
            <a:r>
              <a:rPr lang="en-US" dirty="0"/>
              <a:t>Incorporate: </a:t>
            </a:r>
            <a:r>
              <a:rPr lang="en-US" dirty="0">
                <a:hlinkClick r:id="rId2"/>
              </a:rPr>
              <a:t>https://arxiv.org/pdf/2502.11089</a:t>
            </a:r>
            <a:r>
              <a:rPr lang="en-US" dirty="0"/>
              <a:t> </a:t>
            </a:r>
          </a:p>
        </p:txBody>
      </p:sp>
      <p:sp>
        <p:nvSpPr>
          <p:cNvPr id="5" name="TextBox 4">
            <a:extLst>
              <a:ext uri="{FF2B5EF4-FFF2-40B4-BE49-F238E27FC236}">
                <a16:creationId xmlns:a16="http://schemas.microsoft.com/office/drawing/2014/main" id="{7AB08F87-39BB-FC68-6466-1FE8B9C5A327}"/>
              </a:ext>
            </a:extLst>
          </p:cNvPr>
          <p:cNvSpPr txBox="1"/>
          <p:nvPr/>
        </p:nvSpPr>
        <p:spPr>
          <a:xfrm>
            <a:off x="1331595" y="4881890"/>
            <a:ext cx="6629400" cy="261610"/>
          </a:xfrm>
          <a:prstGeom prst="rect">
            <a:avLst/>
          </a:prstGeom>
          <a:noFill/>
        </p:spPr>
        <p:txBody>
          <a:bodyPr wrap="square">
            <a:spAutoFit/>
          </a:bodyPr>
          <a:lstStyle/>
          <a:p>
            <a:pPr algn="ctr"/>
            <a:r>
              <a:rPr lang="en-US" sz="1100" dirty="0">
                <a:hlinkClick r:id="rId2"/>
              </a:rPr>
              <a:t>Native Sparse Attention: Hardware-Aligned and Natively Trainable Sparse Attention, 2025</a:t>
            </a:r>
            <a:endParaRPr lang="en-US" sz="1100" dirty="0"/>
          </a:p>
        </p:txBody>
      </p:sp>
    </p:spTree>
    <p:extLst>
      <p:ext uri="{BB962C8B-B14F-4D97-AF65-F5344CB8AC3E}">
        <p14:creationId xmlns:p14="http://schemas.microsoft.com/office/powerpoint/2010/main" val="479974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B168CD-4E70-79FB-3A64-EBBAA13AE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D620BF-77C8-1822-8528-9A282413E85F}"/>
              </a:ext>
            </a:extLst>
          </p:cNvPr>
          <p:cNvSpPr>
            <a:spLocks noGrp="1"/>
          </p:cNvSpPr>
          <p:nvPr>
            <p:ph type="title"/>
          </p:nvPr>
        </p:nvSpPr>
        <p:spPr/>
        <p:txBody>
          <a:bodyPr/>
          <a:lstStyle/>
          <a:p>
            <a:r>
              <a:rPr lang="en-US" dirty="0"/>
              <a:t>Multi-Query Attention (MQA)</a:t>
            </a:r>
          </a:p>
        </p:txBody>
      </p:sp>
      <p:sp>
        <p:nvSpPr>
          <p:cNvPr id="3" name="Text Placeholder 2">
            <a:extLst>
              <a:ext uri="{FF2B5EF4-FFF2-40B4-BE49-F238E27FC236}">
                <a16:creationId xmlns:a16="http://schemas.microsoft.com/office/drawing/2014/main" id="{89EFC3A1-FAC9-0BD3-0247-3D996D72DBA7}"/>
              </a:ext>
            </a:extLst>
          </p:cNvPr>
          <p:cNvSpPr>
            <a:spLocks noGrp="1"/>
          </p:cNvSpPr>
          <p:nvPr>
            <p:ph type="body" sz="quarter" idx="16"/>
          </p:nvPr>
        </p:nvSpPr>
        <p:spPr/>
        <p:txBody>
          <a:bodyPr/>
          <a:lstStyle/>
          <a:p>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The idea is to reduce the memory-bandwidth cost of repeatedly loading the large "keys" and "values" tensors.</a:t>
            </a:r>
            <a:endParaRPr lang="en-US" b="1" dirty="0"/>
          </a:p>
          <a:p>
            <a:r>
              <a:rPr lang="en-US" b="1" dirty="0"/>
              <a:t>Key idea</a:t>
            </a:r>
            <a:r>
              <a:rPr lang="en-US" dirty="0"/>
              <a:t> – have multiple queries, but just one dimension for keys and values.</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descr="A diagram of a group of colored rectangular objects&#10;&#10;Description automatically generated">
            <a:extLst>
              <a:ext uri="{FF2B5EF4-FFF2-40B4-BE49-F238E27FC236}">
                <a16:creationId xmlns:a16="http://schemas.microsoft.com/office/drawing/2014/main" id="{EBED2AE2-B385-26D7-A7AB-F44F0324D19D}"/>
              </a:ext>
            </a:extLst>
          </p:cNvPr>
          <p:cNvPicPr>
            <a:picLocks noChangeAspect="1"/>
          </p:cNvPicPr>
          <p:nvPr/>
        </p:nvPicPr>
        <p:blipFill>
          <a:blip r:embed="rId2"/>
          <a:srcRect l="72789"/>
          <a:stretch/>
        </p:blipFill>
        <p:spPr>
          <a:xfrm>
            <a:off x="2994723" y="2365610"/>
            <a:ext cx="1577277" cy="2214966"/>
          </a:xfrm>
          <a:prstGeom prst="rect">
            <a:avLst/>
          </a:prstGeom>
        </p:spPr>
      </p:pic>
      <p:pic>
        <p:nvPicPr>
          <p:cNvPr id="8" name="Picture 7" descr="A diagram of a group of colored rectangular objects&#10;&#10;Description automatically generated">
            <a:extLst>
              <a:ext uri="{FF2B5EF4-FFF2-40B4-BE49-F238E27FC236}">
                <a16:creationId xmlns:a16="http://schemas.microsoft.com/office/drawing/2014/main" id="{3C35A820-B825-B317-8C9A-F096989EDC4B}"/>
              </a:ext>
            </a:extLst>
          </p:cNvPr>
          <p:cNvPicPr>
            <a:picLocks noChangeAspect="1"/>
          </p:cNvPicPr>
          <p:nvPr/>
        </p:nvPicPr>
        <p:blipFill>
          <a:blip r:embed="rId2"/>
          <a:srcRect r="64119"/>
          <a:stretch/>
        </p:blipFill>
        <p:spPr>
          <a:xfrm>
            <a:off x="641859" y="2365610"/>
            <a:ext cx="2079827" cy="2214966"/>
          </a:xfrm>
          <a:prstGeom prst="rect">
            <a:avLst/>
          </a:prstGeom>
        </p:spPr>
      </p:pic>
      <p:sp>
        <p:nvSpPr>
          <p:cNvPr id="4" name="TextBox 3">
            <a:extLst>
              <a:ext uri="{FF2B5EF4-FFF2-40B4-BE49-F238E27FC236}">
                <a16:creationId xmlns:a16="http://schemas.microsoft.com/office/drawing/2014/main" id="{13AE8E90-F7C6-A8E9-3ACD-E8042436D006}"/>
              </a:ext>
            </a:extLst>
          </p:cNvPr>
          <p:cNvSpPr txBox="1"/>
          <p:nvPr/>
        </p:nvSpPr>
        <p:spPr>
          <a:xfrm>
            <a:off x="5210404" y="2503634"/>
            <a:ext cx="3209446" cy="307777"/>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Small PPL w/ MQA [</a:t>
            </a:r>
            <a:r>
              <a:rPr lang="en-US" dirty="0" err="1">
                <a:latin typeface="Tahoma" panose="020B0604030504040204" pitchFamily="34" charset="0"/>
                <a:ea typeface="Tahoma" panose="020B0604030504040204" pitchFamily="34" charset="0"/>
                <a:cs typeface="Tahoma" panose="020B0604030504040204" pitchFamily="34" charset="0"/>
                <a:hlinkClick r:id="rId3"/>
              </a:rPr>
              <a:t>Shazeer</a:t>
            </a:r>
            <a:r>
              <a:rPr lang="en-US" dirty="0">
                <a:latin typeface="Tahoma" panose="020B0604030504040204" pitchFamily="34" charset="0"/>
                <a:ea typeface="Tahoma" panose="020B0604030504040204" pitchFamily="34" charset="0"/>
                <a:cs typeface="Tahoma" panose="020B0604030504040204" pitchFamily="34" charset="0"/>
                <a:hlinkClick r:id="rId3"/>
              </a:rPr>
              <a:t> 2019</a:t>
            </a:r>
            <a:r>
              <a:rPr lang="en-US" dirty="0">
                <a:latin typeface="Tahoma" panose="020B0604030504040204" pitchFamily="34" charset="0"/>
                <a:ea typeface="Tahoma" panose="020B0604030504040204" pitchFamily="34" charset="0"/>
                <a:cs typeface="Tahoma" panose="020B0604030504040204" pitchFamily="34" charset="0"/>
              </a:rPr>
              <a:t>]</a:t>
            </a:r>
          </a:p>
        </p:txBody>
      </p:sp>
      <p:pic>
        <p:nvPicPr>
          <p:cNvPr id="5" name="Picture 4">
            <a:extLst>
              <a:ext uri="{FF2B5EF4-FFF2-40B4-BE49-F238E27FC236}">
                <a16:creationId xmlns:a16="http://schemas.microsoft.com/office/drawing/2014/main" id="{754B83DA-9581-BC88-ADCC-FFEE64B99DA4}"/>
              </a:ext>
            </a:extLst>
          </p:cNvPr>
          <p:cNvPicPr>
            <a:picLocks noChangeAspect="1"/>
          </p:cNvPicPr>
          <p:nvPr/>
        </p:nvPicPr>
        <p:blipFill>
          <a:blip r:embed="rId4"/>
          <a:stretch>
            <a:fillRect/>
          </a:stretch>
        </p:blipFill>
        <p:spPr>
          <a:xfrm>
            <a:off x="4744528" y="2818250"/>
            <a:ext cx="4031411" cy="1821354"/>
          </a:xfrm>
          <a:prstGeom prst="rect">
            <a:avLst/>
          </a:prstGeom>
        </p:spPr>
      </p:pic>
      <p:sp>
        <p:nvSpPr>
          <p:cNvPr id="6" name="Rectangle 5">
            <a:extLst>
              <a:ext uri="{FF2B5EF4-FFF2-40B4-BE49-F238E27FC236}">
                <a16:creationId xmlns:a16="http://schemas.microsoft.com/office/drawing/2014/main" id="{30A058BB-E150-BEA3-93D3-0FF60BF3FAE9}"/>
              </a:ext>
            </a:extLst>
          </p:cNvPr>
          <p:cNvSpPr/>
          <p:nvPr/>
        </p:nvSpPr>
        <p:spPr>
          <a:xfrm>
            <a:off x="4897587" y="3357761"/>
            <a:ext cx="3657104" cy="215754"/>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6A9D91-2D26-DE1D-1AE9-B3A4487ABFD7}"/>
              </a:ext>
            </a:extLst>
          </p:cNvPr>
          <p:cNvSpPr/>
          <p:nvPr/>
        </p:nvSpPr>
        <p:spPr>
          <a:xfrm>
            <a:off x="4839782" y="4280328"/>
            <a:ext cx="3657104" cy="215754"/>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269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69F5-F071-59D8-6EF0-EC69D3D0BF66}"/>
              </a:ext>
            </a:extLst>
          </p:cNvPr>
          <p:cNvSpPr>
            <a:spLocks noGrp="1"/>
          </p:cNvSpPr>
          <p:nvPr>
            <p:ph type="title"/>
          </p:nvPr>
        </p:nvSpPr>
        <p:spPr/>
        <p:txBody>
          <a:bodyPr/>
          <a:lstStyle/>
          <a:p>
            <a:r>
              <a:rPr lang="en-US" dirty="0"/>
              <a:t>MQA in practice </a:t>
            </a:r>
          </a:p>
        </p:txBody>
      </p:sp>
      <p:sp>
        <p:nvSpPr>
          <p:cNvPr id="3" name="Text Placeholder 2">
            <a:extLst>
              <a:ext uri="{FF2B5EF4-FFF2-40B4-BE49-F238E27FC236}">
                <a16:creationId xmlns:a16="http://schemas.microsoft.com/office/drawing/2014/main" id="{3EB62807-844E-3DC6-7820-41F4C0ACBCE0}"/>
              </a:ext>
            </a:extLst>
          </p:cNvPr>
          <p:cNvSpPr>
            <a:spLocks noGrp="1"/>
          </p:cNvSpPr>
          <p:nvPr>
            <p:ph type="body" sz="quarter" idx="16"/>
          </p:nvPr>
        </p:nvSpPr>
        <p:spPr/>
        <p:txBody>
          <a:bodyPr/>
          <a:lstStyle/>
          <a:p>
            <a:endParaRPr lang="en-US"/>
          </a:p>
        </p:txBody>
      </p:sp>
      <p:sp>
        <p:nvSpPr>
          <p:cNvPr id="4" name="Rounded Rectangle 3">
            <a:extLst>
              <a:ext uri="{FF2B5EF4-FFF2-40B4-BE49-F238E27FC236}">
                <a16:creationId xmlns:a16="http://schemas.microsoft.com/office/drawing/2014/main" id="{71A7804B-C984-0286-2ACA-A7F7583B33F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pic>
        <p:nvPicPr>
          <p:cNvPr id="5" name="Picture 4">
            <a:extLst>
              <a:ext uri="{FF2B5EF4-FFF2-40B4-BE49-F238E27FC236}">
                <a16:creationId xmlns:a16="http://schemas.microsoft.com/office/drawing/2014/main" id="{DECA03D1-5D7A-E132-7604-E42CC61FFBE3}"/>
              </a:ext>
            </a:extLst>
          </p:cNvPr>
          <p:cNvPicPr>
            <a:picLocks noChangeAspect="1"/>
          </p:cNvPicPr>
          <p:nvPr/>
        </p:nvPicPr>
        <p:blipFill>
          <a:blip r:embed="rId2"/>
          <a:stretch>
            <a:fillRect/>
          </a:stretch>
        </p:blipFill>
        <p:spPr>
          <a:xfrm>
            <a:off x="1577314" y="913343"/>
            <a:ext cx="6024541" cy="884278"/>
          </a:xfrm>
          <a:prstGeom prst="rect">
            <a:avLst/>
          </a:prstGeom>
          <a:ln>
            <a:solidFill>
              <a:schemeClr val="tx1"/>
            </a:solidFill>
          </a:ln>
        </p:spPr>
      </p:pic>
      <p:pic>
        <p:nvPicPr>
          <p:cNvPr id="6" name="Picture 5">
            <a:extLst>
              <a:ext uri="{FF2B5EF4-FFF2-40B4-BE49-F238E27FC236}">
                <a16:creationId xmlns:a16="http://schemas.microsoft.com/office/drawing/2014/main" id="{ACEFD190-0629-CCD0-1CB6-A70237A32AA2}"/>
              </a:ext>
            </a:extLst>
          </p:cNvPr>
          <p:cNvPicPr>
            <a:picLocks noChangeAspect="1"/>
          </p:cNvPicPr>
          <p:nvPr/>
        </p:nvPicPr>
        <p:blipFill>
          <a:blip r:embed="rId3"/>
          <a:stretch>
            <a:fillRect/>
          </a:stretch>
        </p:blipFill>
        <p:spPr>
          <a:xfrm>
            <a:off x="1577314" y="1826534"/>
            <a:ext cx="6024540" cy="3227431"/>
          </a:xfrm>
          <a:prstGeom prst="rect">
            <a:avLst/>
          </a:prstGeom>
          <a:ln>
            <a:solidFill>
              <a:schemeClr val="tx1"/>
            </a:solidFill>
          </a:ln>
        </p:spPr>
      </p:pic>
      <p:sp>
        <p:nvSpPr>
          <p:cNvPr id="8" name="TextBox 7">
            <a:extLst>
              <a:ext uri="{FF2B5EF4-FFF2-40B4-BE49-F238E27FC236}">
                <a16:creationId xmlns:a16="http://schemas.microsoft.com/office/drawing/2014/main" id="{6B96873C-7EC4-DFD7-4928-A0A5015C5267}"/>
              </a:ext>
            </a:extLst>
          </p:cNvPr>
          <p:cNvSpPr txBox="1"/>
          <p:nvPr/>
        </p:nvSpPr>
        <p:spPr>
          <a:xfrm>
            <a:off x="8082625" y="4450639"/>
            <a:ext cx="782515" cy="307777"/>
          </a:xfrm>
          <a:prstGeom prst="rect">
            <a:avLst/>
          </a:prstGeom>
          <a:noFill/>
        </p:spPr>
        <p:txBody>
          <a:bodyPr wrap="square">
            <a:spAutoFit/>
          </a:bodyPr>
          <a:lstStyle/>
          <a:p>
            <a:r>
              <a:rPr lang="en-US" dirty="0">
                <a:hlinkClick r:id="rId4"/>
              </a:rPr>
              <a:t>Script</a:t>
            </a:r>
            <a:endParaRPr lang="en-US" dirty="0"/>
          </a:p>
        </p:txBody>
      </p:sp>
    </p:spTree>
    <p:extLst>
      <p:ext uri="{BB962C8B-B14F-4D97-AF65-F5344CB8AC3E}">
        <p14:creationId xmlns:p14="http://schemas.microsoft.com/office/powerpoint/2010/main" val="2416278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EA54-E16B-2FD3-7B1F-2019D4FF99FD}"/>
              </a:ext>
            </a:extLst>
          </p:cNvPr>
          <p:cNvSpPr>
            <a:spLocks noGrp="1"/>
          </p:cNvSpPr>
          <p:nvPr>
            <p:ph type="title"/>
          </p:nvPr>
        </p:nvSpPr>
        <p:spPr/>
        <p:txBody>
          <a:bodyPr/>
          <a:lstStyle/>
          <a:p>
            <a:r>
              <a:rPr lang="en-US" dirty="0"/>
              <a:t>Grouped Query-Attention (GQA)</a:t>
            </a:r>
          </a:p>
        </p:txBody>
      </p:sp>
      <p:sp>
        <p:nvSpPr>
          <p:cNvPr id="3" name="Text Placeholder 2">
            <a:extLst>
              <a:ext uri="{FF2B5EF4-FFF2-40B4-BE49-F238E27FC236}">
                <a16:creationId xmlns:a16="http://schemas.microsoft.com/office/drawing/2014/main" id="{6393E1D4-6128-F917-BC90-194C4DB64D44}"/>
              </a:ext>
            </a:extLst>
          </p:cNvPr>
          <p:cNvSpPr>
            <a:spLocks noGrp="1"/>
          </p:cNvSpPr>
          <p:nvPr>
            <p:ph type="body" sz="quarter" idx="16"/>
          </p:nvPr>
        </p:nvSpPr>
        <p:spPr/>
        <p:txBody>
          <a:bodyPr/>
          <a:lstStyle/>
          <a:p>
            <a:r>
              <a:rPr lang="en-US" dirty="0"/>
              <a:t>An interpolation between “multi-head” attention and “multi-query” attention.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Simple knob to control expressiveness (key-query ratio) and inference efficiency</a:t>
            </a:r>
          </a:p>
        </p:txBody>
      </p:sp>
      <p:pic>
        <p:nvPicPr>
          <p:cNvPr id="5" name="Picture 4" descr="A diagram of a group of colored rectangular objects&#10;&#10;Description automatically generated">
            <a:extLst>
              <a:ext uri="{FF2B5EF4-FFF2-40B4-BE49-F238E27FC236}">
                <a16:creationId xmlns:a16="http://schemas.microsoft.com/office/drawing/2014/main" id="{C1BD396F-214A-E1D8-2D60-F8A74EA89714}"/>
              </a:ext>
            </a:extLst>
          </p:cNvPr>
          <p:cNvPicPr>
            <a:picLocks noChangeAspect="1"/>
          </p:cNvPicPr>
          <p:nvPr/>
        </p:nvPicPr>
        <p:blipFill>
          <a:blip r:embed="rId2"/>
          <a:stretch>
            <a:fillRect/>
          </a:stretch>
        </p:blipFill>
        <p:spPr>
          <a:xfrm>
            <a:off x="1587061" y="1906032"/>
            <a:ext cx="5796455" cy="2214966"/>
          </a:xfrm>
          <a:prstGeom prst="rect">
            <a:avLst/>
          </a:prstGeom>
        </p:spPr>
      </p:pic>
      <p:sp>
        <p:nvSpPr>
          <p:cNvPr id="4" name="文字方塊 74">
            <a:extLst>
              <a:ext uri="{FF2B5EF4-FFF2-40B4-BE49-F238E27FC236}">
                <a16:creationId xmlns:a16="http://schemas.microsoft.com/office/drawing/2014/main" id="{0B3B86D5-0953-3864-5146-58F5577EF7B6}"/>
              </a:ext>
            </a:extLst>
          </p:cNvPr>
          <p:cNvSpPr txBox="1"/>
          <p:nvPr/>
        </p:nvSpPr>
        <p:spPr>
          <a:xfrm>
            <a:off x="6910553" y="417870"/>
            <a:ext cx="2086042" cy="476726"/>
          </a:xfrm>
          <a:prstGeom prst="wedgeRoundRectCallout">
            <a:avLst>
              <a:gd name="adj1" fmla="val -26836"/>
              <a:gd name="adj2" fmla="val 74404"/>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pPr algn="ctr"/>
            <a:r>
              <a:rPr lang="en-US" b="1" dirty="0">
                <a:latin typeface="Tahoma" panose="020B0604030504040204" pitchFamily="34" charset="0"/>
                <a:ea typeface="Tahoma" panose="020B0604030504040204" pitchFamily="34" charset="0"/>
                <a:cs typeface="Tahoma" panose="020B0604030504040204" pitchFamily="34" charset="0"/>
              </a:rPr>
              <a:t>Notable models: </a:t>
            </a:r>
          </a:p>
          <a:p>
            <a:pPr algn="ctr"/>
            <a:r>
              <a:rPr lang="en-US" dirty="0">
                <a:latin typeface="Tahoma" panose="020B0604030504040204" pitchFamily="34" charset="0"/>
                <a:ea typeface="Tahoma" panose="020B0604030504040204" pitchFamily="34" charset="0"/>
                <a:cs typeface="Tahoma" panose="020B0604030504040204" pitchFamily="34" charset="0"/>
              </a:rPr>
              <a:t>Llama 2, Mistral, Qwen2</a:t>
            </a:r>
          </a:p>
        </p:txBody>
      </p:sp>
      <p:sp>
        <p:nvSpPr>
          <p:cNvPr id="6" name="TextBox 5">
            <a:extLst>
              <a:ext uri="{FF2B5EF4-FFF2-40B4-BE49-F238E27FC236}">
                <a16:creationId xmlns:a16="http://schemas.microsoft.com/office/drawing/2014/main" id="{0F528F85-9505-1B4A-7D5A-F77523A90069}"/>
              </a:ext>
            </a:extLst>
          </p:cNvPr>
          <p:cNvSpPr txBox="1"/>
          <p:nvPr/>
        </p:nvSpPr>
        <p:spPr>
          <a:xfrm>
            <a:off x="517585" y="4784179"/>
            <a:ext cx="7841410" cy="261610"/>
          </a:xfrm>
          <a:prstGeom prst="rect">
            <a:avLst/>
          </a:prstGeom>
          <a:solidFill>
            <a:schemeClr val="bg1"/>
          </a:solidFill>
        </p:spPr>
        <p:txBody>
          <a:bodyPr wrap="square">
            <a:spAutoFit/>
          </a:bodyPr>
          <a:lstStyle/>
          <a:p>
            <a:pPr algn="ctr"/>
            <a:r>
              <a:rPr lang="en-US" sz="10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GQA: Training generalized multi-query transformer models from multi-head checkpoints, 2023</a:t>
            </a:r>
          </a:p>
        </p:txBody>
      </p:sp>
    </p:spTree>
    <p:extLst>
      <p:ext uri="{BB962C8B-B14F-4D97-AF65-F5344CB8AC3E}">
        <p14:creationId xmlns:p14="http://schemas.microsoft.com/office/powerpoint/2010/main" val="1675439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1424F-3BE9-54EB-0219-03917C58516C}"/>
              </a:ext>
            </a:extLst>
          </p:cNvPr>
          <p:cNvSpPr>
            <a:spLocks noGrp="1"/>
          </p:cNvSpPr>
          <p:nvPr>
            <p:ph type="title"/>
          </p:nvPr>
        </p:nvSpPr>
        <p:spPr/>
        <p:txBody>
          <a:bodyPr/>
          <a:lstStyle/>
          <a:p>
            <a:r>
              <a:rPr lang="en-US" dirty="0"/>
              <a:t>Grouped Query-Attention (GQA)</a:t>
            </a:r>
          </a:p>
        </p:txBody>
      </p:sp>
      <p:sp>
        <p:nvSpPr>
          <p:cNvPr id="3" name="Text Placeholder 2">
            <a:extLst>
              <a:ext uri="{FF2B5EF4-FFF2-40B4-BE49-F238E27FC236}">
                <a16:creationId xmlns:a16="http://schemas.microsoft.com/office/drawing/2014/main" id="{2480B6BE-B754-0FEF-C41B-092CAA721D57}"/>
              </a:ext>
            </a:extLst>
          </p:cNvPr>
          <p:cNvSpPr>
            <a:spLocks noGrp="1"/>
          </p:cNvSpPr>
          <p:nvPr>
            <p:ph type="body" sz="quarter" idx="16"/>
          </p:nvPr>
        </p:nvSpPr>
        <p:spPr/>
        <p:txBody>
          <a:bodyPr/>
          <a:lstStyle/>
          <a:p>
            <a:r>
              <a:rPr lang="en-US" dirty="0"/>
              <a:t>Does it actually work? Depends. </a:t>
            </a:r>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C5DE5F96-5336-0D16-987C-630E19303BA5}"/>
              </a:ext>
            </a:extLst>
          </p:cNvPr>
          <p:cNvSpPr txBox="1"/>
          <p:nvPr/>
        </p:nvSpPr>
        <p:spPr>
          <a:xfrm>
            <a:off x="517585" y="4784179"/>
            <a:ext cx="7841410" cy="261610"/>
          </a:xfrm>
          <a:prstGeom prst="rect">
            <a:avLst/>
          </a:prstGeom>
          <a:solidFill>
            <a:schemeClr val="bg1"/>
          </a:solidFill>
        </p:spPr>
        <p:txBody>
          <a:bodyPr wrap="square">
            <a:spAutoFit/>
          </a:bodyPr>
          <a:lstStyle/>
          <a:p>
            <a:pPr algn="ctr"/>
            <a:r>
              <a:rPr lang="en-US" sz="10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GQA: Training generalized multi-query transformer models from multi-head checkpoints, 2023</a:t>
            </a:r>
          </a:p>
        </p:txBody>
      </p:sp>
      <p:pic>
        <p:nvPicPr>
          <p:cNvPr id="9" name="Picture 8" descr="A graph with a blue line and a red line&#10;&#10;Description automatically generated">
            <a:extLst>
              <a:ext uri="{FF2B5EF4-FFF2-40B4-BE49-F238E27FC236}">
                <a16:creationId xmlns:a16="http://schemas.microsoft.com/office/drawing/2014/main" id="{F27DA4EA-7925-3ED8-0B0B-FA5D46E8C9AD}"/>
              </a:ext>
            </a:extLst>
          </p:cNvPr>
          <p:cNvPicPr>
            <a:picLocks noChangeAspect="1"/>
          </p:cNvPicPr>
          <p:nvPr/>
        </p:nvPicPr>
        <p:blipFill>
          <a:blip r:embed="rId3"/>
          <a:srcRect b="36084"/>
          <a:stretch/>
        </p:blipFill>
        <p:spPr>
          <a:xfrm>
            <a:off x="4964615" y="2389481"/>
            <a:ext cx="3532955" cy="2102533"/>
          </a:xfrm>
          <a:prstGeom prst="rect">
            <a:avLst/>
          </a:prstGeom>
        </p:spPr>
      </p:pic>
      <p:sp>
        <p:nvSpPr>
          <p:cNvPr id="6" name="TextBox 5">
            <a:extLst>
              <a:ext uri="{FF2B5EF4-FFF2-40B4-BE49-F238E27FC236}">
                <a16:creationId xmlns:a16="http://schemas.microsoft.com/office/drawing/2014/main" id="{F115D5D7-1B09-F75E-C540-BEA9AEA2F853}"/>
              </a:ext>
            </a:extLst>
          </p:cNvPr>
          <p:cNvSpPr txBox="1"/>
          <p:nvPr/>
        </p:nvSpPr>
        <p:spPr>
          <a:xfrm>
            <a:off x="4572000" y="1929700"/>
            <a:ext cx="4511590" cy="738664"/>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Inference speed as a function of GQA group size — 8 heads gives you inference speed as good as 1 head! </a:t>
            </a:r>
          </a:p>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a:extLst>
              <a:ext uri="{FF2B5EF4-FFF2-40B4-BE49-F238E27FC236}">
                <a16:creationId xmlns:a16="http://schemas.microsoft.com/office/drawing/2014/main" id="{38E89DD9-E2D6-3DFE-DB21-6F4DB0579346}"/>
              </a:ext>
            </a:extLst>
          </p:cNvPr>
          <p:cNvGrpSpPr/>
          <p:nvPr/>
        </p:nvGrpSpPr>
        <p:grpSpPr>
          <a:xfrm>
            <a:off x="992459" y="2473003"/>
            <a:ext cx="3115285" cy="1691979"/>
            <a:chOff x="517585" y="2477338"/>
            <a:chExt cx="2764766" cy="1492214"/>
          </a:xfrm>
        </p:grpSpPr>
        <p:pic>
          <p:nvPicPr>
            <p:cNvPr id="14" name="Picture 13">
              <a:extLst>
                <a:ext uri="{FF2B5EF4-FFF2-40B4-BE49-F238E27FC236}">
                  <a16:creationId xmlns:a16="http://schemas.microsoft.com/office/drawing/2014/main" id="{C0158F78-3ACF-5C8A-C341-6A434D95571D}"/>
                </a:ext>
              </a:extLst>
            </p:cNvPr>
            <p:cNvPicPr>
              <a:picLocks noChangeAspect="1"/>
            </p:cNvPicPr>
            <p:nvPr/>
          </p:nvPicPr>
          <p:blipFill>
            <a:blip r:embed="rId4"/>
            <a:srcRect r="85350"/>
            <a:stretch/>
          </p:blipFill>
          <p:spPr>
            <a:xfrm>
              <a:off x="517585" y="2477338"/>
              <a:ext cx="1138687" cy="1492214"/>
            </a:xfrm>
            <a:prstGeom prst="rect">
              <a:avLst/>
            </a:prstGeom>
          </p:spPr>
        </p:pic>
        <p:pic>
          <p:nvPicPr>
            <p:cNvPr id="15" name="Picture 14">
              <a:extLst>
                <a:ext uri="{FF2B5EF4-FFF2-40B4-BE49-F238E27FC236}">
                  <a16:creationId xmlns:a16="http://schemas.microsoft.com/office/drawing/2014/main" id="{A9AF2A19-7876-8E18-E9B7-0335C74786D2}"/>
                </a:ext>
              </a:extLst>
            </p:cNvPr>
            <p:cNvPicPr>
              <a:picLocks noChangeAspect="1"/>
            </p:cNvPicPr>
            <p:nvPr/>
          </p:nvPicPr>
          <p:blipFill>
            <a:blip r:embed="rId4"/>
            <a:srcRect l="79079"/>
            <a:stretch/>
          </p:blipFill>
          <p:spPr>
            <a:xfrm>
              <a:off x="1656272" y="2477338"/>
              <a:ext cx="1626079" cy="1492214"/>
            </a:xfrm>
            <a:prstGeom prst="rect">
              <a:avLst/>
            </a:prstGeom>
          </p:spPr>
        </p:pic>
      </p:grpSp>
      <p:sp>
        <p:nvSpPr>
          <p:cNvPr id="17" name="TextBox 16">
            <a:extLst>
              <a:ext uri="{FF2B5EF4-FFF2-40B4-BE49-F238E27FC236}">
                <a16:creationId xmlns:a16="http://schemas.microsoft.com/office/drawing/2014/main" id="{1BFB019C-A241-848F-4E6A-058373596A2F}"/>
              </a:ext>
            </a:extLst>
          </p:cNvPr>
          <p:cNvSpPr txBox="1"/>
          <p:nvPr/>
        </p:nvSpPr>
        <p:spPr>
          <a:xfrm>
            <a:off x="744306" y="1946884"/>
            <a:ext cx="3615820" cy="523220"/>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Output quality of various models; all these SA variants are on-par on quality.</a:t>
            </a:r>
          </a:p>
        </p:txBody>
      </p:sp>
      <p:pic>
        <p:nvPicPr>
          <p:cNvPr id="4" name="Picture 3" descr="A diagram of a group of colored rectangular objects&#10;&#10;Description automatically generated">
            <a:extLst>
              <a:ext uri="{FF2B5EF4-FFF2-40B4-BE49-F238E27FC236}">
                <a16:creationId xmlns:a16="http://schemas.microsoft.com/office/drawing/2014/main" id="{997914A8-71CD-488F-D3FD-954B2DE89FC8}"/>
              </a:ext>
            </a:extLst>
          </p:cNvPr>
          <p:cNvPicPr>
            <a:picLocks noChangeAspect="1"/>
          </p:cNvPicPr>
          <p:nvPr/>
        </p:nvPicPr>
        <p:blipFill>
          <a:blip r:embed="rId5"/>
          <a:srcRect l="40616" t="5077" r="32367" b="11194"/>
          <a:stretch/>
        </p:blipFill>
        <p:spPr>
          <a:xfrm>
            <a:off x="7351062" y="297677"/>
            <a:ext cx="1146508" cy="1357760"/>
          </a:xfrm>
          <a:prstGeom prst="rect">
            <a:avLst/>
          </a:prstGeom>
        </p:spPr>
      </p:pic>
    </p:spTree>
    <p:extLst>
      <p:ext uri="{BB962C8B-B14F-4D97-AF65-F5344CB8AC3E}">
        <p14:creationId xmlns:p14="http://schemas.microsoft.com/office/powerpoint/2010/main" val="846875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F4C299-F35B-5A13-5013-5B4240101D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85D2-A7BA-87E2-3FC3-422043CE612F}"/>
              </a:ext>
            </a:extLst>
          </p:cNvPr>
          <p:cNvSpPr>
            <a:spLocks noGrp="1"/>
          </p:cNvSpPr>
          <p:nvPr>
            <p:ph type="title"/>
          </p:nvPr>
        </p:nvSpPr>
        <p:spPr/>
        <p:txBody>
          <a:bodyPr/>
          <a:lstStyle/>
          <a:p>
            <a:r>
              <a:rPr lang="en-US" dirty="0"/>
              <a:t>Roofline model</a:t>
            </a:r>
          </a:p>
        </p:txBody>
      </p:sp>
      <p:sp>
        <p:nvSpPr>
          <p:cNvPr id="3" name="Text Placeholder 2">
            <a:extLst>
              <a:ext uri="{FF2B5EF4-FFF2-40B4-BE49-F238E27FC236}">
                <a16:creationId xmlns:a16="http://schemas.microsoft.com/office/drawing/2014/main" id="{BD961B5F-CE83-78FE-41DA-DDA78F7C5D2B}"/>
              </a:ext>
            </a:extLst>
          </p:cNvPr>
          <p:cNvSpPr>
            <a:spLocks noGrp="1"/>
          </p:cNvSpPr>
          <p:nvPr>
            <p:ph type="body" sz="quarter" idx="16"/>
          </p:nvPr>
        </p:nvSpPr>
        <p:spPr/>
        <p:txBody>
          <a:bodyPr/>
          <a:lstStyle/>
          <a:p>
            <a:r>
              <a:rPr lang="en-US" b="1" dirty="0">
                <a:hlinkClick r:id="rId2"/>
              </a:rPr>
              <a:t>https://le.qun.ch/en/blog/2023/05/13/transformer-batching/</a:t>
            </a:r>
            <a:r>
              <a:rPr lang="en-US" b="1" dirty="0"/>
              <a:t> </a:t>
            </a:r>
          </a:p>
          <a:p>
            <a:r>
              <a:rPr lang="en-US" b="1" dirty="0">
                <a:hlinkClick r:id="rId3"/>
              </a:rPr>
              <a:t>https://crd.lbl.gov/assets/Uploads/ECP20-Roofline-1-intro.pdf</a:t>
            </a:r>
            <a:r>
              <a:rPr lang="en-US" b="1" dirty="0"/>
              <a:t> </a:t>
            </a:r>
          </a:p>
        </p:txBody>
      </p:sp>
      <p:pic>
        <p:nvPicPr>
          <p:cNvPr id="1028" name="Picture 4" descr="Roofline Performance Model - NERSC Documentation">
            <a:extLst>
              <a:ext uri="{FF2B5EF4-FFF2-40B4-BE49-F238E27FC236}">
                <a16:creationId xmlns:a16="http://schemas.microsoft.com/office/drawing/2014/main" id="{9F380A93-24E8-F54A-5179-49DB55540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159" y="2052771"/>
            <a:ext cx="4040841" cy="309072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DF658CEE-50FD-008F-CFC1-7EA0CDBA029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41153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981CB2-0153-3949-92D1-90BC58FE3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3C63F-3A43-9CF4-0B52-58444B7D4948}"/>
              </a:ext>
            </a:extLst>
          </p:cNvPr>
          <p:cNvSpPr>
            <a:spLocks noGrp="1"/>
          </p:cNvSpPr>
          <p:nvPr>
            <p:ph type="title"/>
          </p:nvPr>
        </p:nvSpPr>
        <p:spPr/>
        <p:txBody>
          <a:bodyPr/>
          <a:lstStyle/>
          <a:p>
            <a:r>
              <a:rPr lang="en-US" dirty="0"/>
              <a:t>Recap </a:t>
            </a:r>
          </a:p>
        </p:txBody>
      </p:sp>
      <p:sp>
        <p:nvSpPr>
          <p:cNvPr id="3" name="Text Placeholder 2">
            <a:extLst>
              <a:ext uri="{FF2B5EF4-FFF2-40B4-BE49-F238E27FC236}">
                <a16:creationId xmlns:a16="http://schemas.microsoft.com/office/drawing/2014/main" id="{04F443A3-E818-FDC6-475E-65A50509065A}"/>
              </a:ext>
            </a:extLst>
          </p:cNvPr>
          <p:cNvSpPr>
            <a:spLocks noGrp="1"/>
          </p:cNvSpPr>
          <p:nvPr>
            <p:ph type="body" sz="quarter" idx="16"/>
          </p:nvPr>
        </p:nvSpPr>
        <p:spPr/>
        <p:txBody>
          <a:bodyPr/>
          <a:lstStyle/>
          <a:p>
            <a:r>
              <a:rPr lang="en-US" dirty="0"/>
              <a:t>SA’s AI during inference is not good. </a:t>
            </a:r>
          </a:p>
          <a:p>
            <a:pPr lvl="1"/>
            <a:r>
              <a:rPr lang="en-US" dirty="0"/>
              <a:t>We’re doing a lot of IO relative to computations (KV drag). </a:t>
            </a:r>
          </a:p>
          <a:p>
            <a:endParaRPr lang="en-US" dirty="0"/>
          </a:p>
          <a:p>
            <a:r>
              <a:rPr lang="en-US" dirty="0"/>
              <a:t>Sliding window attention: </a:t>
            </a:r>
            <a:r>
              <a:rPr lang="en-US" dirty="0" err="1"/>
              <a:t>sparsifying</a:t>
            </a:r>
            <a:r>
              <a:rPr lang="en-US" dirty="0"/>
              <a:t> attention pattern by looking at nearby things. </a:t>
            </a:r>
          </a:p>
          <a:p>
            <a:endParaRPr lang="en-US" dirty="0"/>
          </a:p>
          <a:p>
            <a:r>
              <a:rPr lang="en-US" dirty="0"/>
              <a:t>MQA and GQA: sharing attention keys and values. </a:t>
            </a:r>
          </a:p>
          <a:p>
            <a:endParaRPr lang="en-US" b="1" dirty="0">
              <a:effectLst/>
            </a:endParaRPr>
          </a:p>
          <a:p>
            <a:endParaRPr lang="en-US" b="1" dirty="0"/>
          </a:p>
          <a:p>
            <a:pPr marL="342900" lvl="1" indent="0">
              <a:buNone/>
            </a:pPr>
            <a:endParaRPr lang="en-US" sz="1400" dirty="0">
              <a:effectLst/>
              <a:latin typeface="Tahoma" panose="020B0604030504040204" pitchFamily="34" charset="0"/>
              <a:ea typeface="Tahoma" panose="020B0604030504040204" pitchFamily="34" charset="0"/>
              <a:cs typeface="Tahoma" panose="020B0604030504040204" pitchFamily="34" charset="0"/>
            </a:endParaRPr>
          </a:p>
          <a:p>
            <a:endParaRPr lang="en-US" sz="1400" dirty="0">
              <a:effectLst/>
            </a:endParaRPr>
          </a:p>
          <a:p>
            <a:endParaRPr lang="en-US" sz="1400" dirty="0"/>
          </a:p>
        </p:txBody>
      </p:sp>
    </p:spTree>
    <p:extLst>
      <p:ext uri="{BB962C8B-B14F-4D97-AF65-F5344CB8AC3E}">
        <p14:creationId xmlns:p14="http://schemas.microsoft.com/office/powerpoint/2010/main" val="747703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0259E5-10C0-88F4-26C3-53D9E428109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571B710-54B1-46C6-ADA4-9C2B15DC1531}"/>
              </a:ext>
            </a:extLst>
          </p:cNvPr>
          <p:cNvSpPr>
            <a:spLocks noGrp="1"/>
          </p:cNvSpPr>
          <p:nvPr>
            <p:ph type="body" sz="quarter" idx="10"/>
          </p:nvPr>
        </p:nvSpPr>
        <p:spPr/>
        <p:txBody>
          <a:bodyPr>
            <a:normAutofit fontScale="92500" lnSpcReduction="10000"/>
          </a:bodyPr>
          <a:lstStyle/>
          <a:p>
            <a:r>
              <a:rPr lang="en-US" sz="4000" dirty="0"/>
              <a:t>Do you the dimensions of my latent embeddings? </a:t>
            </a:r>
          </a:p>
        </p:txBody>
      </p:sp>
      <p:pic>
        <p:nvPicPr>
          <p:cNvPr id="4" name="Picture 3" descr="A diagram of a group of colored rectangular objects&#10;&#10;Description automatically generated">
            <a:extLst>
              <a:ext uri="{FF2B5EF4-FFF2-40B4-BE49-F238E27FC236}">
                <a16:creationId xmlns:a16="http://schemas.microsoft.com/office/drawing/2014/main" id="{29B624B9-5129-4898-A217-B35490FD58AC}"/>
              </a:ext>
            </a:extLst>
          </p:cNvPr>
          <p:cNvPicPr>
            <a:picLocks noChangeAspect="1"/>
          </p:cNvPicPr>
          <p:nvPr/>
        </p:nvPicPr>
        <p:blipFill>
          <a:blip r:embed="rId2"/>
          <a:srcRect t="16404" r="64119" b="9076"/>
          <a:stretch/>
        </p:blipFill>
        <p:spPr>
          <a:xfrm>
            <a:off x="3296884" y="3245007"/>
            <a:ext cx="2234122" cy="1773041"/>
          </a:xfrm>
          <a:prstGeom prst="rect">
            <a:avLst/>
          </a:prstGeom>
        </p:spPr>
      </p:pic>
    </p:spTree>
    <p:extLst>
      <p:ext uri="{BB962C8B-B14F-4D97-AF65-F5344CB8AC3E}">
        <p14:creationId xmlns:p14="http://schemas.microsoft.com/office/powerpoint/2010/main" val="2469692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1844-E8AD-C13D-F503-70D60B9E8451}"/>
              </a:ext>
            </a:extLst>
          </p:cNvPr>
          <p:cNvSpPr>
            <a:spLocks noGrp="1"/>
          </p:cNvSpPr>
          <p:nvPr>
            <p:ph type="title"/>
          </p:nvPr>
        </p:nvSpPr>
        <p:spPr/>
        <p:txBody>
          <a:bodyPr/>
          <a:lstStyle/>
          <a:p>
            <a:r>
              <a:rPr lang="en-US" dirty="0"/>
              <a:t>Low-Rank Key-Value Joint Compression</a:t>
            </a:r>
          </a:p>
        </p:txBody>
      </p:sp>
      <p:sp>
        <p:nvSpPr>
          <p:cNvPr id="3" name="Text Placeholder 2">
            <a:extLst>
              <a:ext uri="{FF2B5EF4-FFF2-40B4-BE49-F238E27FC236}">
                <a16:creationId xmlns:a16="http://schemas.microsoft.com/office/drawing/2014/main" id="{6E70C8D8-08E2-5699-2F49-BD6717C9E693}"/>
              </a:ext>
            </a:extLst>
          </p:cNvPr>
          <p:cNvSpPr>
            <a:spLocks noGrp="1"/>
          </p:cNvSpPr>
          <p:nvPr>
            <p:ph type="body" sz="quarter" idx="16"/>
          </p:nvPr>
        </p:nvSpPr>
        <p:spPr/>
        <p:txBody>
          <a:bodyPr/>
          <a:lstStyle/>
          <a:p>
            <a:r>
              <a:rPr lang="en-US" dirty="0"/>
              <a:t>Joint compress (project) keys and values to reduce KV cache: </a:t>
            </a:r>
          </a:p>
        </p:txBody>
      </p:sp>
      <p:pic>
        <p:nvPicPr>
          <p:cNvPr id="11" name="Picture 10">
            <a:extLst>
              <a:ext uri="{FF2B5EF4-FFF2-40B4-BE49-F238E27FC236}">
                <a16:creationId xmlns:a16="http://schemas.microsoft.com/office/drawing/2014/main" id="{3FED0BF1-7112-A4D2-EDEE-F6CFAAB98541}"/>
              </a:ext>
            </a:extLst>
          </p:cNvPr>
          <p:cNvPicPr>
            <a:picLocks noChangeAspect="1"/>
          </p:cNvPicPr>
          <p:nvPr/>
        </p:nvPicPr>
        <p:blipFill>
          <a:blip r:embed="rId2"/>
          <a:stretch>
            <a:fillRect/>
          </a:stretch>
        </p:blipFill>
        <p:spPr>
          <a:xfrm>
            <a:off x="417032" y="1832832"/>
            <a:ext cx="8128686" cy="2344347"/>
          </a:xfrm>
          <a:prstGeom prst="rect">
            <a:avLst/>
          </a:prstGeom>
        </p:spPr>
      </p:pic>
      <p:sp>
        <p:nvSpPr>
          <p:cNvPr id="12" name="TextBox 11">
            <a:extLst>
              <a:ext uri="{FF2B5EF4-FFF2-40B4-BE49-F238E27FC236}">
                <a16:creationId xmlns:a16="http://schemas.microsoft.com/office/drawing/2014/main" id="{BC98F8E5-F4A6-B5C0-DBED-58701CFE3059}"/>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spTree>
    <p:extLst>
      <p:ext uri="{BB962C8B-B14F-4D97-AF65-F5344CB8AC3E}">
        <p14:creationId xmlns:p14="http://schemas.microsoft.com/office/powerpoint/2010/main" val="3066549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91A6AD-B386-6F19-685D-0211E23BF8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1F85-C500-AC15-DAD7-7A7EBC8FF6BA}"/>
              </a:ext>
            </a:extLst>
          </p:cNvPr>
          <p:cNvSpPr>
            <a:spLocks noGrp="1"/>
          </p:cNvSpPr>
          <p:nvPr>
            <p:ph type="title"/>
          </p:nvPr>
        </p:nvSpPr>
        <p:spPr/>
        <p:txBody>
          <a:bodyPr/>
          <a:lstStyle/>
          <a:p>
            <a:r>
              <a:rPr lang="en-US" dirty="0"/>
              <a:t>Low-Rank Key-Value Joint Compression</a:t>
            </a:r>
          </a:p>
        </p:txBody>
      </p:sp>
      <p:sp>
        <p:nvSpPr>
          <p:cNvPr id="3" name="Text Placeholder 2">
            <a:extLst>
              <a:ext uri="{FF2B5EF4-FFF2-40B4-BE49-F238E27FC236}">
                <a16:creationId xmlns:a16="http://schemas.microsoft.com/office/drawing/2014/main" id="{D3C5B6BF-6731-7DC7-7219-DAFA9F0BD2F0}"/>
              </a:ext>
            </a:extLst>
          </p:cNvPr>
          <p:cNvSpPr>
            <a:spLocks noGrp="1"/>
          </p:cNvSpPr>
          <p:nvPr>
            <p:ph type="body" sz="quarter" idx="16"/>
          </p:nvPr>
        </p:nvSpPr>
        <p:spPr/>
        <p:txBody>
          <a:bodyPr/>
          <a:lstStyle/>
          <a:p>
            <a:r>
              <a:rPr lang="en-US" dirty="0"/>
              <a:t>Joint compress (project) keys and values to reduce KV cache: </a:t>
            </a:r>
          </a:p>
        </p:txBody>
      </p:sp>
      <p:pic>
        <p:nvPicPr>
          <p:cNvPr id="6" name="Picture 5">
            <a:extLst>
              <a:ext uri="{FF2B5EF4-FFF2-40B4-BE49-F238E27FC236}">
                <a16:creationId xmlns:a16="http://schemas.microsoft.com/office/drawing/2014/main" id="{40C82014-5101-79D1-6EB7-EBBA06A11890}"/>
              </a:ext>
            </a:extLst>
          </p:cNvPr>
          <p:cNvPicPr>
            <a:picLocks noChangeAspect="1"/>
          </p:cNvPicPr>
          <p:nvPr/>
        </p:nvPicPr>
        <p:blipFill>
          <a:blip r:embed="rId4"/>
          <a:stretch>
            <a:fillRect/>
          </a:stretch>
        </p:blipFill>
        <p:spPr>
          <a:xfrm>
            <a:off x="3768536" y="1796832"/>
            <a:ext cx="1606928" cy="1279769"/>
          </a:xfrm>
          <a:prstGeom prst="rect">
            <a:avLst/>
          </a:prstGeom>
        </p:spPr>
      </p:pic>
      <p:pic>
        <p:nvPicPr>
          <p:cNvPr id="9" name="Picture 8">
            <a:extLst>
              <a:ext uri="{FF2B5EF4-FFF2-40B4-BE49-F238E27FC236}">
                <a16:creationId xmlns:a16="http://schemas.microsoft.com/office/drawing/2014/main" id="{B9409183-8022-58C1-2C77-7AA791AD88F5}"/>
              </a:ext>
            </a:extLst>
          </p:cNvPr>
          <p:cNvPicPr>
            <a:picLocks noChangeAspect="1"/>
          </p:cNvPicPr>
          <p:nvPr/>
        </p:nvPicPr>
        <p:blipFill>
          <a:blip r:embed="rId5"/>
          <a:stretch>
            <a:fillRect/>
          </a:stretch>
        </p:blipFill>
        <p:spPr>
          <a:xfrm>
            <a:off x="685800" y="2836885"/>
            <a:ext cx="7772400" cy="1710233"/>
          </a:xfrm>
          <a:prstGeom prst="rect">
            <a:avLst/>
          </a:prstGeom>
        </p:spPr>
      </p:pic>
      <p:sp>
        <p:nvSpPr>
          <p:cNvPr id="8" name="TextBox 7">
            <a:extLst>
              <a:ext uri="{FF2B5EF4-FFF2-40B4-BE49-F238E27FC236}">
                <a16:creationId xmlns:a16="http://schemas.microsoft.com/office/drawing/2014/main" id="{06B9C016-F9D6-94F8-F60C-A558AB6C7920}"/>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spTree>
    <p:extLst>
      <p:ext uri="{BB962C8B-B14F-4D97-AF65-F5344CB8AC3E}">
        <p14:creationId xmlns:p14="http://schemas.microsoft.com/office/powerpoint/2010/main" val="2184956499"/>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Diversion: Floating-point Ops: FLOPS</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solidFill>
                  <a:srgbClr val="202122"/>
                </a:solidFill>
                <a:effectLst/>
              </a:rPr>
              <a:t>Floating point operations per second (FLOPS, flops or flop/s) </a:t>
            </a:r>
            <a:endParaRPr lang="en-US" dirty="0">
              <a:solidFill>
                <a:srgbClr val="202122"/>
              </a:solidFill>
            </a:endParaRPr>
          </a:p>
          <a:p>
            <a:pPr lvl="1"/>
            <a:endParaRPr lang="en-US" dirty="0">
              <a:solidFill>
                <a:srgbClr val="202122"/>
              </a:solidFill>
              <a:effectLst/>
              <a:latin typeface="Tahoma" panose="020B0604030504040204" pitchFamily="34" charset="0"/>
            </a:endParaRPr>
          </a:p>
          <a:p>
            <a:r>
              <a:rPr lang="en-US" dirty="0">
                <a:solidFill>
                  <a:srgbClr val="202122"/>
                </a:solidFill>
                <a:effectLst/>
              </a:rPr>
              <a:t>Each FLOP can represent an addition, subtraction, multiplication, or division of floating-point numbers, </a:t>
            </a:r>
          </a:p>
          <a:p>
            <a:endParaRPr lang="en-US" dirty="0">
              <a:solidFill>
                <a:srgbClr val="202122"/>
              </a:solidFill>
            </a:endParaRPr>
          </a:p>
          <a:p>
            <a:r>
              <a:rPr lang="en-US" dirty="0">
                <a:solidFill>
                  <a:srgbClr val="202122"/>
                </a:solidFill>
                <a:effectLst/>
              </a:rPr>
              <a:t>The total FLOP of a model </a:t>
            </a:r>
            <a:r>
              <a:rPr lang="en-US" dirty="0">
                <a:solidFill>
                  <a:srgbClr val="202122"/>
                </a:solidFill>
              </a:rPr>
              <a:t>(e.g., Transformer) </a:t>
            </a:r>
            <a:r>
              <a:rPr lang="en-US" dirty="0">
                <a:solidFill>
                  <a:srgbClr val="202122"/>
                </a:solidFill>
                <a:effectLst/>
              </a:rPr>
              <a:t>provides a basic approximation of computational costs associated with that model.</a:t>
            </a:r>
          </a:p>
          <a:p>
            <a:endParaRPr lang="en-US" dirty="0"/>
          </a:p>
        </p:txBody>
      </p:sp>
    </p:spTree>
    <p:extLst>
      <p:ext uri="{BB962C8B-B14F-4D97-AF65-F5344CB8AC3E}">
        <p14:creationId xmlns:p14="http://schemas.microsoft.com/office/powerpoint/2010/main" val="1675083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B7FA57-4084-9E33-2300-5874906D6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04687-1B32-8DB8-8E2F-12D7CD03F140}"/>
              </a:ext>
            </a:extLst>
          </p:cNvPr>
          <p:cNvSpPr>
            <a:spLocks noGrp="1"/>
          </p:cNvSpPr>
          <p:nvPr>
            <p:ph type="title"/>
          </p:nvPr>
        </p:nvSpPr>
        <p:spPr/>
        <p:txBody>
          <a:bodyPr/>
          <a:lstStyle/>
          <a:p>
            <a:r>
              <a:rPr lang="en-US" dirty="0"/>
              <a:t>MLA: KV-Cache size comparison </a:t>
            </a:r>
          </a:p>
        </p:txBody>
      </p:sp>
      <p:sp>
        <p:nvSpPr>
          <p:cNvPr id="3" name="Text Placeholder 2">
            <a:extLst>
              <a:ext uri="{FF2B5EF4-FFF2-40B4-BE49-F238E27FC236}">
                <a16:creationId xmlns:a16="http://schemas.microsoft.com/office/drawing/2014/main" id="{FC29A59D-50E8-6A8C-E69E-0ABBAF779E74}"/>
              </a:ext>
            </a:extLst>
          </p:cNvPr>
          <p:cNvSpPr>
            <a:spLocks noGrp="1"/>
          </p:cNvSpPr>
          <p:nvPr>
            <p:ph type="body" sz="quarter" idx="16"/>
          </p:nvPr>
        </p:nvSpPr>
        <p:spPr>
          <a:xfrm>
            <a:off x="533919" y="1346689"/>
            <a:ext cx="8085415" cy="3077573"/>
          </a:xfrm>
        </p:spPr>
        <p:txBody>
          <a:bodyPr/>
          <a:lstStyle/>
          <a:p>
            <a:r>
              <a:rPr lang="en-US" dirty="0"/>
              <a:t>MLA’s KV cache size is equal to GQA with only 2.25 groups. </a:t>
            </a:r>
            <a:br>
              <a:rPr lang="en-US" dirty="0"/>
            </a:br>
            <a:r>
              <a:rPr lang="en-US" dirty="0"/>
              <a:t>How about its performance? (vs. MHA and GQA) </a:t>
            </a:r>
          </a:p>
        </p:txBody>
      </p:sp>
      <p:sp>
        <p:nvSpPr>
          <p:cNvPr id="7" name="TextBox 6">
            <a:extLst>
              <a:ext uri="{FF2B5EF4-FFF2-40B4-BE49-F238E27FC236}">
                <a16:creationId xmlns:a16="http://schemas.microsoft.com/office/drawing/2014/main" id="{D489CF48-23CC-FE61-CE13-F348E6274CE1}"/>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pic>
        <p:nvPicPr>
          <p:cNvPr id="8" name="Picture 7">
            <a:extLst>
              <a:ext uri="{FF2B5EF4-FFF2-40B4-BE49-F238E27FC236}">
                <a16:creationId xmlns:a16="http://schemas.microsoft.com/office/drawing/2014/main" id="{247594F3-8FE0-83BC-8027-F7A1BA7EA08F}"/>
              </a:ext>
            </a:extLst>
          </p:cNvPr>
          <p:cNvPicPr>
            <a:picLocks noChangeAspect="1"/>
          </p:cNvPicPr>
          <p:nvPr/>
        </p:nvPicPr>
        <p:blipFill>
          <a:blip r:embed="rId2"/>
          <a:stretch>
            <a:fillRect/>
          </a:stretch>
        </p:blipFill>
        <p:spPr>
          <a:xfrm>
            <a:off x="1280143" y="1918438"/>
            <a:ext cx="6439504" cy="2716369"/>
          </a:xfrm>
          <a:prstGeom prst="rect">
            <a:avLst/>
          </a:prstGeom>
        </p:spPr>
      </p:pic>
    </p:spTree>
    <p:extLst>
      <p:ext uri="{BB962C8B-B14F-4D97-AF65-F5344CB8AC3E}">
        <p14:creationId xmlns:p14="http://schemas.microsoft.com/office/powerpoint/2010/main" val="4265953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1CF21A-F126-E26A-6BE7-D9C331B13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5B11C-DD38-2963-C10E-1CD4C31FABC1}"/>
              </a:ext>
            </a:extLst>
          </p:cNvPr>
          <p:cNvSpPr>
            <a:spLocks noGrp="1"/>
          </p:cNvSpPr>
          <p:nvPr>
            <p:ph type="title"/>
          </p:nvPr>
        </p:nvSpPr>
        <p:spPr/>
        <p:txBody>
          <a:bodyPr/>
          <a:lstStyle/>
          <a:p>
            <a:r>
              <a:rPr lang="en-US" dirty="0"/>
              <a:t>MLA: KV-Cache size comparison </a:t>
            </a:r>
          </a:p>
        </p:txBody>
      </p:sp>
      <p:sp>
        <p:nvSpPr>
          <p:cNvPr id="3" name="Text Placeholder 2">
            <a:extLst>
              <a:ext uri="{FF2B5EF4-FFF2-40B4-BE49-F238E27FC236}">
                <a16:creationId xmlns:a16="http://schemas.microsoft.com/office/drawing/2014/main" id="{694F6963-3C98-C1C7-50BF-5A00AD59927D}"/>
              </a:ext>
            </a:extLst>
          </p:cNvPr>
          <p:cNvSpPr>
            <a:spLocks noGrp="1"/>
          </p:cNvSpPr>
          <p:nvPr>
            <p:ph type="body" sz="quarter" idx="16"/>
          </p:nvPr>
        </p:nvSpPr>
        <p:spPr>
          <a:xfrm>
            <a:off x="533919" y="1346689"/>
            <a:ext cx="8085415" cy="3077573"/>
          </a:xfrm>
        </p:spPr>
        <p:txBody>
          <a:bodyPr/>
          <a:lstStyle/>
          <a:p>
            <a:r>
              <a:rPr lang="en-US" dirty="0"/>
              <a:t>MLA (DeepSeek-V2) shows better performance than MHA, but requires a significantly smaller amount of KV cache.</a:t>
            </a:r>
          </a:p>
        </p:txBody>
      </p:sp>
      <p:sp>
        <p:nvSpPr>
          <p:cNvPr id="7" name="TextBox 6">
            <a:extLst>
              <a:ext uri="{FF2B5EF4-FFF2-40B4-BE49-F238E27FC236}">
                <a16:creationId xmlns:a16="http://schemas.microsoft.com/office/drawing/2014/main" id="{B8DCC87B-3CC3-4E33-02A8-ECDE9AE6D9F9}"/>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pic>
        <p:nvPicPr>
          <p:cNvPr id="9" name="Picture 8" descr="A table with text and numbers&#10;&#10;AI-generated content may be incorrect.">
            <a:extLst>
              <a:ext uri="{FF2B5EF4-FFF2-40B4-BE49-F238E27FC236}">
                <a16:creationId xmlns:a16="http://schemas.microsoft.com/office/drawing/2014/main" id="{45702479-9665-1B93-A47C-5EA3E1F2A0BE}"/>
              </a:ext>
            </a:extLst>
          </p:cNvPr>
          <p:cNvPicPr>
            <a:picLocks noChangeAspect="1"/>
          </p:cNvPicPr>
          <p:nvPr/>
        </p:nvPicPr>
        <p:blipFill>
          <a:blip r:embed="rId2"/>
          <a:stretch>
            <a:fillRect/>
          </a:stretch>
        </p:blipFill>
        <p:spPr>
          <a:xfrm>
            <a:off x="984739" y="1960457"/>
            <a:ext cx="6872712" cy="2718311"/>
          </a:xfrm>
          <a:prstGeom prst="rect">
            <a:avLst/>
          </a:prstGeom>
        </p:spPr>
      </p:pic>
    </p:spTree>
    <p:extLst>
      <p:ext uri="{BB962C8B-B14F-4D97-AF65-F5344CB8AC3E}">
        <p14:creationId xmlns:p14="http://schemas.microsoft.com/office/powerpoint/2010/main" val="3177075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058544-DFA2-C9D1-1D71-BFF7601DEF3A}"/>
              </a:ext>
            </a:extLst>
          </p:cNvPr>
          <p:cNvSpPr>
            <a:spLocks noGrp="1"/>
          </p:cNvSpPr>
          <p:nvPr>
            <p:ph type="body" sz="quarter" idx="10"/>
          </p:nvPr>
        </p:nvSpPr>
        <p:spPr/>
        <p:txBody>
          <a:bodyPr>
            <a:normAutofit fontScale="92500" lnSpcReduction="10000"/>
          </a:bodyPr>
          <a:lstStyle/>
          <a:p>
            <a:r>
              <a:rPr lang="en-US" sz="3600" dirty="0"/>
              <a:t>Prefix Caching </a:t>
            </a:r>
          </a:p>
          <a:p>
            <a:r>
              <a:rPr lang="en-US" sz="3600" dirty="0"/>
              <a:t>(or, prompt caching)</a:t>
            </a:r>
          </a:p>
        </p:txBody>
      </p:sp>
    </p:spTree>
    <p:extLst>
      <p:ext uri="{BB962C8B-B14F-4D97-AF65-F5344CB8AC3E}">
        <p14:creationId xmlns:p14="http://schemas.microsoft.com/office/powerpoint/2010/main" val="2055802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BFA0E-F707-C3B3-B49C-DB77D36A11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E012B-3720-653C-AF0E-A273885EB92D}"/>
              </a:ext>
            </a:extLst>
          </p:cNvPr>
          <p:cNvSpPr>
            <a:spLocks noGrp="1"/>
          </p:cNvSpPr>
          <p:nvPr>
            <p:ph type="title"/>
          </p:nvPr>
        </p:nvSpPr>
        <p:spPr/>
        <p:txBody>
          <a:bodyPr lIns="91440" tIns="45720" rIns="91440" bIns="45720" anchor="b">
            <a:normAutofit/>
          </a:bodyPr>
          <a:lstStyle/>
          <a:p>
            <a:r>
              <a:rPr lang="en-US">
                <a:ea typeface="Tahoma"/>
                <a:cs typeface="Tahoma"/>
              </a:rPr>
              <a:t>Prefix Caching</a:t>
            </a:r>
            <a:endParaRPr lang="en-US"/>
          </a:p>
        </p:txBody>
      </p:sp>
      <p:sp>
        <p:nvSpPr>
          <p:cNvPr id="3" name="Text Placeholder 2">
            <a:extLst>
              <a:ext uri="{FF2B5EF4-FFF2-40B4-BE49-F238E27FC236}">
                <a16:creationId xmlns:a16="http://schemas.microsoft.com/office/drawing/2014/main" id="{6A2042CA-089A-EBB0-513A-1EF32A9BF5E8}"/>
              </a:ext>
            </a:extLst>
          </p:cNvPr>
          <p:cNvSpPr>
            <a:spLocks noGrp="1"/>
          </p:cNvSpPr>
          <p:nvPr>
            <p:ph type="body" sz="quarter" idx="16"/>
          </p:nvPr>
        </p:nvSpPr>
        <p:spPr/>
        <p:txBody>
          <a:bodyPr/>
          <a:lstStyle/>
          <a:p>
            <a:r>
              <a:rPr lang="en-US" dirty="0"/>
              <a:t>Many prompts (e.g., from different users) share the same prefix. </a:t>
            </a:r>
          </a:p>
        </p:txBody>
      </p:sp>
      <p:sp>
        <p:nvSpPr>
          <p:cNvPr id="4" name="Text Placeholder 2">
            <a:extLst>
              <a:ext uri="{FF2B5EF4-FFF2-40B4-BE49-F238E27FC236}">
                <a16:creationId xmlns:a16="http://schemas.microsoft.com/office/drawing/2014/main" id="{9C232D70-08AC-E54A-5580-62C0E9F682A0}"/>
              </a:ext>
            </a:extLst>
          </p:cNvPr>
          <p:cNvSpPr txBox="1">
            <a:spLocks/>
          </p:cNvSpPr>
          <p:nvPr/>
        </p:nvSpPr>
        <p:spPr>
          <a:xfrm>
            <a:off x="533919" y="1184439"/>
            <a:ext cx="8085415" cy="3077573"/>
          </a:xfrm>
          <a:prstGeom prst="rect">
            <a:avLst/>
          </a:prstGeom>
        </p:spPr>
        <p:txBody>
          <a:bodyPr lIns="91440" tIns="45720" rIns="91440" bIns="4572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A05432B9-9EA4-48A6-D3B8-9DC22FC29441}"/>
              </a:ext>
            </a:extLst>
          </p:cNvPr>
          <p:cNvSpPr txBox="1"/>
          <p:nvPr/>
        </p:nvSpPr>
        <p:spPr>
          <a:xfrm>
            <a:off x="632847" y="1818940"/>
            <a:ext cx="743248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solidFill>
                  <a:srgbClr val="FF0000"/>
                </a:solidFill>
                <a:latin typeface="Corbel"/>
              </a:rPr>
              <a:t>&lt;System&gt; You are a helpful assistant … &lt;System&gt;</a:t>
            </a:r>
            <a:r>
              <a:rPr lang="en-US" sz="2000" i="1" dirty="0">
                <a:latin typeface="Corbel"/>
              </a:rPr>
              <a:t> </a:t>
            </a:r>
            <a:endParaRPr lang="en-US" i="1" dirty="0"/>
          </a:p>
          <a:p>
            <a:r>
              <a:rPr lang="en-US" sz="2000" i="1" dirty="0">
                <a:latin typeface="Corbel"/>
              </a:rPr>
              <a:t>&lt;User&gt; I want to know how can I use the coffee machine &lt;User&gt;</a:t>
            </a:r>
            <a:endParaRPr lang="en-US" i="1" dirty="0"/>
          </a:p>
        </p:txBody>
      </p:sp>
      <p:sp>
        <p:nvSpPr>
          <p:cNvPr id="6" name="TextBox 5">
            <a:extLst>
              <a:ext uri="{FF2B5EF4-FFF2-40B4-BE49-F238E27FC236}">
                <a16:creationId xmlns:a16="http://schemas.microsoft.com/office/drawing/2014/main" id="{A403C83E-9EFC-A49C-71EF-7A8B6F2E2C6E}"/>
              </a:ext>
            </a:extLst>
          </p:cNvPr>
          <p:cNvSpPr txBox="1"/>
          <p:nvPr/>
        </p:nvSpPr>
        <p:spPr>
          <a:xfrm>
            <a:off x="632847" y="2864892"/>
            <a:ext cx="743248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solidFill>
                  <a:srgbClr val="FF0000"/>
                </a:solidFill>
                <a:latin typeface="Corbel"/>
              </a:rPr>
              <a:t>&lt;System&gt; You are a helpful assistant … &lt;System&gt;</a:t>
            </a:r>
            <a:r>
              <a:rPr lang="en-US" sz="2000" i="1" dirty="0">
                <a:latin typeface="Corbel"/>
              </a:rPr>
              <a:t> </a:t>
            </a:r>
            <a:endParaRPr lang="en-US" i="1" dirty="0"/>
          </a:p>
          <a:p>
            <a:r>
              <a:rPr lang="en-US" sz="2000" i="1" dirty="0">
                <a:latin typeface="Corbel"/>
              </a:rPr>
              <a:t>&lt;User&gt; Write the code for training my language model. &lt;User&gt;</a:t>
            </a:r>
            <a:endParaRPr lang="en-US" i="1" dirty="0"/>
          </a:p>
        </p:txBody>
      </p:sp>
      <p:sp>
        <p:nvSpPr>
          <p:cNvPr id="7" name="TextBox 6">
            <a:extLst>
              <a:ext uri="{FF2B5EF4-FFF2-40B4-BE49-F238E27FC236}">
                <a16:creationId xmlns:a16="http://schemas.microsoft.com/office/drawing/2014/main" id="{89500545-E84D-140E-CC5B-4EC5DD42C514}"/>
              </a:ext>
            </a:extLst>
          </p:cNvPr>
          <p:cNvSpPr txBox="1"/>
          <p:nvPr/>
        </p:nvSpPr>
        <p:spPr>
          <a:xfrm>
            <a:off x="632847" y="3878496"/>
            <a:ext cx="743248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solidFill>
                  <a:srgbClr val="FF0000"/>
                </a:solidFill>
                <a:latin typeface="Corbel"/>
              </a:rPr>
              <a:t>&lt;System&gt; You are a helpful assistant … &lt;System&gt;</a:t>
            </a:r>
            <a:r>
              <a:rPr lang="en-US" sz="2000" i="1" dirty="0">
                <a:latin typeface="Corbel"/>
              </a:rPr>
              <a:t> </a:t>
            </a:r>
            <a:endParaRPr lang="en-US" i="1" dirty="0"/>
          </a:p>
          <a:p>
            <a:r>
              <a:rPr lang="en-US" sz="2000" i="1" dirty="0">
                <a:latin typeface="Corbel"/>
              </a:rPr>
              <a:t>&lt;User&gt; Help me revise my email ... &lt;User&gt;</a:t>
            </a:r>
            <a:endParaRPr lang="en-US" i="1" dirty="0"/>
          </a:p>
        </p:txBody>
      </p:sp>
    </p:spTree>
    <p:extLst>
      <p:ext uri="{BB962C8B-B14F-4D97-AF65-F5344CB8AC3E}">
        <p14:creationId xmlns:p14="http://schemas.microsoft.com/office/powerpoint/2010/main" val="21449088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F6ACF-FD72-ECAD-C41D-C1EA6AEF0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252CC-F831-B773-0F7B-670EFB12BDEB}"/>
              </a:ext>
            </a:extLst>
          </p:cNvPr>
          <p:cNvSpPr>
            <a:spLocks noGrp="1"/>
          </p:cNvSpPr>
          <p:nvPr>
            <p:ph type="title"/>
          </p:nvPr>
        </p:nvSpPr>
        <p:spPr>
          <a:xfrm>
            <a:off x="533919" y="107119"/>
            <a:ext cx="8085415" cy="857542"/>
          </a:xfrm>
        </p:spPr>
        <p:txBody>
          <a:bodyPr lIns="91440" tIns="45720" rIns="91440" bIns="45720" anchor="b">
            <a:normAutofit/>
          </a:bodyPr>
          <a:lstStyle/>
          <a:p>
            <a:r>
              <a:rPr lang="en-US">
                <a:ea typeface="Tahoma"/>
                <a:cs typeface="Tahoma"/>
              </a:rPr>
              <a:t>Prefix Caching</a:t>
            </a:r>
            <a:endParaRPr lang="en-US"/>
          </a:p>
        </p:txBody>
      </p:sp>
      <p:sp>
        <p:nvSpPr>
          <p:cNvPr id="4" name="Text Placeholder 2">
            <a:extLst>
              <a:ext uri="{FF2B5EF4-FFF2-40B4-BE49-F238E27FC236}">
                <a16:creationId xmlns:a16="http://schemas.microsoft.com/office/drawing/2014/main" id="{BEA3F67C-A9E4-DBED-63CE-8E755FBA029D}"/>
              </a:ext>
            </a:extLst>
          </p:cNvPr>
          <p:cNvSpPr txBox="1">
            <a:spLocks/>
          </p:cNvSpPr>
          <p:nvPr/>
        </p:nvSpPr>
        <p:spPr>
          <a:xfrm>
            <a:off x="533919" y="1206005"/>
            <a:ext cx="8085415" cy="3077573"/>
          </a:xfrm>
          <a:prstGeom prst="rect">
            <a:avLst/>
          </a:prstGeom>
        </p:spPr>
        <p:txBody>
          <a:bodyPr lIns="91440" tIns="45720" rIns="91440" bIns="4572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None/>
            </a:pPr>
            <a:r>
              <a:rPr lang="en-US" sz="2000" dirty="0"/>
              <a:t>Prefix caching means </a:t>
            </a:r>
            <a:r>
              <a:rPr lang="en-US" sz="2000" b="1" dirty="0"/>
              <a:t>reusing the KV cache from a shared prefix of tokens</a:t>
            </a:r>
            <a:r>
              <a:rPr lang="en-US" sz="2000" dirty="0"/>
              <a:t> across multiple inference runs or generations, instead of recomputing it.</a:t>
            </a:r>
          </a:p>
          <a:p>
            <a:pPr marL="0" indent="0">
              <a:buClrTx/>
              <a:buNone/>
            </a:pPr>
            <a:endParaRPr lang="en-US" sz="2000" dirty="0"/>
          </a:p>
          <a:p>
            <a:pPr marL="0" indent="0">
              <a:buClrTx/>
              <a:buNone/>
            </a:pPr>
            <a:r>
              <a:rPr lang="en-US" sz="2000" dirty="0"/>
              <a:t>Most libraries (e.g., </a:t>
            </a:r>
            <a:r>
              <a:rPr lang="en-US" sz="2000" dirty="0" err="1"/>
              <a:t>vLLM</a:t>
            </a:r>
            <a:r>
              <a:rPr lang="en-US" sz="2000" dirty="0"/>
              <a:t>)</a:t>
            </a:r>
            <a:br>
              <a:rPr lang="en-US" sz="2000" dirty="0"/>
            </a:br>
            <a:r>
              <a:rPr lang="en-US" sz="2000" dirty="0"/>
              <a:t>have this feature implemented: </a:t>
            </a:r>
          </a:p>
          <a:p>
            <a:pPr marL="0" indent="0">
              <a:buClrTx/>
              <a:buNone/>
            </a:pPr>
            <a:r>
              <a:rPr lang="en-US" dirty="0" err="1">
                <a:latin typeface="Consolas" panose="020B0609020204030204" pitchFamily="49" charset="0"/>
                <a:cs typeface="Consolas" panose="020B0609020204030204" pitchFamily="49" charset="0"/>
              </a:rPr>
              <a:t>enable_prefix_caching</a:t>
            </a:r>
            <a:r>
              <a:rPr lang="en-US" dirty="0">
                <a:latin typeface="Consolas" panose="020B0609020204030204" pitchFamily="49" charset="0"/>
                <a:cs typeface="Consolas" panose="020B0609020204030204" pitchFamily="49" charset="0"/>
              </a:rPr>
              <a:t>=True</a:t>
            </a:r>
            <a:endParaRPr lang="en-US" sz="2000" dirty="0">
              <a:latin typeface="Consolas" panose="020B0609020204030204" pitchFamily="49" charset="0"/>
              <a:cs typeface="Consolas" panose="020B0609020204030204" pitchFamily="49" charset="0"/>
            </a:endParaRPr>
          </a:p>
          <a:p>
            <a:pPr marL="0" indent="0">
              <a:buClrTx/>
              <a:buNone/>
            </a:pPr>
            <a:endParaRPr lang="en-US" dirty="0">
              <a:latin typeface="Corbel"/>
              <a:ea typeface="Tahoma"/>
              <a:cs typeface="Tahoma"/>
            </a:endParaRPr>
          </a:p>
          <a:p>
            <a:pPr marL="0" indent="0">
              <a:buClrTx/>
              <a:buFont typeface="Arial" panose="020B0604020202020204" pitchFamily="34" charset="0"/>
              <a:buNone/>
            </a:pPr>
            <a:endParaRPr lang="en-US" dirty="0">
              <a:latin typeface="Corbel"/>
            </a:endParaRPr>
          </a:p>
        </p:txBody>
      </p:sp>
      <p:sp>
        <p:nvSpPr>
          <p:cNvPr id="11" name="TextBox 10">
            <a:extLst>
              <a:ext uri="{FF2B5EF4-FFF2-40B4-BE49-F238E27FC236}">
                <a16:creationId xmlns:a16="http://schemas.microsoft.com/office/drawing/2014/main" id="{01ABFF5E-0B5C-9CCD-97A5-730E7737EC03}"/>
              </a:ext>
            </a:extLst>
          </p:cNvPr>
          <p:cNvSpPr txBox="1"/>
          <p:nvPr/>
        </p:nvSpPr>
        <p:spPr>
          <a:xfrm>
            <a:off x="4811743" y="1998202"/>
            <a:ext cx="3124359" cy="707886"/>
          </a:xfrm>
          <a:prstGeom prst="rect">
            <a:avLst/>
          </a:prstGeom>
          <a:solidFill>
            <a:schemeClr val="bg2">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FF0000"/>
                </a:solidFill>
                <a:latin typeface="Corbel"/>
              </a:rPr>
              <a:t>&lt;System&gt; You are a helpful assistant … &lt;System&gt;</a:t>
            </a:r>
            <a:r>
              <a:rPr lang="en-US" sz="2000" dirty="0">
                <a:latin typeface="Corbel"/>
              </a:rPr>
              <a:t> </a:t>
            </a:r>
          </a:p>
        </p:txBody>
      </p:sp>
      <p:sp>
        <p:nvSpPr>
          <p:cNvPr id="3" name="TextBox 2">
            <a:extLst>
              <a:ext uri="{FF2B5EF4-FFF2-40B4-BE49-F238E27FC236}">
                <a16:creationId xmlns:a16="http://schemas.microsoft.com/office/drawing/2014/main" id="{A4632B3A-53FC-A84A-4DA6-802E6DFB83F7}"/>
              </a:ext>
            </a:extLst>
          </p:cNvPr>
          <p:cNvSpPr txBox="1"/>
          <p:nvPr/>
        </p:nvSpPr>
        <p:spPr>
          <a:xfrm>
            <a:off x="5485721" y="3013149"/>
            <a:ext cx="1762506" cy="400110"/>
          </a:xfrm>
          <a:prstGeom prst="rect">
            <a:avLst/>
          </a:prstGeom>
          <a:solidFill>
            <a:schemeClr val="bg2">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orbel"/>
              </a:rPr>
              <a:t>Prefix Cache</a:t>
            </a:r>
          </a:p>
        </p:txBody>
      </p:sp>
      <p:cxnSp>
        <p:nvCxnSpPr>
          <p:cNvPr id="5" name="Straight Arrow Connector 4">
            <a:extLst>
              <a:ext uri="{FF2B5EF4-FFF2-40B4-BE49-F238E27FC236}">
                <a16:creationId xmlns:a16="http://schemas.microsoft.com/office/drawing/2014/main" id="{9454224A-A5DF-3D39-4DAC-2CC89A161153}"/>
              </a:ext>
            </a:extLst>
          </p:cNvPr>
          <p:cNvCxnSpPr>
            <a:cxnSpLocks/>
            <a:stCxn id="11" idx="2"/>
            <a:endCxn id="3" idx="0"/>
          </p:cNvCxnSpPr>
          <p:nvPr/>
        </p:nvCxnSpPr>
        <p:spPr>
          <a:xfrm flipH="1">
            <a:off x="6366974" y="2706088"/>
            <a:ext cx="6949" cy="307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51336D0-126A-0C9B-1B93-655EB9C7E3AA}"/>
              </a:ext>
            </a:extLst>
          </p:cNvPr>
          <p:cNvCxnSpPr>
            <a:cxnSpLocks/>
            <a:stCxn id="3" idx="2"/>
            <a:endCxn id="7" idx="0"/>
          </p:cNvCxnSpPr>
          <p:nvPr/>
        </p:nvCxnSpPr>
        <p:spPr>
          <a:xfrm>
            <a:off x="6366974" y="3413259"/>
            <a:ext cx="6949" cy="241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DF8E68-F959-F48F-414E-1F406C02FA4F}"/>
              </a:ext>
            </a:extLst>
          </p:cNvPr>
          <p:cNvSpPr txBox="1"/>
          <p:nvPr/>
        </p:nvSpPr>
        <p:spPr>
          <a:xfrm>
            <a:off x="5586845" y="3654603"/>
            <a:ext cx="1574156" cy="400110"/>
          </a:xfrm>
          <a:prstGeom prst="rect">
            <a:avLst/>
          </a:prstGeom>
          <a:solidFill>
            <a:schemeClr val="bg2">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orbel"/>
              </a:rPr>
              <a:t>CPU or GPU</a:t>
            </a:r>
          </a:p>
        </p:txBody>
      </p:sp>
      <p:sp>
        <p:nvSpPr>
          <p:cNvPr id="8" name="TextBox 7">
            <a:extLst>
              <a:ext uri="{FF2B5EF4-FFF2-40B4-BE49-F238E27FC236}">
                <a16:creationId xmlns:a16="http://schemas.microsoft.com/office/drawing/2014/main" id="{DED57B8D-B2F9-250D-98D5-75F74236C1C2}"/>
              </a:ext>
            </a:extLst>
          </p:cNvPr>
          <p:cNvSpPr txBox="1"/>
          <p:nvPr/>
        </p:nvSpPr>
        <p:spPr>
          <a:xfrm>
            <a:off x="533919" y="4044068"/>
            <a:ext cx="703740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orbel"/>
              </a:rPr>
              <a:t>But, can we slice the activations to fit them in different GPUs? </a:t>
            </a:r>
            <a:endParaRPr lang="en-US" dirty="0"/>
          </a:p>
          <a:p>
            <a:r>
              <a:rPr lang="en-US" sz="2000" dirty="0">
                <a:latin typeface="Corbel"/>
              </a:rPr>
              <a:t>- Yes, by Tensor Parallelism</a:t>
            </a:r>
            <a:endParaRPr lang="en-US" dirty="0"/>
          </a:p>
        </p:txBody>
      </p:sp>
    </p:spTree>
    <p:extLst>
      <p:ext uri="{BB962C8B-B14F-4D97-AF65-F5344CB8AC3E}">
        <p14:creationId xmlns:p14="http://schemas.microsoft.com/office/powerpoint/2010/main" val="221321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EAB206-CB59-941E-2992-D5933DF29209}"/>
              </a:ext>
            </a:extLst>
          </p:cNvPr>
          <p:cNvSpPr>
            <a:spLocks noGrp="1"/>
          </p:cNvSpPr>
          <p:nvPr>
            <p:ph type="body" sz="quarter" idx="16"/>
          </p:nvPr>
        </p:nvSpPr>
        <p:spPr/>
        <p:txBody>
          <a:bodyPr/>
          <a:lstStyle/>
          <a:p>
            <a:pPr algn="ctr"/>
            <a:r>
              <a:rPr lang="en-US" sz="6000"/>
              <a:t>Distributed </a:t>
            </a:r>
            <a:br>
              <a:rPr lang="en-US" sz="6000"/>
            </a:br>
            <a:r>
              <a:rPr lang="en-US" sz="6000"/>
              <a:t>Training</a:t>
            </a:r>
          </a:p>
        </p:txBody>
      </p:sp>
    </p:spTree>
    <p:extLst>
      <p:ext uri="{BB962C8B-B14F-4D97-AF65-F5344CB8AC3E}">
        <p14:creationId xmlns:p14="http://schemas.microsoft.com/office/powerpoint/2010/main" val="15746131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3576F-3020-43B8-8629-F5DB51523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FB806-BDE9-D4F7-1889-8EE4A1E7275E}"/>
              </a:ext>
            </a:extLst>
          </p:cNvPr>
          <p:cNvSpPr>
            <a:spLocks noGrp="1"/>
          </p:cNvSpPr>
          <p:nvPr>
            <p:ph type="title"/>
          </p:nvPr>
        </p:nvSpPr>
        <p:spPr/>
        <p:txBody>
          <a:bodyPr lIns="91440" tIns="45720" rIns="91440" bIns="45720" anchor="b"/>
          <a:lstStyle/>
          <a:p>
            <a:r>
              <a:rPr lang="en-US"/>
              <a:t>Motivation</a:t>
            </a:r>
          </a:p>
        </p:txBody>
      </p:sp>
      <p:graphicFrame>
        <p:nvGraphicFramePr>
          <p:cNvPr id="7" name="Table 6">
            <a:extLst>
              <a:ext uri="{FF2B5EF4-FFF2-40B4-BE49-F238E27FC236}">
                <a16:creationId xmlns:a16="http://schemas.microsoft.com/office/drawing/2014/main" id="{9DFAB011-977A-3937-0140-6BC4B44E5E25}"/>
              </a:ext>
            </a:extLst>
          </p:cNvPr>
          <p:cNvGraphicFramePr>
            <a:graphicFrameLocks noGrp="1"/>
          </p:cNvGraphicFramePr>
          <p:nvPr/>
        </p:nvGraphicFramePr>
        <p:xfrm>
          <a:off x="1091045" y="1928812"/>
          <a:ext cx="6948225" cy="2036877"/>
        </p:xfrm>
        <a:graphic>
          <a:graphicData uri="http://schemas.openxmlformats.org/drawingml/2006/table">
            <a:tbl>
              <a:tblPr bandRow="1">
                <a:tableStyleId>{5C22544A-7EE6-4342-B048-85BDC9FD1C3A}</a:tableStyleId>
              </a:tblPr>
              <a:tblGrid>
                <a:gridCol w="2316075">
                  <a:extLst>
                    <a:ext uri="{9D8B030D-6E8A-4147-A177-3AD203B41FA5}">
                      <a16:colId xmlns:a16="http://schemas.microsoft.com/office/drawing/2014/main" val="3501136880"/>
                    </a:ext>
                  </a:extLst>
                </a:gridCol>
                <a:gridCol w="2316075">
                  <a:extLst>
                    <a:ext uri="{9D8B030D-6E8A-4147-A177-3AD203B41FA5}">
                      <a16:colId xmlns:a16="http://schemas.microsoft.com/office/drawing/2014/main" val="4235083080"/>
                    </a:ext>
                  </a:extLst>
                </a:gridCol>
                <a:gridCol w="2316075">
                  <a:extLst>
                    <a:ext uri="{9D8B030D-6E8A-4147-A177-3AD203B41FA5}">
                      <a16:colId xmlns:a16="http://schemas.microsoft.com/office/drawing/2014/main" val="2106154627"/>
                    </a:ext>
                  </a:extLst>
                </a:gridCol>
              </a:tblGrid>
              <a:tr h="733857">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Model Size</a:t>
                      </a:r>
                    </a:p>
                    <a:p>
                      <a:pPr lvl="0" algn="ctr">
                        <a:buNone/>
                      </a:pPr>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(Llama 3 architecture)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Inference Memory</a:t>
                      </a:r>
                    </a:p>
                    <a:p>
                      <a:pPr lvl="0" algn="ctr">
                        <a:buNone/>
                      </a:pPr>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(~2x model size)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ctr">
                        <a:buNone/>
                      </a:pPr>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Training Memory</a:t>
                      </a:r>
                    </a:p>
                    <a:p>
                      <a:pPr lvl="0" algn="ctr">
                        <a:buNone/>
                      </a:pPr>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(~7x model size)</a:t>
                      </a:r>
                    </a:p>
                  </a:txBody>
                  <a:tcPr marL="95249" marR="95249" marT="95249" marB="95249">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982104003"/>
                  </a:ext>
                </a:extLst>
              </a:tr>
              <a:tr h="381000">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8B</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16GB</a:t>
                      </a: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ctr">
                        <a:buNone/>
                      </a:pPr>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60GB</a:t>
                      </a:r>
                    </a:p>
                  </a:txBody>
                  <a:tcPr marL="95249" marR="95249" marT="95249" marB="95249">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3064675065"/>
                  </a:ext>
                </a:extLst>
              </a:tr>
              <a:tr h="381000">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70B</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140GB</a:t>
                      </a:r>
                      <a:endParaRPr lang="en-US" sz="1200" dirty="0">
                        <a:effectLst/>
                        <a:latin typeface="Tahoma" panose="020B0604030504040204" pitchFamily="34" charset="0"/>
                        <a:ea typeface="Tahoma" panose="020B0604030504040204" pitchFamily="34" charset="0"/>
                        <a:cs typeface="Tahoma" panose="020B0604030504040204" pitchFamily="34" charset="0"/>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ctr">
                        <a:buNone/>
                      </a:pPr>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500GB</a:t>
                      </a:r>
                    </a:p>
                  </a:txBody>
                  <a:tcPr marL="95249" marR="95249" marT="95249" marB="95249">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499162900"/>
                  </a:ext>
                </a:extLst>
              </a:tr>
              <a:tr h="381000">
                <a:tc>
                  <a:txBody>
                    <a:bodyPr/>
                    <a:lstStyle/>
                    <a:p>
                      <a:pPr algn="ctr" rtl="0" fontAlgn="t"/>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405B</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810GB</a:t>
                      </a:r>
                      <a:endParaRPr lang="en-US" sz="1200" dirty="0">
                        <a:effectLst/>
                        <a:latin typeface="Tahoma" panose="020B0604030504040204" pitchFamily="34" charset="0"/>
                        <a:ea typeface="Tahoma" panose="020B0604030504040204" pitchFamily="34" charset="0"/>
                        <a:cs typeface="Tahoma" panose="020B0604030504040204" pitchFamily="34" charset="0"/>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ctr">
                        <a:buNone/>
                      </a:pPr>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3.25TB</a:t>
                      </a:r>
                    </a:p>
                  </a:txBody>
                  <a:tcPr marL="95249" marR="95249" marT="95249" marB="95249">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512893795"/>
                  </a:ext>
                </a:extLst>
              </a:tr>
            </a:tbl>
          </a:graphicData>
        </a:graphic>
      </p:graphicFrame>
      <p:sp>
        <p:nvSpPr>
          <p:cNvPr id="5" name="TextBox 4">
            <a:extLst>
              <a:ext uri="{FF2B5EF4-FFF2-40B4-BE49-F238E27FC236}">
                <a16:creationId xmlns:a16="http://schemas.microsoft.com/office/drawing/2014/main" id="{B2508BA3-624C-2E85-C772-5D1A515A7187}"/>
              </a:ext>
            </a:extLst>
          </p:cNvPr>
          <p:cNvSpPr txBox="1"/>
          <p:nvPr/>
        </p:nvSpPr>
        <p:spPr>
          <a:xfrm>
            <a:off x="1717729" y="4804476"/>
            <a:ext cx="63224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rbel"/>
              </a:rPr>
              <a:t>Source: https://</a:t>
            </a:r>
            <a:r>
              <a:rPr lang="en-US" sz="1200" dirty="0" err="1">
                <a:latin typeface="Corbel"/>
              </a:rPr>
              <a:t>huggingface.co</a:t>
            </a:r>
            <a:r>
              <a:rPr lang="en-US" sz="1200" dirty="0">
                <a:latin typeface="Corbel"/>
              </a:rPr>
              <a:t>/blog/llama31#inference-memory-requirements</a:t>
            </a:r>
          </a:p>
        </p:txBody>
      </p:sp>
      <p:sp>
        <p:nvSpPr>
          <p:cNvPr id="3" name="Text Placeholder 2">
            <a:extLst>
              <a:ext uri="{FF2B5EF4-FFF2-40B4-BE49-F238E27FC236}">
                <a16:creationId xmlns:a16="http://schemas.microsoft.com/office/drawing/2014/main" id="{8EA656CA-BA54-3A63-270A-BA6AF42EC9DD}"/>
              </a:ext>
            </a:extLst>
          </p:cNvPr>
          <p:cNvSpPr>
            <a:spLocks noGrp="1"/>
          </p:cNvSpPr>
          <p:nvPr>
            <p:ph type="body" sz="quarter" idx="16"/>
          </p:nvPr>
        </p:nvSpPr>
        <p:spPr>
          <a:xfrm>
            <a:off x="533919" y="1184439"/>
            <a:ext cx="8085415" cy="744373"/>
          </a:xfrm>
        </p:spPr>
        <p:txBody>
          <a:bodyPr lIns="91440" tIns="45720" rIns="91440" bIns="45720" anchor="t">
            <a:noAutofit/>
          </a:bodyPr>
          <a:lstStyle/>
          <a:p>
            <a:pPr marL="0" indent="0">
              <a:buNone/>
            </a:pPr>
            <a:r>
              <a:rPr lang="en-US" dirty="0">
                <a:latin typeface="Tahoma"/>
                <a:ea typeface="Tahoma"/>
                <a:cs typeface="Tahoma"/>
              </a:rPr>
              <a:t>How much GPU memory (</a:t>
            </a:r>
            <a:r>
              <a:rPr lang="en-US" dirty="0">
                <a:solidFill>
                  <a:srgbClr val="FF0000"/>
                </a:solidFill>
                <a:latin typeface="Tahoma"/>
                <a:ea typeface="Tahoma"/>
                <a:cs typeface="Tahoma"/>
              </a:rPr>
              <a:t>at least</a:t>
            </a:r>
            <a:r>
              <a:rPr lang="en-US" dirty="0">
                <a:latin typeface="Tahoma"/>
                <a:ea typeface="Tahoma"/>
                <a:cs typeface="Tahoma"/>
              </a:rPr>
              <a:t>) do we need to perform inference/training? </a:t>
            </a:r>
            <a:endParaRPr lang="en-US" dirty="0"/>
          </a:p>
          <a:p>
            <a:pPr marL="0" indent="0">
              <a:buNone/>
            </a:pPr>
            <a:r>
              <a:rPr lang="en-US" dirty="0">
                <a:latin typeface="Tahoma"/>
                <a:ea typeface="Tahoma"/>
                <a:cs typeface="Tahoma"/>
              </a:rPr>
              <a:t>(batch size=1, ignoring the KV cache and optimizer states)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74363878"/>
      </p:ext>
    </p:extLst>
  </p:cSld>
  <p:clrMapOvr>
    <a:masterClrMapping/>
  </p:clrMapOvr>
  <p:extLst>
    <p:ext uri="{6950BFC3-D8DA-4A85-94F7-54DA5524770B}">
      <p188:commentRel xmlns:p188="http://schemas.microsoft.com/office/powerpoint/2018/8/main" r:id="rId2"/>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FD4BD-E010-8E90-063B-6F39175B17B2}"/>
              </a:ext>
            </a:extLst>
          </p:cNvPr>
          <p:cNvSpPr>
            <a:spLocks noGrp="1"/>
          </p:cNvSpPr>
          <p:nvPr>
            <p:ph type="title"/>
          </p:nvPr>
        </p:nvSpPr>
        <p:spPr>
          <a:xfrm>
            <a:off x="533919" y="107119"/>
            <a:ext cx="8085415" cy="857542"/>
          </a:xfrm>
        </p:spPr>
        <p:txBody>
          <a:bodyPr lIns="91440" tIns="45720" rIns="91440" bIns="45720" anchor="b">
            <a:normAutofit/>
          </a:bodyPr>
          <a:lstStyle/>
          <a:p>
            <a:r>
              <a:rPr lang="en-US"/>
              <a:t>Where did all the memory go?</a:t>
            </a:r>
          </a:p>
        </p:txBody>
      </p:sp>
      <p:pic>
        <p:nvPicPr>
          <p:cNvPr id="5" name="Content Placeholder 4" descr="A graph of a number of meta-llamas&#10;&#10;AI-generated content may be incorrect.">
            <a:extLst>
              <a:ext uri="{FF2B5EF4-FFF2-40B4-BE49-F238E27FC236}">
                <a16:creationId xmlns:a16="http://schemas.microsoft.com/office/drawing/2014/main" id="{0DB7958D-A67E-0F2D-C3D3-7C21FF4C5B69}"/>
              </a:ext>
            </a:extLst>
          </p:cNvPr>
          <p:cNvPicPr>
            <a:picLocks noGrp="1" noChangeAspect="1"/>
          </p:cNvPicPr>
          <p:nvPr>
            <p:ph sz="quarter" idx="20"/>
          </p:nvPr>
        </p:nvPicPr>
        <p:blipFill>
          <a:blip r:embed="rId2"/>
          <a:stretch>
            <a:fillRect/>
          </a:stretch>
        </p:blipFill>
        <p:spPr>
          <a:xfrm>
            <a:off x="533123" y="1249573"/>
            <a:ext cx="8085416" cy="3234166"/>
          </a:xfrm>
          <a:noFill/>
        </p:spPr>
      </p:pic>
      <p:sp>
        <p:nvSpPr>
          <p:cNvPr id="10" name="Text Placeholder 3">
            <a:extLst>
              <a:ext uri="{FF2B5EF4-FFF2-40B4-BE49-F238E27FC236}">
                <a16:creationId xmlns:a16="http://schemas.microsoft.com/office/drawing/2014/main" id="{0756D50C-A3EE-1A7E-7D33-E6A44DE927F0}"/>
              </a:ext>
            </a:extLst>
          </p:cNvPr>
          <p:cNvSpPr>
            <a:spLocks noGrp="1"/>
          </p:cNvSpPr>
          <p:nvPr>
            <p:ph type="body" sz="quarter" idx="19"/>
          </p:nvPr>
        </p:nvSpPr>
        <p:spPr>
          <a:xfrm>
            <a:off x="1874520" y="4581310"/>
            <a:ext cx="6744017" cy="200055"/>
          </a:xfrm>
        </p:spPr>
        <p:txBody>
          <a:bodyPr lIns="91440" tIns="45720" rIns="91440" bIns="45720" anchor="ctr"/>
          <a:lstStyle/>
          <a:p>
            <a:r>
              <a:rPr lang="en-US" dirty="0">
                <a:ea typeface="Tahoma"/>
                <a:cs typeface="Tahoma"/>
              </a:rPr>
              <a:t>Source: </a:t>
            </a:r>
            <a:r>
              <a:rPr lang="en-US" dirty="0">
                <a:ea typeface="+mn-lt"/>
                <a:cs typeface="+mn-lt"/>
              </a:rPr>
              <a:t>https://</a:t>
            </a:r>
            <a:r>
              <a:rPr lang="en-US" dirty="0" err="1">
                <a:ea typeface="+mn-lt"/>
                <a:cs typeface="+mn-lt"/>
              </a:rPr>
              <a:t>nanotron-ultrascale-playbook.static.hf.space</a:t>
            </a:r>
            <a:r>
              <a:rPr lang="en-US" dirty="0">
                <a:ea typeface="+mn-lt"/>
                <a:cs typeface="+mn-lt"/>
              </a:rPr>
              <a:t>/</a:t>
            </a:r>
            <a:r>
              <a:rPr lang="en-US" dirty="0" err="1">
                <a:ea typeface="+mn-lt"/>
                <a:cs typeface="+mn-lt"/>
              </a:rPr>
              <a:t>dist</a:t>
            </a:r>
            <a:r>
              <a:rPr lang="en-US" dirty="0">
                <a:ea typeface="+mn-lt"/>
                <a:cs typeface="+mn-lt"/>
              </a:rPr>
              <a:t>/</a:t>
            </a:r>
            <a:r>
              <a:rPr lang="en-US" dirty="0" err="1">
                <a:ea typeface="+mn-lt"/>
                <a:cs typeface="+mn-lt"/>
              </a:rPr>
              <a:t>index.html</a:t>
            </a:r>
            <a:endParaRPr lang="en-US" dirty="0">
              <a:ea typeface="+mn-lt"/>
              <a:cs typeface="+mn-lt"/>
            </a:endParaRPr>
          </a:p>
        </p:txBody>
      </p:sp>
      <p:sp>
        <p:nvSpPr>
          <p:cNvPr id="4" name="Text Placeholder 2">
            <a:extLst>
              <a:ext uri="{FF2B5EF4-FFF2-40B4-BE49-F238E27FC236}">
                <a16:creationId xmlns:a16="http://schemas.microsoft.com/office/drawing/2014/main" id="{B9DEFC11-FCE5-DB97-6032-3051EBAB2F96}"/>
              </a:ext>
            </a:extLst>
          </p:cNvPr>
          <p:cNvSpPr txBox="1">
            <a:spLocks/>
          </p:cNvSpPr>
          <p:nvPr/>
        </p:nvSpPr>
        <p:spPr>
          <a:xfrm>
            <a:off x="533919" y="1184439"/>
            <a:ext cx="8085415" cy="3077573"/>
          </a:xfrm>
          <a:prstGeom prst="rect">
            <a:avLst/>
          </a:prstGeom>
        </p:spPr>
        <p:txBody>
          <a:bodyPr lIns="91440" tIns="45720" rIns="91440" bIns="4572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None/>
            </a:pPr>
            <a:r>
              <a:rPr lang="en-US">
                <a:latin typeface="Tahoma"/>
                <a:ea typeface="Tahoma"/>
                <a:cs typeface="Tahoma"/>
              </a:rPr>
              <a:t>Longer sequences require much more memory in training!</a:t>
            </a:r>
            <a:endParaRPr lang="en-US">
              <a:ea typeface="Tahoma"/>
              <a:cs typeface="Tahoma"/>
            </a:endParaRPr>
          </a:p>
          <a:p>
            <a:pPr marL="0" indent="0">
              <a:buClrTx/>
              <a:buFont typeface="Arial" panose="020B0604020202020204" pitchFamily="34" charset="0"/>
              <a:buNone/>
            </a:pPr>
            <a:endParaRPr lang="en-US"/>
          </a:p>
        </p:txBody>
      </p:sp>
      <p:sp>
        <p:nvSpPr>
          <p:cNvPr id="9" name="Text Placeholder 3">
            <a:extLst>
              <a:ext uri="{FF2B5EF4-FFF2-40B4-BE49-F238E27FC236}">
                <a16:creationId xmlns:a16="http://schemas.microsoft.com/office/drawing/2014/main" id="{2FCE0BE9-EA03-7DF6-1344-3B716CD01A45}"/>
              </a:ext>
            </a:extLst>
          </p:cNvPr>
          <p:cNvSpPr txBox="1">
            <a:spLocks/>
          </p:cNvSpPr>
          <p:nvPr/>
        </p:nvSpPr>
        <p:spPr>
          <a:xfrm>
            <a:off x="829859" y="3984582"/>
            <a:ext cx="6744017" cy="200055"/>
          </a:xfrm>
          <a:prstGeom prst="rect">
            <a:avLst/>
          </a:prstGeom>
        </p:spPr>
        <p:txBody>
          <a:bodyPr lIns="91440" tIns="45720" rIns="91440" bIns="45720" anchor="ctr"/>
          <a:lstStyle>
            <a:lvl1pPr marL="171450" indent="-171450" algn="r" defTabSz="685800" rtl="0" eaLnBrk="1" latinLnBrk="0" hangingPunct="1">
              <a:lnSpc>
                <a:spcPct val="90000"/>
              </a:lnSpc>
              <a:spcBef>
                <a:spcPts val="750"/>
              </a:spcBef>
              <a:buFont typeface="Arial" panose="020B0604020202020204" pitchFamily="34" charset="0"/>
              <a:buNone/>
              <a:defRPr lang="en-US" sz="1050" b="0" i="0" u="none" strike="noStrike" kern="1200" smtClean="0">
                <a:solidFill>
                  <a:schemeClr val="tx1"/>
                </a:solidFill>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buClrTx/>
            </a:pPr>
            <a:r>
              <a:rPr lang="en-US">
                <a:ea typeface="Tahoma"/>
                <a:cs typeface="Tahoma"/>
              </a:rPr>
              <a:t>Training Sequence Length (Number of Tokens)</a:t>
            </a:r>
          </a:p>
        </p:txBody>
      </p:sp>
    </p:spTree>
    <p:extLst>
      <p:ext uri="{BB962C8B-B14F-4D97-AF65-F5344CB8AC3E}">
        <p14:creationId xmlns:p14="http://schemas.microsoft.com/office/powerpoint/2010/main" val="215318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lIns="91440" tIns="45720" rIns="91440" bIns="45720" anchor="b">
            <a:normAutofit/>
          </a:bodyPr>
          <a:lstStyle/>
          <a:p>
            <a:r>
              <a:rPr lang="en-US"/>
              <a:t>Model Efficiency: Topics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lIns="91440" tIns="45720" rIns="91440" bIns="45720" anchor="t">
            <a:noAutofit/>
          </a:bodyPr>
          <a:lstStyle/>
          <a:p>
            <a:pPr marL="229870" indent="-229870">
              <a:buFont typeface="+mj-lt"/>
              <a:buAutoNum type="arabicPeriod"/>
            </a:pPr>
            <a:r>
              <a:rPr lang="en-US">
                <a:latin typeface="Tahoma"/>
                <a:ea typeface="Tahoma"/>
                <a:cs typeface="Tahoma"/>
              </a:rPr>
              <a:t>Distributed Training </a:t>
            </a:r>
          </a:p>
          <a:p>
            <a:pPr marL="229870" indent="-229870">
              <a:buFont typeface="+mj-lt"/>
              <a:buAutoNum type="arabicPeriod"/>
            </a:pPr>
            <a:r>
              <a:rPr lang="en-US">
                <a:latin typeface="Tahoma"/>
                <a:ea typeface="Tahoma"/>
                <a:cs typeface="Tahoma"/>
              </a:rPr>
              <a:t>Quantization (Post Training Quantization)</a:t>
            </a:r>
          </a:p>
          <a:p>
            <a:pPr marL="229870" indent="-229870">
              <a:buAutoNum type="arabicPeriod"/>
            </a:pPr>
            <a:r>
              <a:rPr lang="en-US">
                <a:latin typeface="Tahoma"/>
                <a:ea typeface="Tahoma"/>
                <a:cs typeface="Tahoma"/>
              </a:rPr>
              <a:t>Distillation</a:t>
            </a:r>
            <a:endParaRPr lang="en-US"/>
          </a:p>
          <a:p>
            <a:pPr marL="0" indent="0">
              <a:buNone/>
            </a:pPr>
            <a:endParaRPr lang="en-US"/>
          </a:p>
          <a:p>
            <a:pPr marL="0" indent="0">
              <a:buNone/>
            </a:pPr>
            <a:endParaRPr lang="en-US">
              <a:latin typeface="Tahoma"/>
              <a:ea typeface="Tahoma"/>
              <a:cs typeface="Tahoma"/>
            </a:endParaRPr>
          </a:p>
          <a:p>
            <a:pPr marL="0" indent="0">
              <a:buNone/>
            </a:pPr>
            <a:endParaRPr lang="en-US">
              <a:latin typeface="Tahoma"/>
              <a:ea typeface="Tahoma"/>
              <a:cs typeface="Tahoma"/>
            </a:endParaRPr>
          </a:p>
          <a:p>
            <a:pPr marL="0" indent="0">
              <a:buNone/>
            </a:pPr>
            <a:endParaRPr lang="en-US">
              <a:latin typeface="Tahoma"/>
              <a:ea typeface="Tahoma"/>
              <a:cs typeface="Tahoma"/>
            </a:endParaRPr>
          </a:p>
          <a:p>
            <a:pPr marL="114300" indent="0">
              <a:buNone/>
            </a:pPr>
            <a:r>
              <a:rPr lang="en-US" b="1">
                <a:latin typeface="Tahoma"/>
                <a:ea typeface="Tahoma"/>
                <a:cs typeface="Tahoma"/>
              </a:rPr>
              <a:t>Chapter goal: </a:t>
            </a:r>
            <a:r>
              <a:rPr lang="en-US">
                <a:latin typeface="Tahoma"/>
                <a:ea typeface="Tahoma"/>
                <a:cs typeface="Tahoma"/>
              </a:rPr>
              <a:t>Getting comfortable with various mathematical and systems foundations for efficient deployment of LLMs. </a:t>
            </a:r>
          </a:p>
        </p:txBody>
      </p:sp>
    </p:spTree>
    <p:extLst>
      <p:ext uri="{BB962C8B-B14F-4D97-AF65-F5344CB8AC3E}">
        <p14:creationId xmlns:p14="http://schemas.microsoft.com/office/powerpoint/2010/main" val="1409116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3CA8D-F181-887B-8A01-E89DEAF4F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4D5D4-8833-EAAC-0F91-C2E5C6EFB7D7}"/>
              </a:ext>
            </a:extLst>
          </p:cNvPr>
          <p:cNvSpPr>
            <a:spLocks noGrp="1"/>
          </p:cNvSpPr>
          <p:nvPr>
            <p:ph type="title"/>
          </p:nvPr>
        </p:nvSpPr>
        <p:spPr/>
        <p:txBody>
          <a:bodyPr lIns="91440" tIns="45720" rIns="91440" bIns="45720" anchor="b">
            <a:normAutofit/>
          </a:bodyPr>
          <a:lstStyle/>
          <a:p>
            <a:r>
              <a:rPr lang="en-US">
                <a:ea typeface="Tahoma"/>
                <a:cs typeface="Tahoma"/>
              </a:rPr>
              <a:t>Distributed Training</a:t>
            </a:r>
          </a:p>
        </p:txBody>
      </p:sp>
      <p:sp>
        <p:nvSpPr>
          <p:cNvPr id="3" name="Content Placeholder 2">
            <a:extLst>
              <a:ext uri="{FF2B5EF4-FFF2-40B4-BE49-F238E27FC236}">
                <a16:creationId xmlns:a16="http://schemas.microsoft.com/office/drawing/2014/main" id="{AD5A7869-D0FA-DD18-5FC5-6D656A51A036}"/>
              </a:ext>
            </a:extLst>
          </p:cNvPr>
          <p:cNvSpPr>
            <a:spLocks noGrp="1"/>
          </p:cNvSpPr>
          <p:nvPr>
            <p:ph type="body" sz="quarter" idx="16"/>
          </p:nvPr>
        </p:nvSpPr>
        <p:spPr/>
        <p:txBody>
          <a:bodyPr lIns="91440" tIns="45720" rIns="91440" bIns="45720" anchor="t">
            <a:noAutofit/>
          </a:bodyPr>
          <a:lstStyle/>
          <a:p>
            <a:pPr marL="229870" indent="-229870">
              <a:buFont typeface="+mj-lt"/>
              <a:buAutoNum type="arabicPeriod"/>
            </a:pPr>
            <a:r>
              <a:rPr lang="en-US" dirty="0">
                <a:latin typeface="Tahoma"/>
                <a:ea typeface="Tahoma"/>
                <a:cs typeface="Tahoma"/>
              </a:rPr>
              <a:t>Naïve Data Parallelism</a:t>
            </a:r>
            <a:endParaRPr lang="en-US" dirty="0"/>
          </a:p>
          <a:p>
            <a:pPr marL="229870" indent="-229870">
              <a:buAutoNum type="arabicPeriod"/>
            </a:pPr>
            <a:r>
              <a:rPr lang="en-US" dirty="0">
                <a:latin typeface="Tahoma"/>
                <a:ea typeface="Tahoma"/>
                <a:cs typeface="Tahoma"/>
              </a:rPr>
              <a:t>Sharding Optimizer States (</a:t>
            </a:r>
            <a:r>
              <a:rPr lang="en-US" dirty="0" err="1">
                <a:latin typeface="Tahoma"/>
                <a:ea typeface="Tahoma"/>
                <a:cs typeface="Tahoma"/>
              </a:rPr>
              <a:t>ZeRO</a:t>
            </a:r>
            <a:r>
              <a:rPr lang="en-US" dirty="0">
                <a:latin typeface="Tahoma"/>
                <a:ea typeface="Tahoma"/>
                <a:cs typeface="Tahoma"/>
              </a:rPr>
              <a:t>, FSDP)</a:t>
            </a:r>
          </a:p>
          <a:p>
            <a:pPr marL="229870" indent="-229870">
              <a:buAutoNum type="arabicPeriod"/>
            </a:pPr>
            <a:r>
              <a:rPr lang="en-US" dirty="0">
                <a:latin typeface="Tahoma"/>
                <a:ea typeface="Tahoma"/>
                <a:cs typeface="Tahoma"/>
              </a:rPr>
              <a:t>Model Parallelism (Tensor Parallelism, Pipeline Parallelism)</a:t>
            </a:r>
            <a:endParaRPr lang="en-US" dirty="0"/>
          </a:p>
        </p:txBody>
      </p:sp>
      <p:sp>
        <p:nvSpPr>
          <p:cNvPr id="5" name="Rectangle: Rounded Corners 4">
            <a:extLst>
              <a:ext uri="{FF2B5EF4-FFF2-40B4-BE49-F238E27FC236}">
                <a16:creationId xmlns:a16="http://schemas.microsoft.com/office/drawing/2014/main" id="{D7EF2EA8-51AE-29F3-3042-E6E76FC6180E}"/>
              </a:ext>
            </a:extLst>
          </p:cNvPr>
          <p:cNvSpPr/>
          <p:nvPr/>
        </p:nvSpPr>
        <p:spPr>
          <a:xfrm>
            <a:off x="696091" y="2873078"/>
            <a:ext cx="2261583" cy="103370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uter graphics card with a fan&#10;&#10;AI-generated content may be incorrect.">
            <a:extLst>
              <a:ext uri="{FF2B5EF4-FFF2-40B4-BE49-F238E27FC236}">
                <a16:creationId xmlns:a16="http://schemas.microsoft.com/office/drawing/2014/main" id="{E2336BD7-EFDA-B56E-E851-103989FD4FD0}"/>
              </a:ext>
            </a:extLst>
          </p:cNvPr>
          <p:cNvPicPr>
            <a:picLocks noChangeAspect="1"/>
          </p:cNvPicPr>
          <p:nvPr/>
        </p:nvPicPr>
        <p:blipFill>
          <a:blip r:embed="rId2"/>
          <a:stretch>
            <a:fillRect/>
          </a:stretch>
        </p:blipFill>
        <p:spPr>
          <a:xfrm>
            <a:off x="881406" y="2967086"/>
            <a:ext cx="599780" cy="620401"/>
          </a:xfrm>
          <a:prstGeom prst="rect">
            <a:avLst/>
          </a:prstGeom>
        </p:spPr>
      </p:pic>
      <p:sp>
        <p:nvSpPr>
          <p:cNvPr id="7" name="TextBox 6">
            <a:extLst>
              <a:ext uri="{FF2B5EF4-FFF2-40B4-BE49-F238E27FC236}">
                <a16:creationId xmlns:a16="http://schemas.microsoft.com/office/drawing/2014/main" id="{1B86F713-D5D3-C090-0922-AD2258A7B0AA}"/>
              </a:ext>
            </a:extLst>
          </p:cNvPr>
          <p:cNvSpPr txBox="1"/>
          <p:nvPr/>
        </p:nvSpPr>
        <p:spPr>
          <a:xfrm>
            <a:off x="909643" y="35586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0</a:t>
            </a:r>
            <a:endParaRPr lang="en-US"/>
          </a:p>
        </p:txBody>
      </p:sp>
      <p:pic>
        <p:nvPicPr>
          <p:cNvPr id="8" name="Picture 7" descr="A group of colorful circles on a black background&#10;&#10;AI-generated content may be incorrect.">
            <a:extLst>
              <a:ext uri="{FF2B5EF4-FFF2-40B4-BE49-F238E27FC236}">
                <a16:creationId xmlns:a16="http://schemas.microsoft.com/office/drawing/2014/main" id="{F34865B0-CDAD-A164-93C9-AA4082D4CF41}"/>
              </a:ext>
            </a:extLst>
          </p:cNvPr>
          <p:cNvPicPr>
            <a:picLocks noChangeAspect="1"/>
          </p:cNvPicPr>
          <p:nvPr/>
        </p:nvPicPr>
        <p:blipFill>
          <a:blip r:embed="rId3"/>
          <a:stretch>
            <a:fillRect/>
          </a:stretch>
        </p:blipFill>
        <p:spPr>
          <a:xfrm>
            <a:off x="2074486" y="2917007"/>
            <a:ext cx="655753" cy="641024"/>
          </a:xfrm>
          <a:prstGeom prst="rect">
            <a:avLst/>
          </a:prstGeom>
        </p:spPr>
      </p:pic>
      <p:sp>
        <p:nvSpPr>
          <p:cNvPr id="9" name="TextBox 8">
            <a:extLst>
              <a:ext uri="{FF2B5EF4-FFF2-40B4-BE49-F238E27FC236}">
                <a16:creationId xmlns:a16="http://schemas.microsoft.com/office/drawing/2014/main" id="{6C8FCFD7-938A-8F20-1D68-134AE9292C26}"/>
              </a:ext>
            </a:extLst>
          </p:cNvPr>
          <p:cNvSpPr txBox="1"/>
          <p:nvPr/>
        </p:nvSpPr>
        <p:spPr>
          <a:xfrm>
            <a:off x="2073263" y="34761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sp>
        <p:nvSpPr>
          <p:cNvPr id="17" name="Rectangle: Rounded Corners 16">
            <a:extLst>
              <a:ext uri="{FF2B5EF4-FFF2-40B4-BE49-F238E27FC236}">
                <a16:creationId xmlns:a16="http://schemas.microsoft.com/office/drawing/2014/main" id="{C69B8A39-723C-7AED-D317-8064013EFB6E}"/>
              </a:ext>
            </a:extLst>
          </p:cNvPr>
          <p:cNvSpPr/>
          <p:nvPr/>
        </p:nvSpPr>
        <p:spPr>
          <a:xfrm>
            <a:off x="3244273" y="2876023"/>
            <a:ext cx="2261583" cy="103370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omputer graphics card with a fan&#10;&#10;AI-generated content may be incorrect.">
            <a:extLst>
              <a:ext uri="{FF2B5EF4-FFF2-40B4-BE49-F238E27FC236}">
                <a16:creationId xmlns:a16="http://schemas.microsoft.com/office/drawing/2014/main" id="{C0934F15-5599-5AF2-D44A-06782C97BF29}"/>
              </a:ext>
            </a:extLst>
          </p:cNvPr>
          <p:cNvPicPr>
            <a:picLocks noChangeAspect="1"/>
          </p:cNvPicPr>
          <p:nvPr/>
        </p:nvPicPr>
        <p:blipFill>
          <a:blip r:embed="rId2"/>
          <a:stretch>
            <a:fillRect/>
          </a:stretch>
        </p:blipFill>
        <p:spPr>
          <a:xfrm>
            <a:off x="3429588" y="2970032"/>
            <a:ext cx="599780" cy="620401"/>
          </a:xfrm>
          <a:prstGeom prst="rect">
            <a:avLst/>
          </a:prstGeom>
        </p:spPr>
      </p:pic>
      <p:sp>
        <p:nvSpPr>
          <p:cNvPr id="19" name="TextBox 18">
            <a:extLst>
              <a:ext uri="{FF2B5EF4-FFF2-40B4-BE49-F238E27FC236}">
                <a16:creationId xmlns:a16="http://schemas.microsoft.com/office/drawing/2014/main" id="{AE40E39C-0FB1-F971-6C46-32F8543CCA3C}"/>
              </a:ext>
            </a:extLst>
          </p:cNvPr>
          <p:cNvSpPr txBox="1"/>
          <p:nvPr/>
        </p:nvSpPr>
        <p:spPr>
          <a:xfrm>
            <a:off x="3457825" y="3561547"/>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2</a:t>
            </a:r>
            <a:endParaRPr lang="en-US"/>
          </a:p>
        </p:txBody>
      </p:sp>
      <p:pic>
        <p:nvPicPr>
          <p:cNvPr id="20" name="Picture 19" descr="A group of colorful circles on a black background&#10;&#10;AI-generated content may be incorrect.">
            <a:extLst>
              <a:ext uri="{FF2B5EF4-FFF2-40B4-BE49-F238E27FC236}">
                <a16:creationId xmlns:a16="http://schemas.microsoft.com/office/drawing/2014/main" id="{A8D53332-EDFC-459C-7FE9-1B0D5B6B26AB}"/>
              </a:ext>
            </a:extLst>
          </p:cNvPr>
          <p:cNvPicPr>
            <a:picLocks noChangeAspect="1"/>
          </p:cNvPicPr>
          <p:nvPr/>
        </p:nvPicPr>
        <p:blipFill>
          <a:blip r:embed="rId3"/>
          <a:stretch>
            <a:fillRect/>
          </a:stretch>
        </p:blipFill>
        <p:spPr>
          <a:xfrm>
            <a:off x="4622668" y="2919952"/>
            <a:ext cx="655753" cy="641024"/>
          </a:xfrm>
          <a:prstGeom prst="rect">
            <a:avLst/>
          </a:prstGeom>
        </p:spPr>
      </p:pic>
      <p:sp>
        <p:nvSpPr>
          <p:cNvPr id="21" name="TextBox 20">
            <a:extLst>
              <a:ext uri="{FF2B5EF4-FFF2-40B4-BE49-F238E27FC236}">
                <a16:creationId xmlns:a16="http://schemas.microsoft.com/office/drawing/2014/main" id="{3ED2E033-0444-6038-EFF2-C0C07C53B613}"/>
              </a:ext>
            </a:extLst>
          </p:cNvPr>
          <p:cNvSpPr txBox="1"/>
          <p:nvPr/>
        </p:nvSpPr>
        <p:spPr>
          <a:xfrm>
            <a:off x="4621445" y="3479061"/>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sp>
        <p:nvSpPr>
          <p:cNvPr id="22" name="Rectangle: Rounded Corners 21">
            <a:extLst>
              <a:ext uri="{FF2B5EF4-FFF2-40B4-BE49-F238E27FC236}">
                <a16:creationId xmlns:a16="http://schemas.microsoft.com/office/drawing/2014/main" id="{7AE91AE0-76DA-A36C-7D92-6E1BA61839DE}"/>
              </a:ext>
            </a:extLst>
          </p:cNvPr>
          <p:cNvSpPr/>
          <p:nvPr/>
        </p:nvSpPr>
        <p:spPr>
          <a:xfrm>
            <a:off x="5824860" y="2873076"/>
            <a:ext cx="2261583" cy="103370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computer graphics card with a fan&#10;&#10;AI-generated content may be incorrect.">
            <a:extLst>
              <a:ext uri="{FF2B5EF4-FFF2-40B4-BE49-F238E27FC236}">
                <a16:creationId xmlns:a16="http://schemas.microsoft.com/office/drawing/2014/main" id="{42A5843B-57C7-D48D-EEB4-34623B6C5804}"/>
              </a:ext>
            </a:extLst>
          </p:cNvPr>
          <p:cNvPicPr>
            <a:picLocks noChangeAspect="1"/>
          </p:cNvPicPr>
          <p:nvPr/>
        </p:nvPicPr>
        <p:blipFill>
          <a:blip r:embed="rId2"/>
          <a:stretch>
            <a:fillRect/>
          </a:stretch>
        </p:blipFill>
        <p:spPr>
          <a:xfrm>
            <a:off x="6010175" y="2967085"/>
            <a:ext cx="599780" cy="620401"/>
          </a:xfrm>
          <a:prstGeom prst="rect">
            <a:avLst/>
          </a:prstGeom>
        </p:spPr>
      </p:pic>
      <p:sp>
        <p:nvSpPr>
          <p:cNvPr id="24" name="TextBox 23">
            <a:extLst>
              <a:ext uri="{FF2B5EF4-FFF2-40B4-BE49-F238E27FC236}">
                <a16:creationId xmlns:a16="http://schemas.microsoft.com/office/drawing/2014/main" id="{467FA47E-3F19-5CFB-F5D8-1AF8A111764D}"/>
              </a:ext>
            </a:extLst>
          </p:cNvPr>
          <p:cNvSpPr txBox="1"/>
          <p:nvPr/>
        </p:nvSpPr>
        <p:spPr>
          <a:xfrm>
            <a:off x="6038412" y="3558600"/>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3</a:t>
            </a:r>
            <a:endParaRPr lang="en-US"/>
          </a:p>
        </p:txBody>
      </p:sp>
      <p:pic>
        <p:nvPicPr>
          <p:cNvPr id="25" name="Picture 24" descr="A group of colorful circles on a black background&#10;&#10;AI-generated content may be incorrect.">
            <a:extLst>
              <a:ext uri="{FF2B5EF4-FFF2-40B4-BE49-F238E27FC236}">
                <a16:creationId xmlns:a16="http://schemas.microsoft.com/office/drawing/2014/main" id="{FBCDA3D3-0F06-5083-C51B-D31E95A8BA41}"/>
              </a:ext>
            </a:extLst>
          </p:cNvPr>
          <p:cNvPicPr>
            <a:picLocks noChangeAspect="1"/>
          </p:cNvPicPr>
          <p:nvPr/>
        </p:nvPicPr>
        <p:blipFill>
          <a:blip r:embed="rId3"/>
          <a:stretch>
            <a:fillRect/>
          </a:stretch>
        </p:blipFill>
        <p:spPr>
          <a:xfrm>
            <a:off x="7203255" y="2917005"/>
            <a:ext cx="655753" cy="641024"/>
          </a:xfrm>
          <a:prstGeom prst="rect">
            <a:avLst/>
          </a:prstGeom>
        </p:spPr>
      </p:pic>
      <p:sp>
        <p:nvSpPr>
          <p:cNvPr id="26" name="TextBox 25">
            <a:extLst>
              <a:ext uri="{FF2B5EF4-FFF2-40B4-BE49-F238E27FC236}">
                <a16:creationId xmlns:a16="http://schemas.microsoft.com/office/drawing/2014/main" id="{B80BE9BE-351D-CAC9-EABF-2AC47E96EA9E}"/>
              </a:ext>
            </a:extLst>
          </p:cNvPr>
          <p:cNvSpPr txBox="1"/>
          <p:nvPr/>
        </p:nvSpPr>
        <p:spPr>
          <a:xfrm>
            <a:off x="7202032" y="347611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spTree>
    <p:extLst>
      <p:ext uri="{BB962C8B-B14F-4D97-AF65-F5344CB8AC3E}">
        <p14:creationId xmlns:p14="http://schemas.microsoft.com/office/powerpoint/2010/main" val="297389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 of Matrix Multiplication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t>Matrix-vector multiplication are common in Self-Attention (e.g., QKV projection) </a:t>
                </a:r>
              </a:p>
              <a:p>
                <a:pPr lvl="1"/>
                <a:r>
                  <a:rPr lang="en-US" dirty="0"/>
                  <a:t>Requires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𝑚𝑛</m:t>
                    </m:r>
                  </m:oMath>
                </a14:m>
                <a:r>
                  <a:rPr lang="en-US" dirty="0"/>
                  <a:t> (2 x matrix size) operations for multiplying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oMath>
                </a14:m>
                <a:r>
                  <a:rPr lang="en-US" dirty="0"/>
                  <a:t> and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endParaRPr lang="en-US" dirty="0"/>
              </a:p>
              <a:p>
                <a:pPr lvl="1"/>
                <a:r>
                  <a:rPr lang="en-US" dirty="0"/>
                  <a:t>(2 because 1 for multiplication, 1 for addition)</a:t>
                </a:r>
              </a:p>
            </p:txBody>
          </p:sp>
        </mc:Choice>
        <mc:Fallback xmlns="">
          <p:sp>
            <p:nvSpPr>
              <p:cNvPr id="3" name="Text Placeholder 2">
                <a:extLst>
                  <a:ext uri="{FF2B5EF4-FFF2-40B4-BE49-F238E27FC236}">
                    <a16:creationId xmlns:a16="http://schemas.microsoft.com/office/drawing/2014/main" id="{5FFE251B-8E1C-210E-4AE6-8ED8F1ECD95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6" name="Picture 5" descr="A math equations with numbers and symbols&#10;&#10;Description automatically generated with medium confidence">
            <a:extLst>
              <a:ext uri="{FF2B5EF4-FFF2-40B4-BE49-F238E27FC236}">
                <a16:creationId xmlns:a16="http://schemas.microsoft.com/office/drawing/2014/main" id="{ADAFF1EC-8DE0-9EAD-034C-50980DF39D63}"/>
              </a:ext>
            </a:extLst>
          </p:cNvPr>
          <p:cNvPicPr>
            <a:picLocks noChangeAspect="1"/>
          </p:cNvPicPr>
          <p:nvPr/>
        </p:nvPicPr>
        <p:blipFill>
          <a:blip r:embed="rId3"/>
          <a:stretch>
            <a:fillRect/>
          </a:stretch>
        </p:blipFill>
        <p:spPr>
          <a:xfrm>
            <a:off x="685800" y="2296780"/>
            <a:ext cx="7772400" cy="1561342"/>
          </a:xfrm>
          <a:prstGeom prst="rect">
            <a:avLst/>
          </a:prstGeom>
        </p:spPr>
      </p:pic>
    </p:spTree>
    <p:extLst>
      <p:ext uri="{BB962C8B-B14F-4D97-AF65-F5344CB8AC3E}">
        <p14:creationId xmlns:p14="http://schemas.microsoft.com/office/powerpoint/2010/main" val="192728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A21BD3-8190-AC72-43AC-3485B6C881F9}"/>
              </a:ext>
            </a:extLst>
          </p:cNvPr>
          <p:cNvSpPr>
            <a:spLocks noGrp="1"/>
          </p:cNvSpPr>
          <p:nvPr>
            <p:ph type="body" sz="quarter" idx="10"/>
          </p:nvPr>
        </p:nvSpPr>
        <p:spPr/>
        <p:txBody>
          <a:bodyPr anchor="ctr">
            <a:normAutofit fontScale="85000" lnSpcReduction="10000"/>
          </a:bodyPr>
          <a:lstStyle/>
          <a:p>
            <a:pPr algn="ctr"/>
            <a:r>
              <a:rPr lang="en-US" sz="4400" dirty="0"/>
              <a:t>Brief on GPU Operations for Communicating Tensors </a:t>
            </a:r>
          </a:p>
        </p:txBody>
      </p:sp>
    </p:spTree>
    <p:extLst>
      <p:ext uri="{BB962C8B-B14F-4D97-AF65-F5344CB8AC3E}">
        <p14:creationId xmlns:p14="http://schemas.microsoft.com/office/powerpoint/2010/main" val="990657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C401-8208-009F-8B7B-F2DD53C84947}"/>
              </a:ext>
            </a:extLst>
          </p:cNvPr>
          <p:cNvSpPr>
            <a:spLocks noGrp="1"/>
          </p:cNvSpPr>
          <p:nvPr>
            <p:ph type="title"/>
          </p:nvPr>
        </p:nvSpPr>
        <p:spPr/>
        <p:txBody>
          <a:bodyPr/>
          <a:lstStyle/>
          <a:p>
            <a:r>
              <a:rPr lang="en-US" dirty="0"/>
              <a:t>NCCL: </a:t>
            </a:r>
            <a:r>
              <a:rPr lang="en-US" sz="2000" dirty="0"/>
              <a:t>NVIDIA Collective Communication Library </a:t>
            </a:r>
            <a:endParaRPr lang="en-US" dirty="0"/>
          </a:p>
        </p:txBody>
      </p:sp>
      <p:sp>
        <p:nvSpPr>
          <p:cNvPr id="3" name="Text Placeholder 2">
            <a:extLst>
              <a:ext uri="{FF2B5EF4-FFF2-40B4-BE49-F238E27FC236}">
                <a16:creationId xmlns:a16="http://schemas.microsoft.com/office/drawing/2014/main" id="{0ECC328C-D622-1DB0-7711-58DFE63835B9}"/>
              </a:ext>
            </a:extLst>
          </p:cNvPr>
          <p:cNvSpPr>
            <a:spLocks noGrp="1"/>
          </p:cNvSpPr>
          <p:nvPr>
            <p:ph type="body" sz="quarter" idx="16"/>
          </p:nvPr>
        </p:nvSpPr>
        <p:spPr/>
        <p:txBody>
          <a:bodyPr/>
          <a:lstStyle/>
          <a:p>
            <a:r>
              <a:rPr lang="en-US" dirty="0"/>
              <a:t>Pronounced "Nickel”!! </a:t>
            </a:r>
          </a:p>
          <a:p>
            <a:r>
              <a:rPr lang="en-US" dirty="0"/>
              <a:t>NCCL provides routines to send and receive information within NVIDIA GPUs. </a:t>
            </a:r>
          </a:p>
          <a:p>
            <a:r>
              <a:rPr lang="en-US" dirty="0"/>
              <a:t>NCCL provides the following collective communication primitives :</a:t>
            </a:r>
          </a:p>
          <a:p>
            <a:pPr lvl="1"/>
            <a:endParaRPr lang="en-US" dirty="0"/>
          </a:p>
          <a:p>
            <a:pPr lvl="1"/>
            <a:r>
              <a:rPr lang="en-US" dirty="0" err="1"/>
              <a:t>AllReduce</a:t>
            </a:r>
            <a:endParaRPr lang="en-US" dirty="0"/>
          </a:p>
          <a:p>
            <a:pPr lvl="1"/>
            <a:r>
              <a:rPr lang="en-US" dirty="0"/>
              <a:t>Broadcast</a:t>
            </a:r>
          </a:p>
          <a:p>
            <a:pPr lvl="1"/>
            <a:r>
              <a:rPr lang="en-US" dirty="0"/>
              <a:t>Reduce</a:t>
            </a:r>
          </a:p>
          <a:p>
            <a:pPr lvl="1"/>
            <a:r>
              <a:rPr lang="en-US" dirty="0" err="1"/>
              <a:t>AllGather</a:t>
            </a:r>
            <a:endParaRPr lang="en-US" dirty="0"/>
          </a:p>
          <a:p>
            <a:pPr marL="0" indent="0">
              <a:buNone/>
            </a:pPr>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9A41EC9F-916C-42CD-FEDA-3DB60F8522B2}"/>
              </a:ext>
            </a:extLst>
          </p:cNvPr>
          <p:cNvSpPr txBox="1"/>
          <p:nvPr/>
        </p:nvSpPr>
        <p:spPr>
          <a:xfrm>
            <a:off x="852985" y="4206613"/>
            <a:ext cx="8134065" cy="523220"/>
          </a:xfrm>
          <a:prstGeom prst="rect">
            <a:avLst/>
          </a:prstGeom>
          <a:noFill/>
        </p:spPr>
        <p:txBody>
          <a:bodyPr wrap="square">
            <a:spAutoFit/>
          </a:bodyPr>
          <a:lstStyle/>
          <a:p>
            <a:r>
              <a:rPr lang="en-US" dirty="0"/>
              <a:t>Documentation: </a:t>
            </a:r>
            <a:r>
              <a:rPr lang="en-US" dirty="0">
                <a:hlinkClick r:id="rId2"/>
              </a:rPr>
              <a:t>https://docs.nvidia.com/deeplearning/nccl/user-guide/docs/overview.html#</a:t>
            </a:r>
            <a:r>
              <a:rPr lang="en-US" dirty="0"/>
              <a:t> </a:t>
            </a:r>
          </a:p>
          <a:p>
            <a:r>
              <a:rPr lang="en-US" dirty="0" err="1"/>
              <a:t>Github</a:t>
            </a:r>
            <a:r>
              <a:rPr lang="en-US" dirty="0"/>
              <a:t>: </a:t>
            </a:r>
            <a:r>
              <a:rPr lang="en-US" dirty="0">
                <a:hlinkClick r:id="rId3"/>
              </a:rPr>
              <a:t>https://github.com/NVIDIA/nccl</a:t>
            </a:r>
            <a:r>
              <a:rPr lang="en-US" dirty="0"/>
              <a:t> </a:t>
            </a:r>
          </a:p>
        </p:txBody>
      </p:sp>
      <p:sp>
        <p:nvSpPr>
          <p:cNvPr id="8" name="Text Placeholder 2">
            <a:extLst>
              <a:ext uri="{FF2B5EF4-FFF2-40B4-BE49-F238E27FC236}">
                <a16:creationId xmlns:a16="http://schemas.microsoft.com/office/drawing/2014/main" id="{2FD6A1F9-A96E-BF47-C294-F41CBF42A983}"/>
              </a:ext>
            </a:extLst>
          </p:cNvPr>
          <p:cNvSpPr txBox="1">
            <a:spLocks/>
          </p:cNvSpPr>
          <p:nvPr/>
        </p:nvSpPr>
        <p:spPr>
          <a:xfrm>
            <a:off x="2069113" y="2566977"/>
            <a:ext cx="3742379" cy="1349642"/>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dirty="0" err="1"/>
              <a:t>ReduceScatter</a:t>
            </a:r>
            <a:endParaRPr lang="en-US" dirty="0"/>
          </a:p>
          <a:p>
            <a:pPr lvl="1"/>
            <a:r>
              <a:rPr lang="en-US" dirty="0" err="1"/>
              <a:t>AlltoAll</a:t>
            </a:r>
            <a:endParaRPr lang="en-US" dirty="0"/>
          </a:p>
          <a:p>
            <a:pPr lvl="1"/>
            <a:r>
              <a:rPr lang="en-US" dirty="0"/>
              <a:t>Gather</a:t>
            </a:r>
          </a:p>
          <a:p>
            <a:pPr lvl="1"/>
            <a:r>
              <a:rPr lang="en-US" dirty="0"/>
              <a:t>Scatter</a:t>
            </a:r>
          </a:p>
          <a:p>
            <a:endParaRPr lang="en-US" dirty="0"/>
          </a:p>
          <a:p>
            <a:endParaRPr lang="en-US" dirty="0"/>
          </a:p>
          <a:p>
            <a:endParaRPr lang="en-US" dirty="0"/>
          </a:p>
          <a:p>
            <a:endParaRPr lang="en-US" dirty="0"/>
          </a:p>
          <a:p>
            <a:endParaRPr lang="en-US" dirty="0"/>
          </a:p>
          <a:p>
            <a:endParaRPr lang="en-US" dirty="0"/>
          </a:p>
        </p:txBody>
      </p:sp>
      <p:pic>
        <p:nvPicPr>
          <p:cNvPr id="6" name="Picture 2" descr="搞懂AI大模型集合通信(Collective Communication)之三——集合通信库&amp;通信模型算法- 知乎">
            <a:hlinkClick r:id="rId4"/>
            <a:extLst>
              <a:ext uri="{FF2B5EF4-FFF2-40B4-BE49-F238E27FC236}">
                <a16:creationId xmlns:a16="http://schemas.microsoft.com/office/drawing/2014/main" id="{A42E53D7-DA18-ECE2-96BC-5A2060B1E9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98" t="27418" r="10559" b="20866"/>
          <a:stretch>
            <a:fillRect/>
          </a:stretch>
        </p:blipFill>
        <p:spPr bwMode="auto">
          <a:xfrm>
            <a:off x="4282751" y="2439653"/>
            <a:ext cx="4462315" cy="163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2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302B2-BBC7-042F-9D17-261C56979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1A49-1A1C-6038-7764-31166FDEFDE5}"/>
              </a:ext>
            </a:extLst>
          </p:cNvPr>
          <p:cNvSpPr>
            <a:spLocks noGrp="1"/>
          </p:cNvSpPr>
          <p:nvPr>
            <p:ph type="title"/>
          </p:nvPr>
        </p:nvSpPr>
        <p:spPr/>
        <p:txBody>
          <a:bodyPr/>
          <a:lstStyle/>
          <a:p>
            <a:r>
              <a:rPr lang="en-US" dirty="0"/>
              <a:t>NCCL: </a:t>
            </a:r>
            <a:r>
              <a:rPr lang="en-US" sz="2000" dirty="0"/>
              <a:t>NVIDIA Collective Communication Library </a:t>
            </a:r>
            <a:endParaRPr lang="en-US" dirty="0"/>
          </a:p>
        </p:txBody>
      </p:sp>
      <p:sp>
        <p:nvSpPr>
          <p:cNvPr id="3" name="Text Placeholder 2">
            <a:extLst>
              <a:ext uri="{FF2B5EF4-FFF2-40B4-BE49-F238E27FC236}">
                <a16:creationId xmlns:a16="http://schemas.microsoft.com/office/drawing/2014/main" id="{3C1F6D56-96FC-8861-9420-09E0200D2F63}"/>
              </a:ext>
            </a:extLst>
          </p:cNvPr>
          <p:cNvSpPr>
            <a:spLocks noGrp="1"/>
          </p:cNvSpPr>
          <p:nvPr>
            <p:ph type="body" sz="quarter" idx="16"/>
          </p:nvPr>
        </p:nvSpPr>
        <p:spPr/>
        <p:txBody>
          <a:bodyPr/>
          <a:lstStyle/>
          <a:p>
            <a:pPr marL="0" indent="0">
              <a:buNone/>
            </a:pPr>
            <a:endParaRPr lang="en-US" dirty="0"/>
          </a:p>
          <a:p>
            <a:endParaRPr lang="en-US" dirty="0"/>
          </a:p>
          <a:p>
            <a:endParaRPr lang="en-US" dirty="0"/>
          </a:p>
          <a:p>
            <a:endParaRPr lang="en-US" dirty="0"/>
          </a:p>
        </p:txBody>
      </p:sp>
      <p:pic>
        <p:nvPicPr>
          <p:cNvPr id="4" name="Picture 2" descr="NCCL入门- Blog">
            <a:extLst>
              <a:ext uri="{FF2B5EF4-FFF2-40B4-BE49-F238E27FC236}">
                <a16:creationId xmlns:a16="http://schemas.microsoft.com/office/drawing/2014/main" id="{571974F2-522C-C91E-D1B0-8EEF1D87C6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55"/>
          <a:stretch>
            <a:fillRect/>
          </a:stretch>
        </p:blipFill>
        <p:spPr bwMode="auto">
          <a:xfrm>
            <a:off x="1053392" y="1268962"/>
            <a:ext cx="7037215" cy="33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46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6A2D9-6279-FBCD-E679-A425EA071A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8B321-2AB0-A247-4C17-8D65FAB50964}"/>
              </a:ext>
            </a:extLst>
          </p:cNvPr>
          <p:cNvSpPr>
            <a:spLocks noGrp="1"/>
          </p:cNvSpPr>
          <p:nvPr>
            <p:ph type="title"/>
          </p:nvPr>
        </p:nvSpPr>
        <p:spPr/>
        <p:txBody>
          <a:bodyPr lIns="91440" tIns="45720" rIns="91440" bIns="45720" anchor="b"/>
          <a:lstStyle/>
          <a:p>
            <a:r>
              <a:rPr lang="en-US" dirty="0">
                <a:ea typeface="Tahoma"/>
                <a:cs typeface="Tahoma"/>
              </a:rPr>
              <a:t>NCCL Operations: Reduce</a:t>
            </a:r>
          </a:p>
        </p:txBody>
      </p:sp>
      <p:sp>
        <p:nvSpPr>
          <p:cNvPr id="3" name="Text Placeholder 2">
            <a:extLst>
              <a:ext uri="{FF2B5EF4-FFF2-40B4-BE49-F238E27FC236}">
                <a16:creationId xmlns:a16="http://schemas.microsoft.com/office/drawing/2014/main" id="{D8FDE472-AD90-9C1C-D31E-748386746E76}"/>
              </a:ext>
            </a:extLst>
          </p:cNvPr>
          <p:cNvSpPr>
            <a:spLocks noGrp="1"/>
          </p:cNvSpPr>
          <p:nvPr>
            <p:ph type="body" sz="quarter" idx="16"/>
          </p:nvPr>
        </p:nvSpPr>
        <p:spPr/>
        <p:txBody>
          <a:bodyPr lIns="91440" tIns="45720" rIns="91440" bIns="45720" anchor="t">
            <a:noAutofit/>
          </a:bodyPr>
          <a:lstStyle/>
          <a:p>
            <a:pPr marL="229870" indent="-229870"/>
            <a:r>
              <a:rPr lang="en-US">
                <a:latin typeface="Tahoma"/>
                <a:ea typeface="Tahoma"/>
                <a:cs typeface="Tahoma"/>
              </a:rPr>
              <a:t>Nvidia Collective Communications Library (NCCL) - A library developed to provide inter-GPU communications primitives (operations)</a:t>
            </a:r>
          </a:p>
          <a:p>
            <a:pPr marL="229870" indent="-229870"/>
            <a:r>
              <a:rPr lang="en-US">
                <a:latin typeface="Tahoma"/>
                <a:ea typeface="Tahoma"/>
                <a:cs typeface="Tahoma"/>
              </a:rPr>
              <a:t>Reduce: *Sums* over all *tensors* and stores it in a root GPU</a:t>
            </a:r>
            <a:endParaRPr lang="en-US"/>
          </a:p>
          <a:p>
            <a:pPr marL="229870" indent="-229870"/>
            <a:endParaRPr lang="en-US"/>
          </a:p>
        </p:txBody>
      </p:sp>
      <p:pic>
        <p:nvPicPr>
          <p:cNvPr id="5" name="Picture 4" descr="../_images/reduce.png">
            <a:extLst>
              <a:ext uri="{FF2B5EF4-FFF2-40B4-BE49-F238E27FC236}">
                <a16:creationId xmlns:a16="http://schemas.microsoft.com/office/drawing/2014/main" id="{BB701CF7-1A97-9F7F-7DA2-183664984C5D}"/>
              </a:ext>
            </a:extLst>
          </p:cNvPr>
          <p:cNvPicPr>
            <a:picLocks noChangeAspect="1"/>
          </p:cNvPicPr>
          <p:nvPr/>
        </p:nvPicPr>
        <p:blipFill>
          <a:blip r:embed="rId2"/>
          <a:stretch>
            <a:fillRect/>
          </a:stretch>
        </p:blipFill>
        <p:spPr>
          <a:xfrm>
            <a:off x="1227163" y="2397377"/>
            <a:ext cx="6690711" cy="2074110"/>
          </a:xfrm>
          <a:prstGeom prst="rect">
            <a:avLst/>
          </a:prstGeom>
        </p:spPr>
      </p:pic>
      <p:sp>
        <p:nvSpPr>
          <p:cNvPr id="6" name="TextBox 5">
            <a:extLst>
              <a:ext uri="{FF2B5EF4-FFF2-40B4-BE49-F238E27FC236}">
                <a16:creationId xmlns:a16="http://schemas.microsoft.com/office/drawing/2014/main" id="{42C05578-5928-1938-02ED-AE16C3E3EC5A}"/>
              </a:ext>
            </a:extLst>
          </p:cNvPr>
          <p:cNvSpPr txBox="1"/>
          <p:nvPr/>
        </p:nvSpPr>
        <p:spPr>
          <a:xfrm>
            <a:off x="1146412" y="4605494"/>
            <a:ext cx="8085414" cy="430887"/>
          </a:xfrm>
          <a:prstGeom prst="rect">
            <a:avLst/>
          </a:prstGeom>
          <a:noFill/>
        </p:spPr>
        <p:txBody>
          <a:bodyPr wrap="square">
            <a:spAutoFit/>
          </a:bodyPr>
          <a:lstStyle/>
          <a:p>
            <a:r>
              <a:rPr lang="en-US" sz="1100" dirty="0"/>
              <a:t>NCCL (NVIDIA Collective Communication Library): NVIDIA’s high-performance library for multi-GPU and multi-node communication: </a:t>
            </a:r>
            <a:r>
              <a:rPr lang="en-US" sz="1100" dirty="0">
                <a:hlinkClick r:id="rId3"/>
              </a:rPr>
              <a:t>https://docs.nvidia.com/deeplearning/nccl/user-guide/docs/usage/collectives.html</a:t>
            </a:r>
            <a:r>
              <a:rPr lang="en-US" sz="1100" dirty="0"/>
              <a:t> </a:t>
            </a:r>
          </a:p>
        </p:txBody>
      </p:sp>
    </p:spTree>
    <p:extLst>
      <p:ext uri="{BB962C8B-B14F-4D97-AF65-F5344CB8AC3E}">
        <p14:creationId xmlns:p14="http://schemas.microsoft.com/office/powerpoint/2010/main" val="9801166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1DAB-8E13-1ADF-7495-D55E8FC23E69}"/>
              </a:ext>
            </a:extLst>
          </p:cNvPr>
          <p:cNvSpPr>
            <a:spLocks noGrp="1"/>
          </p:cNvSpPr>
          <p:nvPr>
            <p:ph type="title"/>
          </p:nvPr>
        </p:nvSpPr>
        <p:spPr/>
        <p:txBody>
          <a:bodyPr lIns="91440" tIns="45720" rIns="91440" bIns="45720" anchor="b"/>
          <a:lstStyle/>
          <a:p>
            <a:r>
              <a:rPr lang="en-US">
                <a:ea typeface="Tahoma"/>
                <a:cs typeface="Tahoma"/>
              </a:rPr>
              <a:t>NCCL Operations: Broadcast</a:t>
            </a:r>
            <a:endParaRPr lang="en-US"/>
          </a:p>
        </p:txBody>
      </p:sp>
      <p:sp>
        <p:nvSpPr>
          <p:cNvPr id="3" name="Text Placeholder 2">
            <a:extLst>
              <a:ext uri="{FF2B5EF4-FFF2-40B4-BE49-F238E27FC236}">
                <a16:creationId xmlns:a16="http://schemas.microsoft.com/office/drawing/2014/main" id="{D87EB557-3EEF-DF34-3D73-6A979288D4B7}"/>
              </a:ext>
            </a:extLst>
          </p:cNvPr>
          <p:cNvSpPr>
            <a:spLocks noGrp="1"/>
          </p:cNvSpPr>
          <p:nvPr>
            <p:ph type="body" sz="quarter" idx="16"/>
          </p:nvPr>
        </p:nvSpPr>
        <p:spPr/>
        <p:txBody>
          <a:bodyPr lIns="91440" tIns="45720" rIns="91440" bIns="45720" anchor="t">
            <a:noAutofit/>
          </a:bodyPr>
          <a:lstStyle/>
          <a:p>
            <a:pPr marL="229870" indent="-229870"/>
            <a:r>
              <a:rPr lang="en-US">
                <a:latin typeface="Tahoma"/>
                <a:ea typeface="Tahoma"/>
                <a:cs typeface="Tahoma"/>
              </a:rPr>
              <a:t>Broadcast: Duplicates one tensor to all GPUs</a:t>
            </a:r>
            <a:endParaRPr lang="en-US"/>
          </a:p>
          <a:p>
            <a:pPr marL="229870" indent="-229870"/>
            <a:endParaRPr lang="en-US"/>
          </a:p>
          <a:p>
            <a:pPr marL="229870" indent="-229870"/>
            <a:endParaRPr lang="en-US"/>
          </a:p>
        </p:txBody>
      </p:sp>
      <p:pic>
        <p:nvPicPr>
          <p:cNvPr id="4" name="Picture 3" descr="../_images/broadcast.png">
            <a:extLst>
              <a:ext uri="{FF2B5EF4-FFF2-40B4-BE49-F238E27FC236}">
                <a16:creationId xmlns:a16="http://schemas.microsoft.com/office/drawing/2014/main" id="{6B7F13A9-6F7C-9B7D-DDF7-0CCA7C0F5569}"/>
              </a:ext>
            </a:extLst>
          </p:cNvPr>
          <p:cNvPicPr>
            <a:picLocks noChangeAspect="1"/>
          </p:cNvPicPr>
          <p:nvPr/>
        </p:nvPicPr>
        <p:blipFill>
          <a:blip r:embed="rId2"/>
          <a:stretch>
            <a:fillRect/>
          </a:stretch>
        </p:blipFill>
        <p:spPr>
          <a:xfrm>
            <a:off x="1471613" y="2179396"/>
            <a:ext cx="6200775" cy="1905000"/>
          </a:xfrm>
          <a:prstGeom prst="rect">
            <a:avLst/>
          </a:prstGeom>
        </p:spPr>
      </p:pic>
    </p:spTree>
    <p:extLst>
      <p:ext uri="{BB962C8B-B14F-4D97-AF65-F5344CB8AC3E}">
        <p14:creationId xmlns:p14="http://schemas.microsoft.com/office/powerpoint/2010/main" val="2030659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54CB9-A50F-CA36-34B6-2E41846BDB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12800-687B-92D6-474C-CE05D7AC77F6}"/>
              </a:ext>
            </a:extLst>
          </p:cNvPr>
          <p:cNvSpPr>
            <a:spLocks noGrp="1"/>
          </p:cNvSpPr>
          <p:nvPr>
            <p:ph type="title"/>
          </p:nvPr>
        </p:nvSpPr>
        <p:spPr/>
        <p:txBody>
          <a:bodyPr lIns="91440" tIns="45720" rIns="91440" bIns="45720" anchor="b"/>
          <a:lstStyle/>
          <a:p>
            <a:r>
              <a:rPr lang="en-US">
                <a:ea typeface="Tahoma"/>
                <a:cs typeface="Tahoma"/>
              </a:rPr>
              <a:t>NCCL Operations: All Reduce</a:t>
            </a:r>
            <a:endParaRPr lang="en-US"/>
          </a:p>
        </p:txBody>
      </p:sp>
      <p:sp>
        <p:nvSpPr>
          <p:cNvPr id="3" name="Text Placeholder 2">
            <a:extLst>
              <a:ext uri="{FF2B5EF4-FFF2-40B4-BE49-F238E27FC236}">
                <a16:creationId xmlns:a16="http://schemas.microsoft.com/office/drawing/2014/main" id="{F840EE7E-9D01-263E-0D0B-CAAE9B41CEA1}"/>
              </a:ext>
            </a:extLst>
          </p:cNvPr>
          <p:cNvSpPr>
            <a:spLocks noGrp="1"/>
          </p:cNvSpPr>
          <p:nvPr>
            <p:ph type="body" sz="quarter" idx="16"/>
          </p:nvPr>
        </p:nvSpPr>
        <p:spPr/>
        <p:txBody>
          <a:bodyPr lIns="91440" tIns="45720" rIns="91440" bIns="45720" anchor="t">
            <a:noAutofit/>
          </a:bodyPr>
          <a:lstStyle/>
          <a:p>
            <a:pPr marL="229870" indent="-229870"/>
            <a:r>
              <a:rPr lang="en-US" dirty="0">
                <a:latin typeface="Tahoma"/>
                <a:ea typeface="Tahoma"/>
                <a:cs typeface="Tahoma"/>
              </a:rPr>
              <a:t>All Reduce = Reduce + Broadcast </a:t>
            </a:r>
            <a:endParaRPr lang="en-US" dirty="0"/>
          </a:p>
          <a:p>
            <a:pPr marL="0" indent="0">
              <a:buNone/>
            </a:pPr>
            <a:r>
              <a:rPr lang="en-US" dirty="0">
                <a:latin typeface="Tahoma"/>
                <a:ea typeface="Tahoma"/>
                <a:cs typeface="Tahoma"/>
              </a:rPr>
              <a:t> = Sum over input tensors, then duplicate it to all GPUs</a:t>
            </a:r>
            <a:endParaRPr lang="en-US" dirty="0"/>
          </a:p>
          <a:p>
            <a:pPr marL="229870" indent="-229870"/>
            <a:endParaRPr lang="en-US" dirty="0"/>
          </a:p>
        </p:txBody>
      </p:sp>
      <p:pic>
        <p:nvPicPr>
          <p:cNvPr id="5" name="Picture 4" descr="../_images/allreduce.png">
            <a:extLst>
              <a:ext uri="{FF2B5EF4-FFF2-40B4-BE49-F238E27FC236}">
                <a16:creationId xmlns:a16="http://schemas.microsoft.com/office/drawing/2014/main" id="{1DF3D6C8-1EFA-EA0F-816F-7E8F0F42641F}"/>
              </a:ext>
            </a:extLst>
          </p:cNvPr>
          <p:cNvPicPr>
            <a:picLocks noChangeAspect="1"/>
          </p:cNvPicPr>
          <p:nvPr/>
        </p:nvPicPr>
        <p:blipFill>
          <a:blip r:embed="rId2"/>
          <a:stretch>
            <a:fillRect/>
          </a:stretch>
        </p:blipFill>
        <p:spPr>
          <a:xfrm>
            <a:off x="1247460" y="2172427"/>
            <a:ext cx="6649078" cy="2047617"/>
          </a:xfrm>
          <a:prstGeom prst="rect">
            <a:avLst/>
          </a:prstGeom>
        </p:spPr>
      </p:pic>
    </p:spTree>
    <p:extLst>
      <p:ext uri="{BB962C8B-B14F-4D97-AF65-F5344CB8AC3E}">
        <p14:creationId xmlns:p14="http://schemas.microsoft.com/office/powerpoint/2010/main" val="4266242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B3F07E-90D8-C984-6848-527004FD1B54}"/>
              </a:ext>
            </a:extLst>
          </p:cNvPr>
          <p:cNvSpPr>
            <a:spLocks noGrp="1"/>
          </p:cNvSpPr>
          <p:nvPr>
            <p:ph sz="quarter" idx="20"/>
          </p:nvPr>
        </p:nvSpPr>
        <p:spPr/>
        <p:txBody>
          <a:bodyPr/>
          <a:lstStyle/>
          <a:p>
            <a:r>
              <a:rPr lang="en-US" dirty="0"/>
              <a:t>I may want to have a brief introduction on these before I get to distributed training: </a:t>
            </a:r>
            <a:r>
              <a:rPr lang="en-US" dirty="0">
                <a:hlinkClick r:id="rId2"/>
              </a:rPr>
              <a:t>https://www.youtube.com/watch?v=T22e3fgit-A</a:t>
            </a:r>
            <a:r>
              <a:rPr lang="en-US" dirty="0"/>
              <a:t> </a:t>
            </a:r>
          </a:p>
        </p:txBody>
      </p:sp>
      <p:sp>
        <p:nvSpPr>
          <p:cNvPr id="4" name="Text Placeholder 3">
            <a:extLst>
              <a:ext uri="{FF2B5EF4-FFF2-40B4-BE49-F238E27FC236}">
                <a16:creationId xmlns:a16="http://schemas.microsoft.com/office/drawing/2014/main" id="{C63B15C8-FB59-F27E-2E26-EDE0E13211D3}"/>
              </a:ext>
            </a:extLst>
          </p:cNvPr>
          <p:cNvSpPr>
            <a:spLocks noGrp="1"/>
          </p:cNvSpPr>
          <p:nvPr>
            <p:ph type="body" sz="quarter" idx="19"/>
          </p:nvPr>
        </p:nvSpPr>
        <p:spPr/>
        <p:txBody>
          <a:bodyPr/>
          <a:lstStyle/>
          <a:p>
            <a:endParaRPr lang="en-US"/>
          </a:p>
        </p:txBody>
      </p:sp>
      <p:sp>
        <p:nvSpPr>
          <p:cNvPr id="2" name="Title 1">
            <a:extLst>
              <a:ext uri="{FF2B5EF4-FFF2-40B4-BE49-F238E27FC236}">
                <a16:creationId xmlns:a16="http://schemas.microsoft.com/office/drawing/2014/main" id="{675EA528-5D6C-5818-31B3-125ED0CE895A}"/>
              </a:ext>
            </a:extLst>
          </p:cNvPr>
          <p:cNvSpPr>
            <a:spLocks noGrp="1"/>
          </p:cNvSpPr>
          <p:nvPr>
            <p:ph type="title"/>
          </p:nvPr>
        </p:nvSpPr>
        <p:spPr/>
        <p:txBody>
          <a:bodyPr/>
          <a:lstStyle/>
          <a:p>
            <a:r>
              <a:rPr lang="en-US" dirty="0"/>
              <a:t>Incorporate: More on NCCL operations</a:t>
            </a:r>
          </a:p>
        </p:txBody>
      </p:sp>
    </p:spTree>
    <p:extLst>
      <p:ext uri="{BB962C8B-B14F-4D97-AF65-F5344CB8AC3E}">
        <p14:creationId xmlns:p14="http://schemas.microsoft.com/office/powerpoint/2010/main" val="3570763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5CCB41-44BA-BB9C-6465-E1B2F5397EB9}"/>
              </a:ext>
            </a:extLst>
          </p:cNvPr>
          <p:cNvSpPr>
            <a:spLocks noGrp="1"/>
          </p:cNvSpPr>
          <p:nvPr>
            <p:ph type="body" sz="quarter" idx="10"/>
          </p:nvPr>
        </p:nvSpPr>
        <p:spPr/>
        <p:txBody>
          <a:bodyPr>
            <a:normAutofit/>
          </a:bodyPr>
          <a:lstStyle/>
          <a:p>
            <a:r>
              <a:rPr lang="en-US" sz="3200" dirty="0"/>
              <a:t>Back to distributed training! </a:t>
            </a:r>
          </a:p>
        </p:txBody>
      </p:sp>
    </p:spTree>
    <p:extLst>
      <p:ext uri="{BB962C8B-B14F-4D97-AF65-F5344CB8AC3E}">
        <p14:creationId xmlns:p14="http://schemas.microsoft.com/office/powerpoint/2010/main" val="3513671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B4945-C3CD-5B73-99A4-476720663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BE263A-265F-5641-8468-74317640962C}"/>
              </a:ext>
            </a:extLst>
          </p:cNvPr>
          <p:cNvSpPr>
            <a:spLocks noGrp="1"/>
          </p:cNvSpPr>
          <p:nvPr>
            <p:ph type="title"/>
          </p:nvPr>
        </p:nvSpPr>
        <p:spPr/>
        <p:txBody>
          <a:bodyPr lIns="91440" tIns="45720" rIns="91440" bIns="45720" anchor="b"/>
          <a:lstStyle/>
          <a:p>
            <a:r>
              <a:rPr lang="en-US" dirty="0">
                <a:ea typeface="Tahoma"/>
                <a:cs typeface="Tahoma"/>
              </a:rPr>
              <a:t>Naïve Data Parallelism</a:t>
            </a:r>
            <a:endParaRPr lang="en-US" dirty="0"/>
          </a:p>
        </p:txBody>
      </p:sp>
      <p:sp>
        <p:nvSpPr>
          <p:cNvPr id="5" name="Rectangle: Rounded Corners 4">
            <a:extLst>
              <a:ext uri="{FF2B5EF4-FFF2-40B4-BE49-F238E27FC236}">
                <a16:creationId xmlns:a16="http://schemas.microsoft.com/office/drawing/2014/main" id="{B719D63A-920C-F4F2-BE2E-E7FA06CEE632}"/>
              </a:ext>
            </a:extLst>
          </p:cNvPr>
          <p:cNvSpPr/>
          <p:nvPr/>
        </p:nvSpPr>
        <p:spPr>
          <a:xfrm>
            <a:off x="869898" y="3014481"/>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0CE05F45-D793-EAEA-5130-18DF2188D017}"/>
              </a:ext>
            </a:extLst>
          </p:cNvPr>
          <p:cNvPicPr>
            <a:picLocks noChangeAspect="1"/>
          </p:cNvPicPr>
          <p:nvPr/>
        </p:nvPicPr>
        <p:blipFill>
          <a:blip r:embed="rId2"/>
          <a:stretch>
            <a:fillRect/>
          </a:stretch>
        </p:blipFill>
        <p:spPr>
          <a:xfrm>
            <a:off x="1055213" y="3108489"/>
            <a:ext cx="599780" cy="620401"/>
          </a:xfrm>
          <a:prstGeom prst="rect">
            <a:avLst/>
          </a:prstGeom>
        </p:spPr>
      </p:pic>
      <p:sp>
        <p:nvSpPr>
          <p:cNvPr id="9" name="TextBox 8">
            <a:extLst>
              <a:ext uri="{FF2B5EF4-FFF2-40B4-BE49-F238E27FC236}">
                <a16:creationId xmlns:a16="http://schemas.microsoft.com/office/drawing/2014/main" id="{CA901B53-2204-DD5E-3D3B-C3D7DA782539}"/>
              </a:ext>
            </a:extLst>
          </p:cNvPr>
          <p:cNvSpPr txBox="1"/>
          <p:nvPr/>
        </p:nvSpPr>
        <p:spPr>
          <a:xfrm>
            <a:off x="1083450" y="3700005"/>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0</a:t>
            </a:r>
            <a:endParaRPr lang="en-US"/>
          </a:p>
        </p:txBody>
      </p:sp>
      <p:pic>
        <p:nvPicPr>
          <p:cNvPr id="11" name="Picture 10" descr="A group of colorful circles on a black background&#10;&#10;AI-generated content may be incorrect.">
            <a:extLst>
              <a:ext uri="{FF2B5EF4-FFF2-40B4-BE49-F238E27FC236}">
                <a16:creationId xmlns:a16="http://schemas.microsoft.com/office/drawing/2014/main" id="{D46E38DA-25C2-D043-71A6-AF215F58601B}"/>
              </a:ext>
            </a:extLst>
          </p:cNvPr>
          <p:cNvPicPr>
            <a:picLocks noChangeAspect="1"/>
          </p:cNvPicPr>
          <p:nvPr/>
        </p:nvPicPr>
        <p:blipFill>
          <a:blip r:embed="rId3"/>
          <a:stretch>
            <a:fillRect/>
          </a:stretch>
        </p:blipFill>
        <p:spPr>
          <a:xfrm>
            <a:off x="2248293" y="3058410"/>
            <a:ext cx="655753" cy="641024"/>
          </a:xfrm>
          <a:prstGeom prst="rect">
            <a:avLst/>
          </a:prstGeom>
        </p:spPr>
      </p:pic>
      <p:sp>
        <p:nvSpPr>
          <p:cNvPr id="13" name="TextBox 12">
            <a:extLst>
              <a:ext uri="{FF2B5EF4-FFF2-40B4-BE49-F238E27FC236}">
                <a16:creationId xmlns:a16="http://schemas.microsoft.com/office/drawing/2014/main" id="{5413F97F-49E8-D087-726C-620C214CF3C2}"/>
              </a:ext>
            </a:extLst>
          </p:cNvPr>
          <p:cNvSpPr txBox="1"/>
          <p:nvPr/>
        </p:nvSpPr>
        <p:spPr>
          <a:xfrm>
            <a:off x="2247070" y="3617519"/>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sp>
        <p:nvSpPr>
          <p:cNvPr id="15" name="Rectangle: Rounded Corners 14">
            <a:extLst>
              <a:ext uri="{FF2B5EF4-FFF2-40B4-BE49-F238E27FC236}">
                <a16:creationId xmlns:a16="http://schemas.microsoft.com/office/drawing/2014/main" id="{94F2BE0F-8687-E99C-AA6F-73289CD5503F}"/>
              </a:ext>
            </a:extLst>
          </p:cNvPr>
          <p:cNvSpPr/>
          <p:nvPr/>
        </p:nvSpPr>
        <p:spPr>
          <a:xfrm>
            <a:off x="3418080" y="3017426"/>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B6D8F143-3A9D-8607-F14E-0B6666C2DDCD}"/>
              </a:ext>
            </a:extLst>
          </p:cNvPr>
          <p:cNvPicPr>
            <a:picLocks noChangeAspect="1"/>
          </p:cNvPicPr>
          <p:nvPr/>
        </p:nvPicPr>
        <p:blipFill>
          <a:blip r:embed="rId2"/>
          <a:stretch>
            <a:fillRect/>
          </a:stretch>
        </p:blipFill>
        <p:spPr>
          <a:xfrm>
            <a:off x="3603395" y="3111435"/>
            <a:ext cx="599780" cy="620401"/>
          </a:xfrm>
          <a:prstGeom prst="rect">
            <a:avLst/>
          </a:prstGeom>
        </p:spPr>
      </p:pic>
      <p:sp>
        <p:nvSpPr>
          <p:cNvPr id="19" name="TextBox 18">
            <a:extLst>
              <a:ext uri="{FF2B5EF4-FFF2-40B4-BE49-F238E27FC236}">
                <a16:creationId xmlns:a16="http://schemas.microsoft.com/office/drawing/2014/main" id="{42C38137-FDF9-918B-7060-DA866215C932}"/>
              </a:ext>
            </a:extLst>
          </p:cNvPr>
          <p:cNvSpPr txBox="1"/>
          <p:nvPr/>
        </p:nvSpPr>
        <p:spPr>
          <a:xfrm>
            <a:off x="3631632" y="3702950"/>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1</a:t>
            </a:r>
            <a:endParaRPr lang="en-US"/>
          </a:p>
        </p:txBody>
      </p:sp>
      <p:pic>
        <p:nvPicPr>
          <p:cNvPr id="21" name="Picture 20" descr="A group of colorful circles on a black background&#10;&#10;AI-generated content may be incorrect.">
            <a:extLst>
              <a:ext uri="{FF2B5EF4-FFF2-40B4-BE49-F238E27FC236}">
                <a16:creationId xmlns:a16="http://schemas.microsoft.com/office/drawing/2014/main" id="{124484B6-49EF-80F6-609F-F3B87B991F47}"/>
              </a:ext>
            </a:extLst>
          </p:cNvPr>
          <p:cNvPicPr>
            <a:picLocks noChangeAspect="1"/>
          </p:cNvPicPr>
          <p:nvPr/>
        </p:nvPicPr>
        <p:blipFill>
          <a:blip r:embed="rId3"/>
          <a:stretch>
            <a:fillRect/>
          </a:stretch>
        </p:blipFill>
        <p:spPr>
          <a:xfrm>
            <a:off x="4796475" y="3061355"/>
            <a:ext cx="655753" cy="641024"/>
          </a:xfrm>
          <a:prstGeom prst="rect">
            <a:avLst/>
          </a:prstGeom>
        </p:spPr>
      </p:pic>
      <p:sp>
        <p:nvSpPr>
          <p:cNvPr id="23" name="TextBox 22">
            <a:extLst>
              <a:ext uri="{FF2B5EF4-FFF2-40B4-BE49-F238E27FC236}">
                <a16:creationId xmlns:a16="http://schemas.microsoft.com/office/drawing/2014/main" id="{B5EABA02-4B9F-F119-3760-CE055AB1DC16}"/>
              </a:ext>
            </a:extLst>
          </p:cNvPr>
          <p:cNvSpPr txBox="1"/>
          <p:nvPr/>
        </p:nvSpPr>
        <p:spPr>
          <a:xfrm>
            <a:off x="4795252" y="362046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sp>
        <p:nvSpPr>
          <p:cNvPr id="25" name="Rectangle: Rounded Corners 24">
            <a:extLst>
              <a:ext uri="{FF2B5EF4-FFF2-40B4-BE49-F238E27FC236}">
                <a16:creationId xmlns:a16="http://schemas.microsoft.com/office/drawing/2014/main" id="{9E9DDACB-38A8-FDB1-A0FB-C81531E4519E}"/>
              </a:ext>
            </a:extLst>
          </p:cNvPr>
          <p:cNvSpPr/>
          <p:nvPr/>
        </p:nvSpPr>
        <p:spPr>
          <a:xfrm>
            <a:off x="5998667" y="301447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994AD8EC-7CDE-146A-2BC4-E1D4044BF5C0}"/>
              </a:ext>
            </a:extLst>
          </p:cNvPr>
          <p:cNvPicPr>
            <a:picLocks noChangeAspect="1"/>
          </p:cNvPicPr>
          <p:nvPr/>
        </p:nvPicPr>
        <p:blipFill>
          <a:blip r:embed="rId2"/>
          <a:stretch>
            <a:fillRect/>
          </a:stretch>
        </p:blipFill>
        <p:spPr>
          <a:xfrm>
            <a:off x="6183982" y="3108488"/>
            <a:ext cx="599780" cy="620401"/>
          </a:xfrm>
          <a:prstGeom prst="rect">
            <a:avLst/>
          </a:prstGeom>
        </p:spPr>
      </p:pic>
      <p:sp>
        <p:nvSpPr>
          <p:cNvPr id="29" name="TextBox 28">
            <a:extLst>
              <a:ext uri="{FF2B5EF4-FFF2-40B4-BE49-F238E27FC236}">
                <a16:creationId xmlns:a16="http://schemas.microsoft.com/office/drawing/2014/main" id="{70DE5942-98CE-106D-F30D-A20B52D49828}"/>
              </a:ext>
            </a:extLst>
          </p:cNvPr>
          <p:cNvSpPr txBox="1"/>
          <p:nvPr/>
        </p:nvSpPr>
        <p:spPr>
          <a:xfrm>
            <a:off x="6212219" y="3700003"/>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2</a:t>
            </a:r>
            <a:endParaRPr lang="en-US"/>
          </a:p>
        </p:txBody>
      </p:sp>
      <p:pic>
        <p:nvPicPr>
          <p:cNvPr id="31" name="Picture 30" descr="A group of colorful circles on a black background&#10;&#10;AI-generated content may be incorrect.">
            <a:extLst>
              <a:ext uri="{FF2B5EF4-FFF2-40B4-BE49-F238E27FC236}">
                <a16:creationId xmlns:a16="http://schemas.microsoft.com/office/drawing/2014/main" id="{ACFC5B5B-5305-342B-71DA-26868FC79326}"/>
              </a:ext>
            </a:extLst>
          </p:cNvPr>
          <p:cNvPicPr>
            <a:picLocks noChangeAspect="1"/>
          </p:cNvPicPr>
          <p:nvPr/>
        </p:nvPicPr>
        <p:blipFill>
          <a:blip r:embed="rId3"/>
          <a:stretch>
            <a:fillRect/>
          </a:stretch>
        </p:blipFill>
        <p:spPr>
          <a:xfrm>
            <a:off x="7377062" y="3058408"/>
            <a:ext cx="655753" cy="641024"/>
          </a:xfrm>
          <a:prstGeom prst="rect">
            <a:avLst/>
          </a:prstGeom>
        </p:spPr>
      </p:pic>
      <p:sp>
        <p:nvSpPr>
          <p:cNvPr id="33" name="TextBox 32">
            <a:extLst>
              <a:ext uri="{FF2B5EF4-FFF2-40B4-BE49-F238E27FC236}">
                <a16:creationId xmlns:a16="http://schemas.microsoft.com/office/drawing/2014/main" id="{B93257F7-65FF-A231-9C68-22A47B8DCAB1}"/>
              </a:ext>
            </a:extLst>
          </p:cNvPr>
          <p:cNvSpPr txBox="1"/>
          <p:nvPr/>
        </p:nvSpPr>
        <p:spPr>
          <a:xfrm>
            <a:off x="7375839" y="361751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pic>
        <p:nvPicPr>
          <p:cNvPr id="34" name="Picture 33" descr="A yellow folder with a stack of coins&#10;&#10;AI-generated content may be incorrect.">
            <a:extLst>
              <a:ext uri="{FF2B5EF4-FFF2-40B4-BE49-F238E27FC236}">
                <a16:creationId xmlns:a16="http://schemas.microsoft.com/office/drawing/2014/main" id="{9B1F2087-5B50-628F-3857-7B36767C8960}"/>
              </a:ext>
            </a:extLst>
          </p:cNvPr>
          <p:cNvPicPr>
            <a:picLocks noChangeAspect="1"/>
          </p:cNvPicPr>
          <p:nvPr/>
        </p:nvPicPr>
        <p:blipFill>
          <a:blip r:embed="rId4"/>
          <a:stretch>
            <a:fillRect/>
          </a:stretch>
        </p:blipFill>
        <p:spPr>
          <a:xfrm>
            <a:off x="3780148" y="963891"/>
            <a:ext cx="1303845" cy="1303845"/>
          </a:xfrm>
          <a:prstGeom prst="rect">
            <a:avLst/>
          </a:prstGeom>
        </p:spPr>
      </p:pic>
      <p:sp>
        <p:nvSpPr>
          <p:cNvPr id="35" name="TextBox 34">
            <a:extLst>
              <a:ext uri="{FF2B5EF4-FFF2-40B4-BE49-F238E27FC236}">
                <a16:creationId xmlns:a16="http://schemas.microsoft.com/office/drawing/2014/main" id="{88D1F506-CF3A-34A0-D74C-2962049172FB}"/>
              </a:ext>
            </a:extLst>
          </p:cNvPr>
          <p:cNvSpPr txBox="1"/>
          <p:nvPr/>
        </p:nvSpPr>
        <p:spPr>
          <a:xfrm>
            <a:off x="3879103" y="1959590"/>
            <a:ext cx="11042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rPr>
              <a:t>Dataset</a:t>
            </a:r>
          </a:p>
        </p:txBody>
      </p:sp>
      <p:cxnSp>
        <p:nvCxnSpPr>
          <p:cNvPr id="40" name="Straight Arrow Connector 39">
            <a:extLst>
              <a:ext uri="{FF2B5EF4-FFF2-40B4-BE49-F238E27FC236}">
                <a16:creationId xmlns:a16="http://schemas.microsoft.com/office/drawing/2014/main" id="{5861BBE7-C520-5FC6-3C83-1CD9B6D5EA5B}"/>
              </a:ext>
            </a:extLst>
          </p:cNvPr>
          <p:cNvCxnSpPr/>
          <p:nvPr/>
        </p:nvCxnSpPr>
        <p:spPr>
          <a:xfrm flipH="1">
            <a:off x="2126673" y="2225384"/>
            <a:ext cx="1557501" cy="6644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1FE184C3-4F27-DC2F-A043-72194EFDE3AA}"/>
              </a:ext>
            </a:extLst>
          </p:cNvPr>
          <p:cNvCxnSpPr>
            <a:cxnSpLocks/>
          </p:cNvCxnSpPr>
          <p:nvPr/>
        </p:nvCxnSpPr>
        <p:spPr>
          <a:xfrm>
            <a:off x="4432425" y="2357947"/>
            <a:ext cx="3814" cy="4877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1B6B52F9-8730-0CB5-735A-232CFD10D714}"/>
              </a:ext>
            </a:extLst>
          </p:cNvPr>
          <p:cNvCxnSpPr>
            <a:cxnSpLocks/>
          </p:cNvCxnSpPr>
          <p:nvPr/>
        </p:nvCxnSpPr>
        <p:spPr>
          <a:xfrm>
            <a:off x="5269051" y="2228325"/>
            <a:ext cx="1762503" cy="602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560EFBB8-9971-C4E5-B596-1548556EDECE}"/>
              </a:ext>
            </a:extLst>
          </p:cNvPr>
          <p:cNvSpPr txBox="1"/>
          <p:nvPr/>
        </p:nvSpPr>
        <p:spPr>
          <a:xfrm>
            <a:off x="993938" y="4201997"/>
            <a:ext cx="715317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First, we want to shard the dataset and feed them into different GPUs</a:t>
            </a:r>
            <a:endParaRPr lang="en-US"/>
          </a:p>
          <a:p>
            <a:pPr algn="ctr"/>
            <a:r>
              <a:rPr lang="en-US" sz="1800">
                <a:latin typeface="Corbel"/>
              </a:rPr>
              <a:t>How do we update the parameters?</a:t>
            </a:r>
          </a:p>
          <a:p>
            <a:endParaRPr lang="en-US"/>
          </a:p>
        </p:txBody>
      </p:sp>
      <p:pic>
        <p:nvPicPr>
          <p:cNvPr id="4" name="Picture 3" descr="A yellow folder with a stack of coins&#10;&#10;AI-generated content may be incorrect.">
            <a:extLst>
              <a:ext uri="{FF2B5EF4-FFF2-40B4-BE49-F238E27FC236}">
                <a16:creationId xmlns:a16="http://schemas.microsoft.com/office/drawing/2014/main" id="{BF181EFA-C55C-11D5-604C-7D4B524558A8}"/>
              </a:ext>
            </a:extLst>
          </p:cNvPr>
          <p:cNvPicPr>
            <a:picLocks noChangeAspect="1"/>
          </p:cNvPicPr>
          <p:nvPr/>
        </p:nvPicPr>
        <p:blipFill>
          <a:blip r:embed="rId4"/>
          <a:srcRect r="51626"/>
          <a:stretch>
            <a:fillRect/>
          </a:stretch>
        </p:blipFill>
        <p:spPr>
          <a:xfrm>
            <a:off x="1556649" y="3193330"/>
            <a:ext cx="630720" cy="1303845"/>
          </a:xfrm>
          <a:prstGeom prst="rect">
            <a:avLst/>
          </a:prstGeom>
        </p:spPr>
      </p:pic>
      <p:pic>
        <p:nvPicPr>
          <p:cNvPr id="6" name="Picture 5" descr="A yellow folder with a stack of coins&#10;&#10;AI-generated content may be incorrect.">
            <a:extLst>
              <a:ext uri="{FF2B5EF4-FFF2-40B4-BE49-F238E27FC236}">
                <a16:creationId xmlns:a16="http://schemas.microsoft.com/office/drawing/2014/main" id="{1ACE3FF8-4427-024E-63D6-37E786D87A4A}"/>
              </a:ext>
            </a:extLst>
          </p:cNvPr>
          <p:cNvPicPr>
            <a:picLocks noChangeAspect="1"/>
          </p:cNvPicPr>
          <p:nvPr/>
        </p:nvPicPr>
        <p:blipFill>
          <a:blip r:embed="rId4"/>
          <a:srcRect l="25454" r="33175"/>
          <a:stretch>
            <a:fillRect/>
          </a:stretch>
        </p:blipFill>
        <p:spPr>
          <a:xfrm>
            <a:off x="4233974" y="3221883"/>
            <a:ext cx="539427" cy="1303845"/>
          </a:xfrm>
          <a:prstGeom prst="rect">
            <a:avLst/>
          </a:prstGeom>
        </p:spPr>
      </p:pic>
      <p:pic>
        <p:nvPicPr>
          <p:cNvPr id="8" name="Picture 7" descr="A yellow folder with a stack of coins&#10;&#10;AI-generated content may be incorrect.">
            <a:extLst>
              <a:ext uri="{FF2B5EF4-FFF2-40B4-BE49-F238E27FC236}">
                <a16:creationId xmlns:a16="http://schemas.microsoft.com/office/drawing/2014/main" id="{2697A4C4-31AA-9EC0-CE70-75557AC12296}"/>
              </a:ext>
            </a:extLst>
          </p:cNvPr>
          <p:cNvPicPr>
            <a:picLocks noChangeAspect="1"/>
          </p:cNvPicPr>
          <p:nvPr/>
        </p:nvPicPr>
        <p:blipFill>
          <a:blip r:embed="rId4"/>
          <a:srcRect l="61173" r="4093"/>
          <a:stretch>
            <a:fillRect/>
          </a:stretch>
        </p:blipFill>
        <p:spPr>
          <a:xfrm>
            <a:off x="6884049" y="3221884"/>
            <a:ext cx="452880" cy="1303845"/>
          </a:xfrm>
          <a:prstGeom prst="rect">
            <a:avLst/>
          </a:prstGeom>
        </p:spPr>
      </p:pic>
    </p:spTree>
    <p:extLst>
      <p:ext uri="{BB962C8B-B14F-4D97-AF65-F5344CB8AC3E}">
        <p14:creationId xmlns:p14="http://schemas.microsoft.com/office/powerpoint/2010/main" val="258922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55591-91A7-D408-0C78-A59A2D90E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A986A-0F10-3054-ABE4-09FC5E3E5DAB}"/>
              </a:ext>
            </a:extLst>
          </p:cNvPr>
          <p:cNvSpPr>
            <a:spLocks noGrp="1"/>
          </p:cNvSpPr>
          <p:nvPr>
            <p:ph type="title"/>
          </p:nvPr>
        </p:nvSpPr>
        <p:spPr/>
        <p:txBody>
          <a:bodyPr lIns="91440" tIns="45720" rIns="91440" bIns="45720" anchor="b"/>
          <a:lstStyle/>
          <a:p>
            <a:r>
              <a:rPr lang="en-US">
                <a:ea typeface="Tahoma"/>
                <a:cs typeface="Tahoma"/>
              </a:rPr>
              <a:t>Naïve Data Parallelism</a:t>
            </a:r>
            <a:endParaRPr lang="en-US"/>
          </a:p>
        </p:txBody>
      </p:sp>
      <p:sp>
        <p:nvSpPr>
          <p:cNvPr id="5" name="Rectangle: Rounded Corners 4">
            <a:extLst>
              <a:ext uri="{FF2B5EF4-FFF2-40B4-BE49-F238E27FC236}">
                <a16:creationId xmlns:a16="http://schemas.microsoft.com/office/drawing/2014/main" id="{7D792A0B-1D6A-D4A0-1341-27896C81BD49}"/>
              </a:ext>
            </a:extLst>
          </p:cNvPr>
          <p:cNvSpPr/>
          <p:nvPr/>
        </p:nvSpPr>
        <p:spPr>
          <a:xfrm>
            <a:off x="869898" y="3014481"/>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94A5CC0C-FD63-58E4-E456-B20B27246DD2}"/>
              </a:ext>
            </a:extLst>
          </p:cNvPr>
          <p:cNvPicPr>
            <a:picLocks noChangeAspect="1"/>
          </p:cNvPicPr>
          <p:nvPr/>
        </p:nvPicPr>
        <p:blipFill>
          <a:blip r:embed="rId2"/>
          <a:stretch>
            <a:fillRect/>
          </a:stretch>
        </p:blipFill>
        <p:spPr>
          <a:xfrm>
            <a:off x="1055213" y="3108489"/>
            <a:ext cx="599780" cy="620401"/>
          </a:xfrm>
          <a:prstGeom prst="rect">
            <a:avLst/>
          </a:prstGeom>
        </p:spPr>
      </p:pic>
      <p:sp>
        <p:nvSpPr>
          <p:cNvPr id="9" name="TextBox 8">
            <a:extLst>
              <a:ext uri="{FF2B5EF4-FFF2-40B4-BE49-F238E27FC236}">
                <a16:creationId xmlns:a16="http://schemas.microsoft.com/office/drawing/2014/main" id="{905B777C-B69E-ECCF-6114-A70734780B4A}"/>
              </a:ext>
            </a:extLst>
          </p:cNvPr>
          <p:cNvSpPr txBox="1"/>
          <p:nvPr/>
        </p:nvSpPr>
        <p:spPr>
          <a:xfrm>
            <a:off x="1083450" y="3700005"/>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2E8F2CF9-13F0-FE04-93A9-163E54483B8A}"/>
              </a:ext>
            </a:extLst>
          </p:cNvPr>
          <p:cNvPicPr>
            <a:picLocks noChangeAspect="1"/>
          </p:cNvPicPr>
          <p:nvPr/>
        </p:nvPicPr>
        <p:blipFill>
          <a:blip r:embed="rId3"/>
          <a:stretch>
            <a:fillRect/>
          </a:stretch>
        </p:blipFill>
        <p:spPr>
          <a:xfrm>
            <a:off x="2248293" y="3058410"/>
            <a:ext cx="655753" cy="641024"/>
          </a:xfrm>
          <a:prstGeom prst="rect">
            <a:avLst/>
          </a:prstGeom>
        </p:spPr>
      </p:pic>
      <p:sp>
        <p:nvSpPr>
          <p:cNvPr id="13" name="TextBox 12">
            <a:extLst>
              <a:ext uri="{FF2B5EF4-FFF2-40B4-BE49-F238E27FC236}">
                <a16:creationId xmlns:a16="http://schemas.microsoft.com/office/drawing/2014/main" id="{7DDF2097-D8FB-18D3-3060-8734B5FB3C2E}"/>
              </a:ext>
            </a:extLst>
          </p:cNvPr>
          <p:cNvSpPr txBox="1"/>
          <p:nvPr/>
        </p:nvSpPr>
        <p:spPr>
          <a:xfrm>
            <a:off x="2247070" y="3617519"/>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EA45ED9B-ED44-9F02-74CC-0DA694CAC0C7}"/>
              </a:ext>
            </a:extLst>
          </p:cNvPr>
          <p:cNvSpPr/>
          <p:nvPr/>
        </p:nvSpPr>
        <p:spPr>
          <a:xfrm>
            <a:off x="3418080" y="3017426"/>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C70CECF0-AB5B-13FD-5176-64CA34431276}"/>
              </a:ext>
            </a:extLst>
          </p:cNvPr>
          <p:cNvPicPr>
            <a:picLocks noChangeAspect="1"/>
          </p:cNvPicPr>
          <p:nvPr/>
        </p:nvPicPr>
        <p:blipFill>
          <a:blip r:embed="rId2"/>
          <a:stretch>
            <a:fillRect/>
          </a:stretch>
        </p:blipFill>
        <p:spPr>
          <a:xfrm>
            <a:off x="3603395" y="3111435"/>
            <a:ext cx="599780" cy="620401"/>
          </a:xfrm>
          <a:prstGeom prst="rect">
            <a:avLst/>
          </a:prstGeom>
        </p:spPr>
      </p:pic>
      <p:sp>
        <p:nvSpPr>
          <p:cNvPr id="19" name="TextBox 18">
            <a:extLst>
              <a:ext uri="{FF2B5EF4-FFF2-40B4-BE49-F238E27FC236}">
                <a16:creationId xmlns:a16="http://schemas.microsoft.com/office/drawing/2014/main" id="{474C9EBF-7894-DBCB-C827-8234EB603C3B}"/>
              </a:ext>
            </a:extLst>
          </p:cNvPr>
          <p:cNvSpPr txBox="1"/>
          <p:nvPr/>
        </p:nvSpPr>
        <p:spPr>
          <a:xfrm>
            <a:off x="3618717" y="3702950"/>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EADA8BD5-60EF-B446-C59B-1FE8D9EDEBE8}"/>
              </a:ext>
            </a:extLst>
          </p:cNvPr>
          <p:cNvPicPr>
            <a:picLocks noChangeAspect="1"/>
          </p:cNvPicPr>
          <p:nvPr/>
        </p:nvPicPr>
        <p:blipFill>
          <a:blip r:embed="rId3"/>
          <a:stretch>
            <a:fillRect/>
          </a:stretch>
        </p:blipFill>
        <p:spPr>
          <a:xfrm>
            <a:off x="4796475" y="3061355"/>
            <a:ext cx="655753" cy="641024"/>
          </a:xfrm>
          <a:prstGeom prst="rect">
            <a:avLst/>
          </a:prstGeom>
        </p:spPr>
      </p:pic>
      <p:sp>
        <p:nvSpPr>
          <p:cNvPr id="23" name="TextBox 22">
            <a:extLst>
              <a:ext uri="{FF2B5EF4-FFF2-40B4-BE49-F238E27FC236}">
                <a16:creationId xmlns:a16="http://schemas.microsoft.com/office/drawing/2014/main" id="{0D1134CD-8B99-9EC3-FB92-1FD8F04F9891}"/>
              </a:ext>
            </a:extLst>
          </p:cNvPr>
          <p:cNvSpPr txBox="1"/>
          <p:nvPr/>
        </p:nvSpPr>
        <p:spPr>
          <a:xfrm>
            <a:off x="4795252" y="362046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48C0D1FD-5027-A219-20ED-510ADF2B948C}"/>
              </a:ext>
            </a:extLst>
          </p:cNvPr>
          <p:cNvSpPr/>
          <p:nvPr/>
        </p:nvSpPr>
        <p:spPr>
          <a:xfrm>
            <a:off x="5998667" y="301447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5C3796D7-8884-377A-8217-035A279DA8E5}"/>
              </a:ext>
            </a:extLst>
          </p:cNvPr>
          <p:cNvPicPr>
            <a:picLocks noChangeAspect="1"/>
          </p:cNvPicPr>
          <p:nvPr/>
        </p:nvPicPr>
        <p:blipFill>
          <a:blip r:embed="rId2"/>
          <a:stretch>
            <a:fillRect/>
          </a:stretch>
        </p:blipFill>
        <p:spPr>
          <a:xfrm>
            <a:off x="6183982" y="3108488"/>
            <a:ext cx="599780" cy="620401"/>
          </a:xfrm>
          <a:prstGeom prst="rect">
            <a:avLst/>
          </a:prstGeom>
        </p:spPr>
      </p:pic>
      <p:sp>
        <p:nvSpPr>
          <p:cNvPr id="29" name="TextBox 28">
            <a:extLst>
              <a:ext uri="{FF2B5EF4-FFF2-40B4-BE49-F238E27FC236}">
                <a16:creationId xmlns:a16="http://schemas.microsoft.com/office/drawing/2014/main" id="{620E05A6-433F-ADF5-1098-AEE81689AA91}"/>
              </a:ext>
            </a:extLst>
          </p:cNvPr>
          <p:cNvSpPr txBox="1"/>
          <p:nvPr/>
        </p:nvSpPr>
        <p:spPr>
          <a:xfrm>
            <a:off x="6181328" y="3700003"/>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042CC6A4-9F7D-51E4-E114-D59FCCAC5D32}"/>
              </a:ext>
            </a:extLst>
          </p:cNvPr>
          <p:cNvPicPr>
            <a:picLocks noChangeAspect="1"/>
          </p:cNvPicPr>
          <p:nvPr/>
        </p:nvPicPr>
        <p:blipFill>
          <a:blip r:embed="rId3"/>
          <a:stretch>
            <a:fillRect/>
          </a:stretch>
        </p:blipFill>
        <p:spPr>
          <a:xfrm>
            <a:off x="7377062" y="3058408"/>
            <a:ext cx="655753" cy="641024"/>
          </a:xfrm>
          <a:prstGeom prst="rect">
            <a:avLst/>
          </a:prstGeom>
        </p:spPr>
      </p:pic>
      <p:sp>
        <p:nvSpPr>
          <p:cNvPr id="33" name="TextBox 32">
            <a:extLst>
              <a:ext uri="{FF2B5EF4-FFF2-40B4-BE49-F238E27FC236}">
                <a16:creationId xmlns:a16="http://schemas.microsoft.com/office/drawing/2014/main" id="{213F599D-6337-8266-EBE8-B523DAA8C30F}"/>
              </a:ext>
            </a:extLst>
          </p:cNvPr>
          <p:cNvSpPr txBox="1"/>
          <p:nvPr/>
        </p:nvSpPr>
        <p:spPr>
          <a:xfrm>
            <a:off x="7375839" y="361751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9D42DC68-3CB3-6284-67BD-2A60CD85A46F}"/>
              </a:ext>
            </a:extLst>
          </p:cNvPr>
          <p:cNvSpPr txBox="1"/>
          <p:nvPr/>
        </p:nvSpPr>
        <p:spPr>
          <a:xfrm>
            <a:off x="1414320" y="2403152"/>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6" name="TextBox 5">
            <a:extLst>
              <a:ext uri="{FF2B5EF4-FFF2-40B4-BE49-F238E27FC236}">
                <a16:creationId xmlns:a16="http://schemas.microsoft.com/office/drawing/2014/main" id="{96257C53-2770-E5F3-693E-325C61D43465}"/>
              </a:ext>
            </a:extLst>
          </p:cNvPr>
          <p:cNvSpPr txBox="1"/>
          <p:nvPr/>
        </p:nvSpPr>
        <p:spPr>
          <a:xfrm>
            <a:off x="3962502" y="2403151"/>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8" name="TextBox 7">
            <a:extLst>
              <a:ext uri="{FF2B5EF4-FFF2-40B4-BE49-F238E27FC236}">
                <a16:creationId xmlns:a16="http://schemas.microsoft.com/office/drawing/2014/main" id="{A05E5897-993A-3195-BE16-E49FDA3C49FF}"/>
              </a:ext>
            </a:extLst>
          </p:cNvPr>
          <p:cNvSpPr txBox="1"/>
          <p:nvPr/>
        </p:nvSpPr>
        <p:spPr>
          <a:xfrm>
            <a:off x="6543089" y="2403150"/>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10" name="TextBox 9">
            <a:extLst>
              <a:ext uri="{FF2B5EF4-FFF2-40B4-BE49-F238E27FC236}">
                <a16:creationId xmlns:a16="http://schemas.microsoft.com/office/drawing/2014/main" id="{41CCB418-7DFD-D5C1-6A6C-6064D039C1E5}"/>
              </a:ext>
            </a:extLst>
          </p:cNvPr>
          <p:cNvSpPr txBox="1"/>
          <p:nvPr/>
        </p:nvSpPr>
        <p:spPr>
          <a:xfrm>
            <a:off x="1451001" y="1421139"/>
            <a:ext cx="62027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Each GPU compute gradient with a single shard of data</a:t>
            </a:r>
          </a:p>
        </p:txBody>
      </p:sp>
      <p:pic>
        <p:nvPicPr>
          <p:cNvPr id="4" name="Picture 3" descr="A yellow folder with a stack of coins&#10;&#10;AI-generated content may be incorrect.">
            <a:extLst>
              <a:ext uri="{FF2B5EF4-FFF2-40B4-BE49-F238E27FC236}">
                <a16:creationId xmlns:a16="http://schemas.microsoft.com/office/drawing/2014/main" id="{DC19029C-8401-DB7F-2E1B-71254D2845F1}"/>
              </a:ext>
            </a:extLst>
          </p:cNvPr>
          <p:cNvPicPr>
            <a:picLocks noChangeAspect="1"/>
          </p:cNvPicPr>
          <p:nvPr/>
        </p:nvPicPr>
        <p:blipFill>
          <a:blip r:embed="rId4"/>
          <a:srcRect r="51626"/>
          <a:stretch>
            <a:fillRect/>
          </a:stretch>
        </p:blipFill>
        <p:spPr>
          <a:xfrm>
            <a:off x="1556649" y="3193330"/>
            <a:ext cx="630720" cy="1303845"/>
          </a:xfrm>
          <a:prstGeom prst="rect">
            <a:avLst/>
          </a:prstGeom>
        </p:spPr>
      </p:pic>
      <p:pic>
        <p:nvPicPr>
          <p:cNvPr id="12" name="Picture 11" descr="A yellow folder with a stack of coins&#10;&#10;AI-generated content may be incorrect.">
            <a:extLst>
              <a:ext uri="{FF2B5EF4-FFF2-40B4-BE49-F238E27FC236}">
                <a16:creationId xmlns:a16="http://schemas.microsoft.com/office/drawing/2014/main" id="{4DA08228-AAA5-2B2F-E6EB-387E989A686D}"/>
              </a:ext>
            </a:extLst>
          </p:cNvPr>
          <p:cNvPicPr>
            <a:picLocks noChangeAspect="1"/>
          </p:cNvPicPr>
          <p:nvPr/>
        </p:nvPicPr>
        <p:blipFill>
          <a:blip r:embed="rId4"/>
          <a:srcRect l="25454" r="33175"/>
          <a:stretch>
            <a:fillRect/>
          </a:stretch>
        </p:blipFill>
        <p:spPr>
          <a:xfrm>
            <a:off x="4233974" y="3221883"/>
            <a:ext cx="539427" cy="1303845"/>
          </a:xfrm>
          <a:prstGeom prst="rect">
            <a:avLst/>
          </a:prstGeom>
        </p:spPr>
      </p:pic>
      <p:pic>
        <p:nvPicPr>
          <p:cNvPr id="14" name="Picture 13" descr="A yellow folder with a stack of coins&#10;&#10;AI-generated content may be incorrect.">
            <a:extLst>
              <a:ext uri="{FF2B5EF4-FFF2-40B4-BE49-F238E27FC236}">
                <a16:creationId xmlns:a16="http://schemas.microsoft.com/office/drawing/2014/main" id="{55E421F7-BF04-612D-EF6D-B9B643D32A83}"/>
              </a:ext>
            </a:extLst>
          </p:cNvPr>
          <p:cNvPicPr>
            <a:picLocks noChangeAspect="1"/>
          </p:cNvPicPr>
          <p:nvPr/>
        </p:nvPicPr>
        <p:blipFill>
          <a:blip r:embed="rId4"/>
          <a:srcRect l="61173" r="4093"/>
          <a:stretch>
            <a:fillRect/>
          </a:stretch>
        </p:blipFill>
        <p:spPr>
          <a:xfrm>
            <a:off x="6884049" y="3221884"/>
            <a:ext cx="452880" cy="1303845"/>
          </a:xfrm>
          <a:prstGeom prst="rect">
            <a:avLst/>
          </a:prstGeom>
        </p:spPr>
      </p:pic>
    </p:spTree>
    <p:extLst>
      <p:ext uri="{BB962C8B-B14F-4D97-AF65-F5344CB8AC3E}">
        <p14:creationId xmlns:p14="http://schemas.microsoft.com/office/powerpoint/2010/main" val="167544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856C-6CF6-D109-C5B4-A59BAF3AB9AC}"/>
              </a:ext>
            </a:extLst>
          </p:cNvPr>
          <p:cNvSpPr>
            <a:spLocks noGrp="1"/>
          </p:cNvSpPr>
          <p:nvPr>
            <p:ph type="title"/>
          </p:nvPr>
        </p:nvSpPr>
        <p:spPr/>
        <p:txBody>
          <a:bodyPr/>
          <a:lstStyle/>
          <a:p>
            <a:r>
              <a:rPr lang="en-US" dirty="0"/>
              <a:t>Quiz: thinking about computations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8B79B4C-E6C5-0015-0651-D35B98BB10DB}"/>
                  </a:ext>
                </a:extLst>
              </p:cNvPr>
              <p:cNvSpPr>
                <a:spLocks noGrp="1"/>
              </p:cNvSpPr>
              <p:nvPr>
                <p:ph type="body" sz="quarter" idx="16"/>
              </p:nvPr>
            </p:nvSpPr>
            <p:spPr/>
            <p:txBody>
              <a:bodyPr/>
              <a:lstStyle/>
              <a:p>
                <a:r>
                  <a:rPr lang="en-US" sz="1800" dirty="0"/>
                  <a:t>Consider the following matrix multiplication: </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where</m:t>
                      </m:r>
                      <m:r>
                        <a:rPr lang="en-US" sz="1800" b="0" i="0" smtClean="0">
                          <a:latin typeface="Cambria Math" panose="02040503050406030204" pitchFamily="18" charset="0"/>
                        </a:rPr>
                        <m:t> </m:t>
                      </m:r>
                      <m:r>
                        <a:rPr lang="en-US" sz="1800" b="0" i="1" smtClean="0">
                          <a:latin typeface="Cambria Math" panose="02040503050406030204" pitchFamily="18" charset="0"/>
                        </a:rPr>
                        <m:t> </m:t>
                      </m:r>
                      <m:r>
                        <a:rPr lang="en-US" sz="1800" b="0" i="1" smtClean="0">
                          <a:latin typeface="Cambria Math" panose="02040503050406030204" pitchFamily="18" charset="0"/>
                        </a:rPr>
                        <m:t>𝐴</m:t>
                      </m:r>
                      <m:r>
                        <a:rPr lang="en-US" sz="1800" b="0" i="1" smtClean="0">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sup>
                      </m:sSup>
                      <m:r>
                        <a:rPr lang="en-US" altLang="zh-TW" sz="1800" b="1"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𝐵</m:t>
                      </m:r>
                      <m:r>
                        <a:rPr lang="en-US" sz="1800" i="1">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sup>
                      </m:sSup>
                    </m:oMath>
                  </m:oMathPara>
                </a14:m>
                <a:endParaRPr lang="en-US" sz="1800" b="0" i="1" dirty="0">
                  <a:latin typeface="Cambria Math" panose="02040503050406030204" pitchFamily="18" charset="0"/>
                </a:endParaRPr>
              </a:p>
              <a:p>
                <a:r>
                  <a:rPr lang="en-US" sz="1800" b="1" dirty="0"/>
                  <a:t>Question 1: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a:t>
                </a:r>
                <a:r>
                  <a:rPr lang="en-US" sz="1800" dirty="0">
                    <a:solidFill>
                      <a:srgbClr val="C00000"/>
                    </a:solidFill>
                  </a:rPr>
                  <a:t>arithmetic operations</a:t>
                </a:r>
                <a:r>
                  <a:rPr lang="en-US" sz="1800" dirty="0"/>
                  <a:t>?</a:t>
                </a:r>
              </a:p>
              <a:p>
                <a:pPr lvl="1"/>
                <a:r>
                  <a:rPr lang="en-US" sz="1800" dirty="0"/>
                  <a:t>(also referred to as floating-point operations or FLOPs)</a:t>
                </a:r>
              </a:p>
              <a:p>
                <a:r>
                  <a:rPr lang="en-US" sz="1800" b="1" dirty="0"/>
                  <a:t>Answer: </a:t>
                </a:r>
                <a:r>
                  <a:rPr lang="en-US" sz="1800" dirty="0"/>
                  <a:t>It’s </a:t>
                </a:r>
                <a14:m>
                  <m:oMath xmlns:m="http://schemas.openxmlformats.org/officeDocument/2006/math">
                    <m:r>
                      <m:rPr>
                        <m:sty m:val="p"/>
                      </m:rPr>
                      <a:rPr lang="en-US" altLang="zh-TW" sz="1800" b="0" i="0" smtClean="0">
                        <a:latin typeface="Cambria Math" panose="02040503050406030204" pitchFamily="18" charset="0"/>
                        <a:ea typeface="Cambria Math" panose="02040503050406030204" pitchFamily="18" charset="0"/>
                      </a:rPr>
                      <m:t>O</m:t>
                    </m:r>
                    <m:r>
                      <a:rPr lang="en-US" altLang="zh-TW" sz="1800" b="0" i="0"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a:rPr lang="en-US" altLang="zh-TW" sz="1800" b="0" i="1" smtClean="0">
                        <a:latin typeface="Cambria Math" panose="02040503050406030204" pitchFamily="18" charset="0"/>
                        <a:ea typeface="Cambria Math" panose="02040503050406030204" pitchFamily="18" charset="0"/>
                      </a:rPr>
                      <m:t>)</m:t>
                    </m:r>
                  </m:oMath>
                </a14:m>
                <a:r>
                  <a:rPr lang="en-US" sz="1800" dirty="0"/>
                  <a:t>. </a:t>
                </a:r>
              </a:p>
              <a:p>
                <a:pPr lvl="1"/>
                <a:r>
                  <a:rPr lang="en-US" sz="1800" dirty="0"/>
                  <a:t>(to be a bit more precise, it’s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r>
                      <a:rPr lang="en-US" altLang="zh-TW" sz="1800" b="0" i="0" smtClean="0">
                        <a:latin typeface="Cambria Math" panose="02040503050406030204" pitchFamily="18" charset="0"/>
                        <a:ea typeface="Cambria Math" panose="02040503050406030204" pitchFamily="18" charset="0"/>
                      </a:rPr>
                      <m:t>2</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𝑘</m:t>
                    </m:r>
                  </m:oMath>
                </a14:m>
                <a:r>
                  <a:rPr lang="en-US" sz="1800" dirty="0"/>
                  <a:t> since each element in </a:t>
                </a:r>
                <a14:m>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oMath>
                </a14:m>
                <a:r>
                  <a:rPr lang="en-US" sz="1800" dirty="0"/>
                  <a:t> requires almost equal num of multiplications and summations.) </a:t>
                </a:r>
              </a:p>
              <a:p>
                <a:pPr marL="0" indent="0">
                  <a:buNone/>
                </a:pPr>
                <a:endParaRPr lang="en-US" sz="1800" dirty="0"/>
              </a:p>
              <a:p>
                <a:r>
                  <a:rPr lang="en-US" sz="1800" b="1" dirty="0"/>
                  <a:t>Question 2: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memory/IO access? </a:t>
                </a:r>
              </a:p>
              <a:p>
                <a:r>
                  <a:rPr lang="en-US" sz="1800" b="1" dirty="0"/>
                  <a:t>Answer: </a:t>
                </a:r>
                <a:r>
                  <a:rPr lang="en-US" sz="1800" dirty="0"/>
                  <a:t>It’s </a:t>
                </a:r>
                <a14:m>
                  <m:oMath xmlns:m="http://schemas.openxmlformats.org/officeDocument/2006/math">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a:rPr lang="en-US" sz="1800" i="1" dirty="0" smtClean="0">
                        <a:latin typeface="Cambria Math" panose="02040503050406030204" pitchFamily="18" charset="0"/>
                      </a:rPr>
                      <m:t> </m:t>
                    </m:r>
                    <m:r>
                      <m:rPr>
                        <m:nor/>
                      </m:rPr>
                      <a:rPr lang="en-US" sz="1800" b="0" i="0" dirty="0" smtClean="0"/>
                      <m:t>(</m:t>
                    </m:r>
                    <m:r>
                      <m:rPr>
                        <m:nor/>
                      </m:rPr>
                      <a:rPr lang="en-US" sz="1800" b="0" i="0" dirty="0" smtClean="0"/>
                      <m:t>reading</m:t>
                    </m:r>
                    <m:r>
                      <m:rPr>
                        <m:nor/>
                      </m:rPr>
                      <a:rPr lang="en-US" sz="1800" b="0" i="0" dirty="0" smtClean="0"/>
                      <m:t> </m:t>
                    </m:r>
                    <m:r>
                      <m:rPr>
                        <m:nor/>
                      </m:rPr>
                      <a:rPr lang="en-US" sz="1800" b="0" i="0" dirty="0" smtClean="0"/>
                      <m:t>A</m:t>
                    </m:r>
                    <m:r>
                      <m:rPr>
                        <m:nor/>
                      </m:rPr>
                      <a:rPr lang="en-US" sz="1800" b="0" i="0" dirty="0" smtClean="0"/>
                      <m:t>)</m:t>
                    </m:r>
                    <m:r>
                      <a:rPr lang="en-US" sz="1800" i="1" dirty="0" smtClean="0">
                        <a:latin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dirty="0"/>
                      <m:t>reading</m:t>
                    </m:r>
                    <m:r>
                      <m:rPr>
                        <m:nor/>
                      </m:rPr>
                      <a:rPr lang="en-US" sz="1800" dirty="0"/>
                      <m:t> </m:t>
                    </m:r>
                    <m:r>
                      <m:rPr>
                        <m:nor/>
                      </m:rPr>
                      <a:rPr lang="en-US" sz="1800" b="0" i="0" dirty="0" smtClean="0"/>
                      <m:t>B</m:t>
                    </m:r>
                    <m:r>
                      <m:rPr>
                        <m:nor/>
                      </m:rPr>
                      <a:rPr lang="en-US" sz="1800" dirty="0"/>
                      <m:t>)</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b="0" i="0" dirty="0" smtClean="0"/>
                      <m:t>writing</m:t>
                    </m:r>
                    <m:r>
                      <m:rPr>
                        <m:nor/>
                      </m:rPr>
                      <a:rPr lang="en-US" sz="1800" dirty="0"/>
                      <m:t> </m:t>
                    </m:r>
                    <m:r>
                      <m:rPr>
                        <m:nor/>
                      </m:rPr>
                      <a:rPr lang="en-US" sz="1800" dirty="0"/>
                      <m:t>AB</m:t>
                    </m:r>
                    <m:r>
                      <m:rPr>
                        <m:nor/>
                      </m:rPr>
                      <a:rPr lang="en-US" sz="1800" dirty="0"/>
                      <m:t>)</m:t>
                    </m:r>
                  </m:oMath>
                </a14:m>
                <a:r>
                  <a:rPr lang="en-US" sz="1800" dirty="0"/>
                  <a:t>. </a:t>
                </a:r>
              </a:p>
            </p:txBody>
          </p:sp>
        </mc:Choice>
        <mc:Fallback>
          <p:sp>
            <p:nvSpPr>
              <p:cNvPr id="3" name="Text Placeholder 2">
                <a:extLst>
                  <a:ext uri="{FF2B5EF4-FFF2-40B4-BE49-F238E27FC236}">
                    <a16:creationId xmlns:a16="http://schemas.microsoft.com/office/drawing/2014/main" id="{88B79B4C-E6C5-0015-0651-D35B98BB10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1646" b="-6584"/>
                </a:stretch>
              </a:blipFill>
            </p:spPr>
            <p:txBody>
              <a:bodyPr/>
              <a:lstStyle/>
              <a:p>
                <a:r>
                  <a:rPr lang="en-US">
                    <a:noFill/>
                  </a:rPr>
                  <a:t> </a:t>
                </a:r>
              </a:p>
            </p:txBody>
          </p:sp>
        </mc:Fallback>
      </mc:AlternateContent>
    </p:spTree>
    <p:extLst>
      <p:ext uri="{BB962C8B-B14F-4D97-AF65-F5344CB8AC3E}">
        <p14:creationId xmlns:p14="http://schemas.microsoft.com/office/powerpoint/2010/main" val="1010269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70C39-D815-221A-E57F-A01E0E79D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E6DA-A8B6-96CB-3D74-B70B3DC687B0}"/>
              </a:ext>
            </a:extLst>
          </p:cNvPr>
          <p:cNvSpPr>
            <a:spLocks noGrp="1"/>
          </p:cNvSpPr>
          <p:nvPr>
            <p:ph type="title"/>
          </p:nvPr>
        </p:nvSpPr>
        <p:spPr/>
        <p:txBody>
          <a:bodyPr lIns="91440" tIns="45720" rIns="91440" bIns="45720" anchor="b"/>
          <a:lstStyle/>
          <a:p>
            <a:r>
              <a:rPr lang="en-US">
                <a:ea typeface="Tahoma"/>
                <a:cs typeface="Tahoma"/>
              </a:rPr>
              <a:t>Naïve Data Parallelism</a:t>
            </a:r>
            <a:endParaRPr lang="en-US"/>
          </a:p>
        </p:txBody>
      </p:sp>
      <p:sp>
        <p:nvSpPr>
          <p:cNvPr id="5" name="Rectangle: Rounded Corners 4">
            <a:extLst>
              <a:ext uri="{FF2B5EF4-FFF2-40B4-BE49-F238E27FC236}">
                <a16:creationId xmlns:a16="http://schemas.microsoft.com/office/drawing/2014/main" id="{22C1C306-EE8C-9048-7EC7-176D3907FE7A}"/>
              </a:ext>
            </a:extLst>
          </p:cNvPr>
          <p:cNvSpPr/>
          <p:nvPr/>
        </p:nvSpPr>
        <p:spPr>
          <a:xfrm>
            <a:off x="869898" y="3014481"/>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6BB5000E-B589-5436-2585-254EAFACF465}"/>
              </a:ext>
            </a:extLst>
          </p:cNvPr>
          <p:cNvPicPr>
            <a:picLocks noChangeAspect="1"/>
          </p:cNvPicPr>
          <p:nvPr/>
        </p:nvPicPr>
        <p:blipFill>
          <a:blip r:embed="rId2"/>
          <a:stretch>
            <a:fillRect/>
          </a:stretch>
        </p:blipFill>
        <p:spPr>
          <a:xfrm>
            <a:off x="1055213" y="3108489"/>
            <a:ext cx="599780" cy="620401"/>
          </a:xfrm>
          <a:prstGeom prst="rect">
            <a:avLst/>
          </a:prstGeom>
        </p:spPr>
      </p:pic>
      <p:sp>
        <p:nvSpPr>
          <p:cNvPr id="9" name="TextBox 8">
            <a:extLst>
              <a:ext uri="{FF2B5EF4-FFF2-40B4-BE49-F238E27FC236}">
                <a16:creationId xmlns:a16="http://schemas.microsoft.com/office/drawing/2014/main" id="{2C519C12-D2F6-DEDB-34C7-BB3FADA509FE}"/>
              </a:ext>
            </a:extLst>
          </p:cNvPr>
          <p:cNvSpPr txBox="1"/>
          <p:nvPr/>
        </p:nvSpPr>
        <p:spPr>
          <a:xfrm>
            <a:off x="1083450" y="3700005"/>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5DC113EA-2614-CC29-2304-8FCD6B59C461}"/>
              </a:ext>
            </a:extLst>
          </p:cNvPr>
          <p:cNvPicPr>
            <a:picLocks noChangeAspect="1"/>
          </p:cNvPicPr>
          <p:nvPr/>
        </p:nvPicPr>
        <p:blipFill>
          <a:blip r:embed="rId3"/>
          <a:stretch>
            <a:fillRect/>
          </a:stretch>
        </p:blipFill>
        <p:spPr>
          <a:xfrm>
            <a:off x="2248293" y="3058410"/>
            <a:ext cx="655753" cy="641024"/>
          </a:xfrm>
          <a:prstGeom prst="rect">
            <a:avLst/>
          </a:prstGeom>
        </p:spPr>
      </p:pic>
      <p:sp>
        <p:nvSpPr>
          <p:cNvPr id="13" name="TextBox 12">
            <a:extLst>
              <a:ext uri="{FF2B5EF4-FFF2-40B4-BE49-F238E27FC236}">
                <a16:creationId xmlns:a16="http://schemas.microsoft.com/office/drawing/2014/main" id="{478FAF7C-51B2-F93C-D96E-74744EC4CA27}"/>
              </a:ext>
            </a:extLst>
          </p:cNvPr>
          <p:cNvSpPr txBox="1"/>
          <p:nvPr/>
        </p:nvSpPr>
        <p:spPr>
          <a:xfrm>
            <a:off x="2247070" y="3617519"/>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94895D01-E2A8-869F-1486-62F822121439}"/>
              </a:ext>
            </a:extLst>
          </p:cNvPr>
          <p:cNvSpPr/>
          <p:nvPr/>
        </p:nvSpPr>
        <p:spPr>
          <a:xfrm>
            <a:off x="3418080" y="3017426"/>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60E0AA37-70CC-7D1B-84F3-4D9AD19B56FE}"/>
              </a:ext>
            </a:extLst>
          </p:cNvPr>
          <p:cNvPicPr>
            <a:picLocks noChangeAspect="1"/>
          </p:cNvPicPr>
          <p:nvPr/>
        </p:nvPicPr>
        <p:blipFill>
          <a:blip r:embed="rId2"/>
          <a:stretch>
            <a:fillRect/>
          </a:stretch>
        </p:blipFill>
        <p:spPr>
          <a:xfrm>
            <a:off x="3603395" y="3111435"/>
            <a:ext cx="599780" cy="620401"/>
          </a:xfrm>
          <a:prstGeom prst="rect">
            <a:avLst/>
          </a:prstGeom>
        </p:spPr>
      </p:pic>
      <p:sp>
        <p:nvSpPr>
          <p:cNvPr id="19" name="TextBox 18">
            <a:extLst>
              <a:ext uri="{FF2B5EF4-FFF2-40B4-BE49-F238E27FC236}">
                <a16:creationId xmlns:a16="http://schemas.microsoft.com/office/drawing/2014/main" id="{D075BAD8-D205-CC3D-C6D8-B520B572C479}"/>
              </a:ext>
            </a:extLst>
          </p:cNvPr>
          <p:cNvSpPr txBox="1"/>
          <p:nvPr/>
        </p:nvSpPr>
        <p:spPr>
          <a:xfrm>
            <a:off x="3618717" y="3702950"/>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3BFCD9B6-FCD0-3EB8-3776-98D7E389A8EA}"/>
              </a:ext>
            </a:extLst>
          </p:cNvPr>
          <p:cNvPicPr>
            <a:picLocks noChangeAspect="1"/>
          </p:cNvPicPr>
          <p:nvPr/>
        </p:nvPicPr>
        <p:blipFill>
          <a:blip r:embed="rId3"/>
          <a:stretch>
            <a:fillRect/>
          </a:stretch>
        </p:blipFill>
        <p:spPr>
          <a:xfrm>
            <a:off x="4796475" y="3061355"/>
            <a:ext cx="655753" cy="641024"/>
          </a:xfrm>
          <a:prstGeom prst="rect">
            <a:avLst/>
          </a:prstGeom>
        </p:spPr>
      </p:pic>
      <p:sp>
        <p:nvSpPr>
          <p:cNvPr id="23" name="TextBox 22">
            <a:extLst>
              <a:ext uri="{FF2B5EF4-FFF2-40B4-BE49-F238E27FC236}">
                <a16:creationId xmlns:a16="http://schemas.microsoft.com/office/drawing/2014/main" id="{3F8B9B01-705F-8F95-E132-81B263E33482}"/>
              </a:ext>
            </a:extLst>
          </p:cNvPr>
          <p:cNvSpPr txBox="1"/>
          <p:nvPr/>
        </p:nvSpPr>
        <p:spPr>
          <a:xfrm>
            <a:off x="4795252" y="362046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B882F5BD-8D9E-2F5F-0689-CCF493549807}"/>
              </a:ext>
            </a:extLst>
          </p:cNvPr>
          <p:cNvSpPr/>
          <p:nvPr/>
        </p:nvSpPr>
        <p:spPr>
          <a:xfrm>
            <a:off x="5998667" y="301447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AC85DC08-DC39-DF3E-1EFD-040234ECFCBB}"/>
              </a:ext>
            </a:extLst>
          </p:cNvPr>
          <p:cNvPicPr>
            <a:picLocks noChangeAspect="1"/>
          </p:cNvPicPr>
          <p:nvPr/>
        </p:nvPicPr>
        <p:blipFill>
          <a:blip r:embed="rId2"/>
          <a:stretch>
            <a:fillRect/>
          </a:stretch>
        </p:blipFill>
        <p:spPr>
          <a:xfrm>
            <a:off x="6183982" y="3108488"/>
            <a:ext cx="599780" cy="620401"/>
          </a:xfrm>
          <a:prstGeom prst="rect">
            <a:avLst/>
          </a:prstGeom>
        </p:spPr>
      </p:pic>
      <p:sp>
        <p:nvSpPr>
          <p:cNvPr id="29" name="TextBox 28">
            <a:extLst>
              <a:ext uri="{FF2B5EF4-FFF2-40B4-BE49-F238E27FC236}">
                <a16:creationId xmlns:a16="http://schemas.microsoft.com/office/drawing/2014/main" id="{87D6499C-F68D-3823-140A-D5D4D46EDE53}"/>
              </a:ext>
            </a:extLst>
          </p:cNvPr>
          <p:cNvSpPr txBox="1"/>
          <p:nvPr/>
        </p:nvSpPr>
        <p:spPr>
          <a:xfrm>
            <a:off x="6181328" y="3700003"/>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B4CF28F7-7E63-B23F-A1AA-5C5FA5816604}"/>
              </a:ext>
            </a:extLst>
          </p:cNvPr>
          <p:cNvPicPr>
            <a:picLocks noChangeAspect="1"/>
          </p:cNvPicPr>
          <p:nvPr/>
        </p:nvPicPr>
        <p:blipFill>
          <a:blip r:embed="rId3"/>
          <a:stretch>
            <a:fillRect/>
          </a:stretch>
        </p:blipFill>
        <p:spPr>
          <a:xfrm>
            <a:off x="7377062" y="3058408"/>
            <a:ext cx="655753" cy="641024"/>
          </a:xfrm>
          <a:prstGeom prst="rect">
            <a:avLst/>
          </a:prstGeom>
        </p:spPr>
      </p:pic>
      <p:sp>
        <p:nvSpPr>
          <p:cNvPr id="33" name="TextBox 32">
            <a:extLst>
              <a:ext uri="{FF2B5EF4-FFF2-40B4-BE49-F238E27FC236}">
                <a16:creationId xmlns:a16="http://schemas.microsoft.com/office/drawing/2014/main" id="{81F2F24E-8C4B-9B6A-D37E-739470752843}"/>
              </a:ext>
            </a:extLst>
          </p:cNvPr>
          <p:cNvSpPr txBox="1"/>
          <p:nvPr/>
        </p:nvSpPr>
        <p:spPr>
          <a:xfrm>
            <a:off x="7375839" y="361751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76C0D337-6D5F-64F5-9CAD-CAD1CE7CEA08}"/>
              </a:ext>
            </a:extLst>
          </p:cNvPr>
          <p:cNvSpPr txBox="1"/>
          <p:nvPr/>
        </p:nvSpPr>
        <p:spPr>
          <a:xfrm>
            <a:off x="1414320" y="2403152"/>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20" name="TextBox 19">
            <a:extLst>
              <a:ext uri="{FF2B5EF4-FFF2-40B4-BE49-F238E27FC236}">
                <a16:creationId xmlns:a16="http://schemas.microsoft.com/office/drawing/2014/main" id="{A857C471-D512-6B48-60DA-73979E74B332}"/>
              </a:ext>
            </a:extLst>
          </p:cNvPr>
          <p:cNvSpPr txBox="1"/>
          <p:nvPr/>
        </p:nvSpPr>
        <p:spPr>
          <a:xfrm>
            <a:off x="1413266" y="2061983"/>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24" name="TextBox 23">
            <a:extLst>
              <a:ext uri="{FF2B5EF4-FFF2-40B4-BE49-F238E27FC236}">
                <a16:creationId xmlns:a16="http://schemas.microsoft.com/office/drawing/2014/main" id="{AB2BFF10-7FA8-740E-678C-DEFC16683171}"/>
              </a:ext>
            </a:extLst>
          </p:cNvPr>
          <p:cNvSpPr txBox="1"/>
          <p:nvPr/>
        </p:nvSpPr>
        <p:spPr>
          <a:xfrm>
            <a:off x="1415608" y="1721030"/>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28" name="TextBox 27">
            <a:extLst>
              <a:ext uri="{FF2B5EF4-FFF2-40B4-BE49-F238E27FC236}">
                <a16:creationId xmlns:a16="http://schemas.microsoft.com/office/drawing/2014/main" id="{98303F7A-ECFF-4758-56F5-D262980F4E6F}"/>
              </a:ext>
            </a:extLst>
          </p:cNvPr>
          <p:cNvSpPr txBox="1"/>
          <p:nvPr/>
        </p:nvSpPr>
        <p:spPr>
          <a:xfrm>
            <a:off x="3038424" y="1783592"/>
            <a:ext cx="527988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orbel"/>
              </a:rPr>
              <a:t>One GPU accumulates the gradients</a:t>
            </a:r>
          </a:p>
          <a:p>
            <a:pPr algn="ctr"/>
            <a:r>
              <a:rPr lang="en-US" sz="2000" dirty="0">
                <a:latin typeface="Corbel"/>
              </a:rPr>
              <a:t>(</a:t>
            </a:r>
            <a:r>
              <a:rPr lang="en-US" sz="2000" dirty="0">
                <a:solidFill>
                  <a:srgbClr val="FF0000"/>
                </a:solidFill>
                <a:latin typeface="Corbel"/>
              </a:rPr>
              <a:t>reduce</a:t>
            </a:r>
            <a:r>
              <a:rPr lang="en-US" sz="2000" dirty="0">
                <a:solidFill>
                  <a:schemeClr val="tx1"/>
                </a:solidFill>
                <a:latin typeface="Corbel"/>
              </a:rPr>
              <a:t> in </a:t>
            </a:r>
            <a:r>
              <a:rPr lang="en-US" sz="2000" dirty="0" err="1">
                <a:solidFill>
                  <a:schemeClr val="tx1"/>
                </a:solidFill>
                <a:latin typeface="Corbel"/>
              </a:rPr>
              <a:t>torch.distributed</a:t>
            </a:r>
            <a:r>
              <a:rPr lang="en-US" sz="2000" dirty="0">
                <a:latin typeface="Corbel"/>
              </a:rPr>
              <a:t>)</a:t>
            </a:r>
          </a:p>
        </p:txBody>
      </p:sp>
      <p:sp>
        <p:nvSpPr>
          <p:cNvPr id="6" name="TextBox 5">
            <a:extLst>
              <a:ext uri="{FF2B5EF4-FFF2-40B4-BE49-F238E27FC236}">
                <a16:creationId xmlns:a16="http://schemas.microsoft.com/office/drawing/2014/main" id="{A044E67F-BA6A-9B01-8EC5-6C33C77F2C68}"/>
              </a:ext>
            </a:extLst>
          </p:cNvPr>
          <p:cNvSpPr txBox="1"/>
          <p:nvPr/>
        </p:nvSpPr>
        <p:spPr>
          <a:xfrm>
            <a:off x="2286000" y="4693336"/>
            <a:ext cx="4572000" cy="307777"/>
          </a:xfrm>
          <a:prstGeom prst="rect">
            <a:avLst/>
          </a:prstGeom>
          <a:noFill/>
        </p:spPr>
        <p:txBody>
          <a:bodyPr wrap="square">
            <a:spAutoFit/>
          </a:bodyPr>
          <a:lstStyle/>
          <a:p>
            <a:r>
              <a:rPr lang="en-US" dirty="0">
                <a:hlinkClick r:id="rId4"/>
              </a:rPr>
              <a:t>https://docs.pytorch.org/docs/stable/distributed.html</a:t>
            </a:r>
            <a:r>
              <a:rPr lang="en-US" dirty="0"/>
              <a:t> </a:t>
            </a:r>
          </a:p>
        </p:txBody>
      </p:sp>
      <p:pic>
        <p:nvPicPr>
          <p:cNvPr id="8" name="Picture 7" descr="A yellow folder with a stack of coins&#10;&#10;AI-generated content may be incorrect.">
            <a:extLst>
              <a:ext uri="{FF2B5EF4-FFF2-40B4-BE49-F238E27FC236}">
                <a16:creationId xmlns:a16="http://schemas.microsoft.com/office/drawing/2014/main" id="{21E8AEEA-C740-4578-455C-2416DB8043BF}"/>
              </a:ext>
            </a:extLst>
          </p:cNvPr>
          <p:cNvPicPr>
            <a:picLocks noChangeAspect="1"/>
          </p:cNvPicPr>
          <p:nvPr/>
        </p:nvPicPr>
        <p:blipFill>
          <a:blip r:embed="rId5"/>
          <a:srcRect r="51626"/>
          <a:stretch>
            <a:fillRect/>
          </a:stretch>
        </p:blipFill>
        <p:spPr>
          <a:xfrm>
            <a:off x="1556649" y="3193330"/>
            <a:ext cx="630720" cy="1303845"/>
          </a:xfrm>
          <a:prstGeom prst="rect">
            <a:avLst/>
          </a:prstGeom>
        </p:spPr>
      </p:pic>
      <p:pic>
        <p:nvPicPr>
          <p:cNvPr id="10" name="Picture 9" descr="A yellow folder with a stack of coins&#10;&#10;AI-generated content may be incorrect.">
            <a:extLst>
              <a:ext uri="{FF2B5EF4-FFF2-40B4-BE49-F238E27FC236}">
                <a16:creationId xmlns:a16="http://schemas.microsoft.com/office/drawing/2014/main" id="{B5F3E02E-3A94-C708-7793-BC0375ECF33C}"/>
              </a:ext>
            </a:extLst>
          </p:cNvPr>
          <p:cNvPicPr>
            <a:picLocks noChangeAspect="1"/>
          </p:cNvPicPr>
          <p:nvPr/>
        </p:nvPicPr>
        <p:blipFill>
          <a:blip r:embed="rId5"/>
          <a:srcRect l="25454" r="33175"/>
          <a:stretch>
            <a:fillRect/>
          </a:stretch>
        </p:blipFill>
        <p:spPr>
          <a:xfrm>
            <a:off x="4233974" y="3221883"/>
            <a:ext cx="539427" cy="1303845"/>
          </a:xfrm>
          <a:prstGeom prst="rect">
            <a:avLst/>
          </a:prstGeom>
        </p:spPr>
      </p:pic>
      <p:pic>
        <p:nvPicPr>
          <p:cNvPr id="12" name="Picture 11" descr="A yellow folder with a stack of coins&#10;&#10;AI-generated content may be incorrect.">
            <a:extLst>
              <a:ext uri="{FF2B5EF4-FFF2-40B4-BE49-F238E27FC236}">
                <a16:creationId xmlns:a16="http://schemas.microsoft.com/office/drawing/2014/main" id="{C6311B64-2BA8-C5B2-26C6-C59441A5A6C6}"/>
              </a:ext>
            </a:extLst>
          </p:cNvPr>
          <p:cNvPicPr>
            <a:picLocks noChangeAspect="1"/>
          </p:cNvPicPr>
          <p:nvPr/>
        </p:nvPicPr>
        <p:blipFill>
          <a:blip r:embed="rId5"/>
          <a:srcRect l="61173" r="4093"/>
          <a:stretch>
            <a:fillRect/>
          </a:stretch>
        </p:blipFill>
        <p:spPr>
          <a:xfrm>
            <a:off x="6884049" y="3221884"/>
            <a:ext cx="452880" cy="1303845"/>
          </a:xfrm>
          <a:prstGeom prst="rect">
            <a:avLst/>
          </a:prstGeom>
        </p:spPr>
      </p:pic>
    </p:spTree>
    <p:extLst>
      <p:ext uri="{BB962C8B-B14F-4D97-AF65-F5344CB8AC3E}">
        <p14:creationId xmlns:p14="http://schemas.microsoft.com/office/powerpoint/2010/main" val="68953525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711E-4A01-9B8A-54E3-2E09C499D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45BE0-F464-05CA-0CAE-E2AF644A9042}"/>
              </a:ext>
            </a:extLst>
          </p:cNvPr>
          <p:cNvSpPr>
            <a:spLocks noGrp="1"/>
          </p:cNvSpPr>
          <p:nvPr>
            <p:ph type="title"/>
          </p:nvPr>
        </p:nvSpPr>
        <p:spPr/>
        <p:txBody>
          <a:bodyPr lIns="91440" tIns="45720" rIns="91440" bIns="45720" anchor="b"/>
          <a:lstStyle/>
          <a:p>
            <a:r>
              <a:rPr lang="en-US">
                <a:ea typeface="Tahoma"/>
                <a:cs typeface="Tahoma"/>
              </a:rPr>
              <a:t>Naïve Data Parallelism</a:t>
            </a:r>
            <a:endParaRPr lang="en-US"/>
          </a:p>
        </p:txBody>
      </p:sp>
      <p:sp>
        <p:nvSpPr>
          <p:cNvPr id="5" name="Rectangle: Rounded Corners 4">
            <a:extLst>
              <a:ext uri="{FF2B5EF4-FFF2-40B4-BE49-F238E27FC236}">
                <a16:creationId xmlns:a16="http://schemas.microsoft.com/office/drawing/2014/main" id="{B73BBE62-5B4A-E976-B733-75887BF74E1E}"/>
              </a:ext>
            </a:extLst>
          </p:cNvPr>
          <p:cNvSpPr/>
          <p:nvPr/>
        </p:nvSpPr>
        <p:spPr>
          <a:xfrm>
            <a:off x="869898" y="3014481"/>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C8A0F973-99D8-71D7-01CA-BEBDD30ADB21}"/>
              </a:ext>
            </a:extLst>
          </p:cNvPr>
          <p:cNvPicPr>
            <a:picLocks noChangeAspect="1"/>
          </p:cNvPicPr>
          <p:nvPr/>
        </p:nvPicPr>
        <p:blipFill>
          <a:blip r:embed="rId2"/>
          <a:stretch>
            <a:fillRect/>
          </a:stretch>
        </p:blipFill>
        <p:spPr>
          <a:xfrm>
            <a:off x="1055213" y="3108489"/>
            <a:ext cx="599780" cy="620401"/>
          </a:xfrm>
          <a:prstGeom prst="rect">
            <a:avLst/>
          </a:prstGeom>
        </p:spPr>
      </p:pic>
      <p:sp>
        <p:nvSpPr>
          <p:cNvPr id="9" name="TextBox 8">
            <a:extLst>
              <a:ext uri="{FF2B5EF4-FFF2-40B4-BE49-F238E27FC236}">
                <a16:creationId xmlns:a16="http://schemas.microsoft.com/office/drawing/2014/main" id="{2AC5E9CE-0C60-061D-6C3B-BFED602015AC}"/>
              </a:ext>
            </a:extLst>
          </p:cNvPr>
          <p:cNvSpPr txBox="1"/>
          <p:nvPr/>
        </p:nvSpPr>
        <p:spPr>
          <a:xfrm>
            <a:off x="1083450" y="3700005"/>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A5E52EAD-C720-3C01-0852-C49A8AF39584}"/>
              </a:ext>
            </a:extLst>
          </p:cNvPr>
          <p:cNvPicPr>
            <a:picLocks noChangeAspect="1"/>
          </p:cNvPicPr>
          <p:nvPr/>
        </p:nvPicPr>
        <p:blipFill>
          <a:blip r:embed="rId3"/>
          <a:stretch>
            <a:fillRect/>
          </a:stretch>
        </p:blipFill>
        <p:spPr>
          <a:xfrm>
            <a:off x="2248293" y="3058410"/>
            <a:ext cx="655753" cy="641024"/>
          </a:xfrm>
          <a:prstGeom prst="rect">
            <a:avLst/>
          </a:prstGeom>
        </p:spPr>
      </p:pic>
      <p:sp>
        <p:nvSpPr>
          <p:cNvPr id="13" name="TextBox 12">
            <a:extLst>
              <a:ext uri="{FF2B5EF4-FFF2-40B4-BE49-F238E27FC236}">
                <a16:creationId xmlns:a16="http://schemas.microsoft.com/office/drawing/2014/main" id="{BD6970A7-E6CB-3E24-0D87-260F9734A416}"/>
              </a:ext>
            </a:extLst>
          </p:cNvPr>
          <p:cNvSpPr txBox="1"/>
          <p:nvPr/>
        </p:nvSpPr>
        <p:spPr>
          <a:xfrm>
            <a:off x="2247070" y="3617519"/>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2D5D205E-D8C0-A46E-EC88-53014C8CACEB}"/>
              </a:ext>
            </a:extLst>
          </p:cNvPr>
          <p:cNvSpPr/>
          <p:nvPr/>
        </p:nvSpPr>
        <p:spPr>
          <a:xfrm>
            <a:off x="3418080" y="3017426"/>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99DC39EF-CA4F-6BB6-F25D-FF373EE83D14}"/>
              </a:ext>
            </a:extLst>
          </p:cNvPr>
          <p:cNvPicPr>
            <a:picLocks noChangeAspect="1"/>
          </p:cNvPicPr>
          <p:nvPr/>
        </p:nvPicPr>
        <p:blipFill>
          <a:blip r:embed="rId2"/>
          <a:stretch>
            <a:fillRect/>
          </a:stretch>
        </p:blipFill>
        <p:spPr>
          <a:xfrm>
            <a:off x="3603395" y="3111435"/>
            <a:ext cx="599780" cy="620401"/>
          </a:xfrm>
          <a:prstGeom prst="rect">
            <a:avLst/>
          </a:prstGeom>
        </p:spPr>
      </p:pic>
      <p:sp>
        <p:nvSpPr>
          <p:cNvPr id="19" name="TextBox 18">
            <a:extLst>
              <a:ext uri="{FF2B5EF4-FFF2-40B4-BE49-F238E27FC236}">
                <a16:creationId xmlns:a16="http://schemas.microsoft.com/office/drawing/2014/main" id="{99777D0F-4163-62F0-0A35-B32D4D5D3B97}"/>
              </a:ext>
            </a:extLst>
          </p:cNvPr>
          <p:cNvSpPr txBox="1"/>
          <p:nvPr/>
        </p:nvSpPr>
        <p:spPr>
          <a:xfrm>
            <a:off x="3618717" y="3702950"/>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F86DF35B-1D51-BE94-307E-A4E888CB72FD}"/>
              </a:ext>
            </a:extLst>
          </p:cNvPr>
          <p:cNvPicPr>
            <a:picLocks noChangeAspect="1"/>
          </p:cNvPicPr>
          <p:nvPr/>
        </p:nvPicPr>
        <p:blipFill>
          <a:blip r:embed="rId3"/>
          <a:stretch>
            <a:fillRect/>
          </a:stretch>
        </p:blipFill>
        <p:spPr>
          <a:xfrm>
            <a:off x="4796475" y="3061355"/>
            <a:ext cx="655753" cy="641024"/>
          </a:xfrm>
          <a:prstGeom prst="rect">
            <a:avLst/>
          </a:prstGeom>
        </p:spPr>
      </p:pic>
      <p:sp>
        <p:nvSpPr>
          <p:cNvPr id="23" name="TextBox 22">
            <a:extLst>
              <a:ext uri="{FF2B5EF4-FFF2-40B4-BE49-F238E27FC236}">
                <a16:creationId xmlns:a16="http://schemas.microsoft.com/office/drawing/2014/main" id="{9C105E34-22D2-0931-97BB-A23E8867631C}"/>
              </a:ext>
            </a:extLst>
          </p:cNvPr>
          <p:cNvSpPr txBox="1"/>
          <p:nvPr/>
        </p:nvSpPr>
        <p:spPr>
          <a:xfrm>
            <a:off x="4795252" y="362046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2BEE1DBB-92BF-B278-4731-9B5F3E2CC7B0}"/>
              </a:ext>
            </a:extLst>
          </p:cNvPr>
          <p:cNvSpPr/>
          <p:nvPr/>
        </p:nvSpPr>
        <p:spPr>
          <a:xfrm>
            <a:off x="5998667" y="301447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A2E87ED7-002E-6387-B03B-628358FCC6A8}"/>
              </a:ext>
            </a:extLst>
          </p:cNvPr>
          <p:cNvPicPr>
            <a:picLocks noChangeAspect="1"/>
          </p:cNvPicPr>
          <p:nvPr/>
        </p:nvPicPr>
        <p:blipFill>
          <a:blip r:embed="rId2"/>
          <a:stretch>
            <a:fillRect/>
          </a:stretch>
        </p:blipFill>
        <p:spPr>
          <a:xfrm>
            <a:off x="6183982" y="3108488"/>
            <a:ext cx="599780" cy="620401"/>
          </a:xfrm>
          <a:prstGeom prst="rect">
            <a:avLst/>
          </a:prstGeom>
        </p:spPr>
      </p:pic>
      <p:sp>
        <p:nvSpPr>
          <p:cNvPr id="29" name="TextBox 28">
            <a:extLst>
              <a:ext uri="{FF2B5EF4-FFF2-40B4-BE49-F238E27FC236}">
                <a16:creationId xmlns:a16="http://schemas.microsoft.com/office/drawing/2014/main" id="{C420E693-C01F-98CB-379B-0F6A8D5B7FA8}"/>
              </a:ext>
            </a:extLst>
          </p:cNvPr>
          <p:cNvSpPr txBox="1"/>
          <p:nvPr/>
        </p:nvSpPr>
        <p:spPr>
          <a:xfrm>
            <a:off x="6181328" y="3700003"/>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D2409D60-3586-C712-91A8-78CF042763E0}"/>
              </a:ext>
            </a:extLst>
          </p:cNvPr>
          <p:cNvPicPr>
            <a:picLocks noChangeAspect="1"/>
          </p:cNvPicPr>
          <p:nvPr/>
        </p:nvPicPr>
        <p:blipFill>
          <a:blip r:embed="rId3"/>
          <a:stretch>
            <a:fillRect/>
          </a:stretch>
        </p:blipFill>
        <p:spPr>
          <a:xfrm>
            <a:off x="7377062" y="3058408"/>
            <a:ext cx="655753" cy="641024"/>
          </a:xfrm>
          <a:prstGeom prst="rect">
            <a:avLst/>
          </a:prstGeom>
        </p:spPr>
      </p:pic>
      <p:sp>
        <p:nvSpPr>
          <p:cNvPr id="33" name="TextBox 32">
            <a:extLst>
              <a:ext uri="{FF2B5EF4-FFF2-40B4-BE49-F238E27FC236}">
                <a16:creationId xmlns:a16="http://schemas.microsoft.com/office/drawing/2014/main" id="{36C3E470-4301-648B-9FBD-EADD64FA8227}"/>
              </a:ext>
            </a:extLst>
          </p:cNvPr>
          <p:cNvSpPr txBox="1"/>
          <p:nvPr/>
        </p:nvSpPr>
        <p:spPr>
          <a:xfrm>
            <a:off x="7375839" y="361751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90F2455D-93AD-6610-4FA5-C49A82799C06}"/>
              </a:ext>
            </a:extLst>
          </p:cNvPr>
          <p:cNvSpPr txBox="1"/>
          <p:nvPr/>
        </p:nvSpPr>
        <p:spPr>
          <a:xfrm>
            <a:off x="1414320" y="2403152"/>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20" name="TextBox 19">
            <a:extLst>
              <a:ext uri="{FF2B5EF4-FFF2-40B4-BE49-F238E27FC236}">
                <a16:creationId xmlns:a16="http://schemas.microsoft.com/office/drawing/2014/main" id="{4B544C44-2120-EFA5-0C1E-E5F86B40D57C}"/>
              </a:ext>
            </a:extLst>
          </p:cNvPr>
          <p:cNvSpPr txBox="1"/>
          <p:nvPr/>
        </p:nvSpPr>
        <p:spPr>
          <a:xfrm>
            <a:off x="1413266" y="2061983"/>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24" name="TextBox 23">
            <a:extLst>
              <a:ext uri="{FF2B5EF4-FFF2-40B4-BE49-F238E27FC236}">
                <a16:creationId xmlns:a16="http://schemas.microsoft.com/office/drawing/2014/main" id="{E2E8E724-B8EF-5B35-A356-A22D8E7DA3A0}"/>
              </a:ext>
            </a:extLst>
          </p:cNvPr>
          <p:cNvSpPr txBox="1"/>
          <p:nvPr/>
        </p:nvSpPr>
        <p:spPr>
          <a:xfrm>
            <a:off x="1415608" y="1721030"/>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28" name="TextBox 27">
            <a:extLst>
              <a:ext uri="{FF2B5EF4-FFF2-40B4-BE49-F238E27FC236}">
                <a16:creationId xmlns:a16="http://schemas.microsoft.com/office/drawing/2014/main" id="{EBED74F4-3ECF-7271-7630-C88D42878D92}"/>
              </a:ext>
            </a:extLst>
          </p:cNvPr>
          <p:cNvSpPr txBox="1"/>
          <p:nvPr/>
        </p:nvSpPr>
        <p:spPr>
          <a:xfrm>
            <a:off x="2004644" y="996979"/>
            <a:ext cx="527988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And send the accumulated gradient to all other GPUs (</a:t>
            </a:r>
            <a:r>
              <a:rPr lang="en-US" sz="2000">
                <a:solidFill>
                  <a:srgbClr val="FF0000"/>
                </a:solidFill>
                <a:latin typeface="Corbel"/>
              </a:rPr>
              <a:t>broadcast </a:t>
            </a:r>
            <a:r>
              <a:rPr lang="en-US" sz="2000">
                <a:solidFill>
                  <a:schemeClr val="tx1"/>
                </a:solidFill>
                <a:latin typeface="Corbel"/>
              </a:rPr>
              <a:t>in </a:t>
            </a:r>
            <a:r>
              <a:rPr lang="en-US" sz="2000" err="1">
                <a:solidFill>
                  <a:schemeClr val="tx1"/>
                </a:solidFill>
                <a:latin typeface="Corbel"/>
              </a:rPr>
              <a:t>torch.distributed</a:t>
            </a:r>
            <a:r>
              <a:rPr lang="en-US" sz="2000">
                <a:latin typeface="Corbel"/>
              </a:rPr>
              <a:t>)</a:t>
            </a:r>
          </a:p>
        </p:txBody>
      </p:sp>
      <p:sp>
        <p:nvSpPr>
          <p:cNvPr id="4" name="TextBox 3">
            <a:extLst>
              <a:ext uri="{FF2B5EF4-FFF2-40B4-BE49-F238E27FC236}">
                <a16:creationId xmlns:a16="http://schemas.microsoft.com/office/drawing/2014/main" id="{0825F8F2-A1EC-90DD-9205-4911FF3C81ED}"/>
              </a:ext>
            </a:extLst>
          </p:cNvPr>
          <p:cNvSpPr txBox="1"/>
          <p:nvPr/>
        </p:nvSpPr>
        <p:spPr>
          <a:xfrm>
            <a:off x="3920425" y="2399290"/>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6" name="TextBox 5">
            <a:extLst>
              <a:ext uri="{FF2B5EF4-FFF2-40B4-BE49-F238E27FC236}">
                <a16:creationId xmlns:a16="http://schemas.microsoft.com/office/drawing/2014/main" id="{E71C4F59-B5D4-94C6-D4D4-968A8415165B}"/>
              </a:ext>
            </a:extLst>
          </p:cNvPr>
          <p:cNvSpPr txBox="1"/>
          <p:nvPr/>
        </p:nvSpPr>
        <p:spPr>
          <a:xfrm>
            <a:off x="3919371" y="2058121"/>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8" name="TextBox 7">
            <a:extLst>
              <a:ext uri="{FF2B5EF4-FFF2-40B4-BE49-F238E27FC236}">
                <a16:creationId xmlns:a16="http://schemas.microsoft.com/office/drawing/2014/main" id="{A7FFF663-1775-D488-1B2D-F38061B2F86C}"/>
              </a:ext>
            </a:extLst>
          </p:cNvPr>
          <p:cNvSpPr txBox="1"/>
          <p:nvPr/>
        </p:nvSpPr>
        <p:spPr>
          <a:xfrm>
            <a:off x="3921713" y="1717168"/>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10" name="TextBox 9">
            <a:extLst>
              <a:ext uri="{FF2B5EF4-FFF2-40B4-BE49-F238E27FC236}">
                <a16:creationId xmlns:a16="http://schemas.microsoft.com/office/drawing/2014/main" id="{452215B4-FA56-C606-2829-A9C241F0FE73}"/>
              </a:ext>
            </a:extLst>
          </p:cNvPr>
          <p:cNvSpPr txBox="1"/>
          <p:nvPr/>
        </p:nvSpPr>
        <p:spPr>
          <a:xfrm>
            <a:off x="6496036" y="2387706"/>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12" name="TextBox 11">
            <a:extLst>
              <a:ext uri="{FF2B5EF4-FFF2-40B4-BE49-F238E27FC236}">
                <a16:creationId xmlns:a16="http://schemas.microsoft.com/office/drawing/2014/main" id="{01102309-2779-B0EB-FC3F-F7231EF23047}"/>
              </a:ext>
            </a:extLst>
          </p:cNvPr>
          <p:cNvSpPr txBox="1"/>
          <p:nvPr/>
        </p:nvSpPr>
        <p:spPr>
          <a:xfrm>
            <a:off x="6494982" y="2046537"/>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14" name="TextBox 13">
            <a:extLst>
              <a:ext uri="{FF2B5EF4-FFF2-40B4-BE49-F238E27FC236}">
                <a16:creationId xmlns:a16="http://schemas.microsoft.com/office/drawing/2014/main" id="{F67C9CC6-A6F8-9835-75B6-C9F91272F9AE}"/>
              </a:ext>
            </a:extLst>
          </p:cNvPr>
          <p:cNvSpPr txBox="1"/>
          <p:nvPr/>
        </p:nvSpPr>
        <p:spPr>
          <a:xfrm>
            <a:off x="6497324" y="1705584"/>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cxnSp>
        <p:nvCxnSpPr>
          <p:cNvPr id="18" name="Straight Arrow Connector 17">
            <a:extLst>
              <a:ext uri="{FF2B5EF4-FFF2-40B4-BE49-F238E27FC236}">
                <a16:creationId xmlns:a16="http://schemas.microsoft.com/office/drawing/2014/main" id="{FC39AD3E-D29F-0F65-C6E7-5580CF59DA88}"/>
              </a:ext>
            </a:extLst>
          </p:cNvPr>
          <p:cNvCxnSpPr/>
          <p:nvPr/>
        </p:nvCxnSpPr>
        <p:spPr>
          <a:xfrm>
            <a:off x="2824859" y="2210937"/>
            <a:ext cx="662144" cy="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8F938E-180E-9875-E8E8-F183FAB04728}"/>
              </a:ext>
            </a:extLst>
          </p:cNvPr>
          <p:cNvCxnSpPr>
            <a:cxnSpLocks/>
          </p:cNvCxnSpPr>
          <p:nvPr/>
        </p:nvCxnSpPr>
        <p:spPr>
          <a:xfrm>
            <a:off x="2824859" y="2277874"/>
            <a:ext cx="3248395" cy="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yellow folder with a stack of coins&#10;&#10;AI-generated content may be incorrect.">
            <a:extLst>
              <a:ext uri="{FF2B5EF4-FFF2-40B4-BE49-F238E27FC236}">
                <a16:creationId xmlns:a16="http://schemas.microsoft.com/office/drawing/2014/main" id="{EDA80771-5B8C-D88C-BDD3-B13C29595D74}"/>
              </a:ext>
            </a:extLst>
          </p:cNvPr>
          <p:cNvPicPr>
            <a:picLocks noChangeAspect="1"/>
          </p:cNvPicPr>
          <p:nvPr/>
        </p:nvPicPr>
        <p:blipFill>
          <a:blip r:embed="rId4"/>
          <a:srcRect r="51626"/>
          <a:stretch>
            <a:fillRect/>
          </a:stretch>
        </p:blipFill>
        <p:spPr>
          <a:xfrm>
            <a:off x="1556649" y="3193330"/>
            <a:ext cx="630720" cy="1303845"/>
          </a:xfrm>
          <a:prstGeom prst="rect">
            <a:avLst/>
          </a:prstGeom>
        </p:spPr>
      </p:pic>
      <p:pic>
        <p:nvPicPr>
          <p:cNvPr id="32" name="Picture 31" descr="A yellow folder with a stack of coins&#10;&#10;AI-generated content may be incorrect.">
            <a:extLst>
              <a:ext uri="{FF2B5EF4-FFF2-40B4-BE49-F238E27FC236}">
                <a16:creationId xmlns:a16="http://schemas.microsoft.com/office/drawing/2014/main" id="{F77EF299-49B7-1A4C-F31D-4D052DCF86EF}"/>
              </a:ext>
            </a:extLst>
          </p:cNvPr>
          <p:cNvPicPr>
            <a:picLocks noChangeAspect="1"/>
          </p:cNvPicPr>
          <p:nvPr/>
        </p:nvPicPr>
        <p:blipFill>
          <a:blip r:embed="rId4"/>
          <a:srcRect l="25454" r="33175"/>
          <a:stretch>
            <a:fillRect/>
          </a:stretch>
        </p:blipFill>
        <p:spPr>
          <a:xfrm>
            <a:off x="4233974" y="3221883"/>
            <a:ext cx="539427" cy="1303845"/>
          </a:xfrm>
          <a:prstGeom prst="rect">
            <a:avLst/>
          </a:prstGeom>
        </p:spPr>
      </p:pic>
      <p:pic>
        <p:nvPicPr>
          <p:cNvPr id="34" name="Picture 33" descr="A yellow folder with a stack of coins&#10;&#10;AI-generated content may be incorrect.">
            <a:extLst>
              <a:ext uri="{FF2B5EF4-FFF2-40B4-BE49-F238E27FC236}">
                <a16:creationId xmlns:a16="http://schemas.microsoft.com/office/drawing/2014/main" id="{E4A983FA-6C83-B4B7-0AC8-EDFEEBB6906F}"/>
              </a:ext>
            </a:extLst>
          </p:cNvPr>
          <p:cNvPicPr>
            <a:picLocks noChangeAspect="1"/>
          </p:cNvPicPr>
          <p:nvPr/>
        </p:nvPicPr>
        <p:blipFill>
          <a:blip r:embed="rId4"/>
          <a:srcRect l="61173" r="4093"/>
          <a:stretch>
            <a:fillRect/>
          </a:stretch>
        </p:blipFill>
        <p:spPr>
          <a:xfrm>
            <a:off x="6884049" y="3221884"/>
            <a:ext cx="452880" cy="1303845"/>
          </a:xfrm>
          <a:prstGeom prst="rect">
            <a:avLst/>
          </a:prstGeom>
        </p:spPr>
      </p:pic>
    </p:spTree>
    <p:extLst>
      <p:ext uri="{BB962C8B-B14F-4D97-AF65-F5344CB8AC3E}">
        <p14:creationId xmlns:p14="http://schemas.microsoft.com/office/powerpoint/2010/main" val="16117674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animBg="1"/>
      <p:bldP spid="6" grpId="0" animBg="1"/>
      <p:bldP spid="8" grpId="0" animBg="1"/>
      <p:bldP spid="10" grpId="0" animBg="1"/>
      <p:bldP spid="12" grpId="0" animBg="1"/>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9BBCE-496A-1864-7AA7-BAD24374B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F1A056-CB37-7294-CB18-39184709A08D}"/>
              </a:ext>
            </a:extLst>
          </p:cNvPr>
          <p:cNvSpPr>
            <a:spLocks noGrp="1"/>
          </p:cNvSpPr>
          <p:nvPr>
            <p:ph type="title"/>
          </p:nvPr>
        </p:nvSpPr>
        <p:spPr/>
        <p:txBody>
          <a:bodyPr lIns="91440" tIns="45720" rIns="91440" bIns="45720" anchor="b"/>
          <a:lstStyle/>
          <a:p>
            <a:r>
              <a:rPr lang="en-US">
                <a:ea typeface="Tahoma"/>
                <a:cs typeface="Tahoma"/>
              </a:rPr>
              <a:t>Naïve Data Parallelism</a:t>
            </a:r>
            <a:endParaRPr lang="en-US"/>
          </a:p>
        </p:txBody>
      </p:sp>
      <p:sp>
        <p:nvSpPr>
          <p:cNvPr id="5" name="Rectangle: Rounded Corners 4">
            <a:extLst>
              <a:ext uri="{FF2B5EF4-FFF2-40B4-BE49-F238E27FC236}">
                <a16:creationId xmlns:a16="http://schemas.microsoft.com/office/drawing/2014/main" id="{C0710B10-5CDD-6DDF-BD0C-FAE89BAEA8E2}"/>
              </a:ext>
            </a:extLst>
          </p:cNvPr>
          <p:cNvSpPr/>
          <p:nvPr/>
        </p:nvSpPr>
        <p:spPr>
          <a:xfrm>
            <a:off x="869898" y="3014481"/>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F09300A9-BA11-22B7-85A3-C04525BDE424}"/>
              </a:ext>
            </a:extLst>
          </p:cNvPr>
          <p:cNvPicPr>
            <a:picLocks noChangeAspect="1"/>
          </p:cNvPicPr>
          <p:nvPr/>
        </p:nvPicPr>
        <p:blipFill>
          <a:blip r:embed="rId2"/>
          <a:stretch>
            <a:fillRect/>
          </a:stretch>
        </p:blipFill>
        <p:spPr>
          <a:xfrm>
            <a:off x="1055213" y="3108489"/>
            <a:ext cx="599780" cy="620401"/>
          </a:xfrm>
          <a:prstGeom prst="rect">
            <a:avLst/>
          </a:prstGeom>
        </p:spPr>
      </p:pic>
      <p:sp>
        <p:nvSpPr>
          <p:cNvPr id="9" name="TextBox 8">
            <a:extLst>
              <a:ext uri="{FF2B5EF4-FFF2-40B4-BE49-F238E27FC236}">
                <a16:creationId xmlns:a16="http://schemas.microsoft.com/office/drawing/2014/main" id="{98D690B0-BE27-7129-ED80-CFD37EF48E1B}"/>
              </a:ext>
            </a:extLst>
          </p:cNvPr>
          <p:cNvSpPr txBox="1"/>
          <p:nvPr/>
        </p:nvSpPr>
        <p:spPr>
          <a:xfrm>
            <a:off x="1083450" y="3700005"/>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047D8D65-AC93-FB08-BFDD-04CE39A74BE4}"/>
              </a:ext>
            </a:extLst>
          </p:cNvPr>
          <p:cNvPicPr>
            <a:picLocks noChangeAspect="1"/>
          </p:cNvPicPr>
          <p:nvPr/>
        </p:nvPicPr>
        <p:blipFill>
          <a:blip r:embed="rId3"/>
          <a:stretch>
            <a:fillRect/>
          </a:stretch>
        </p:blipFill>
        <p:spPr>
          <a:xfrm>
            <a:off x="2248293" y="3058410"/>
            <a:ext cx="655753" cy="641024"/>
          </a:xfrm>
          <a:prstGeom prst="rect">
            <a:avLst/>
          </a:prstGeom>
        </p:spPr>
      </p:pic>
      <p:sp>
        <p:nvSpPr>
          <p:cNvPr id="13" name="TextBox 12">
            <a:extLst>
              <a:ext uri="{FF2B5EF4-FFF2-40B4-BE49-F238E27FC236}">
                <a16:creationId xmlns:a16="http://schemas.microsoft.com/office/drawing/2014/main" id="{68F22C58-FBD0-673A-D6A0-BA0AA09EF028}"/>
              </a:ext>
            </a:extLst>
          </p:cNvPr>
          <p:cNvSpPr txBox="1"/>
          <p:nvPr/>
        </p:nvSpPr>
        <p:spPr>
          <a:xfrm>
            <a:off x="2247070" y="3617519"/>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D5B118DF-F2D7-59B7-9848-2B1C6340B589}"/>
              </a:ext>
            </a:extLst>
          </p:cNvPr>
          <p:cNvSpPr/>
          <p:nvPr/>
        </p:nvSpPr>
        <p:spPr>
          <a:xfrm>
            <a:off x="3418080" y="3017426"/>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FAEF9468-0327-0624-BBCE-DD390C0E8F0C}"/>
              </a:ext>
            </a:extLst>
          </p:cNvPr>
          <p:cNvPicPr>
            <a:picLocks noChangeAspect="1"/>
          </p:cNvPicPr>
          <p:nvPr/>
        </p:nvPicPr>
        <p:blipFill>
          <a:blip r:embed="rId2"/>
          <a:stretch>
            <a:fillRect/>
          </a:stretch>
        </p:blipFill>
        <p:spPr>
          <a:xfrm>
            <a:off x="3603395" y="3111435"/>
            <a:ext cx="599780" cy="620401"/>
          </a:xfrm>
          <a:prstGeom prst="rect">
            <a:avLst/>
          </a:prstGeom>
        </p:spPr>
      </p:pic>
      <p:sp>
        <p:nvSpPr>
          <p:cNvPr id="19" name="TextBox 18">
            <a:extLst>
              <a:ext uri="{FF2B5EF4-FFF2-40B4-BE49-F238E27FC236}">
                <a16:creationId xmlns:a16="http://schemas.microsoft.com/office/drawing/2014/main" id="{B3F43B75-6196-DB1B-B569-5189429DE5AA}"/>
              </a:ext>
            </a:extLst>
          </p:cNvPr>
          <p:cNvSpPr txBox="1"/>
          <p:nvPr/>
        </p:nvSpPr>
        <p:spPr>
          <a:xfrm>
            <a:off x="3618717" y="3702950"/>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F8EA6703-2FFE-0811-06E8-4E8EFA21BB0F}"/>
              </a:ext>
            </a:extLst>
          </p:cNvPr>
          <p:cNvPicPr>
            <a:picLocks noChangeAspect="1"/>
          </p:cNvPicPr>
          <p:nvPr/>
        </p:nvPicPr>
        <p:blipFill>
          <a:blip r:embed="rId3"/>
          <a:stretch>
            <a:fillRect/>
          </a:stretch>
        </p:blipFill>
        <p:spPr>
          <a:xfrm>
            <a:off x="4796475" y="3061355"/>
            <a:ext cx="655753" cy="641024"/>
          </a:xfrm>
          <a:prstGeom prst="rect">
            <a:avLst/>
          </a:prstGeom>
        </p:spPr>
      </p:pic>
      <p:sp>
        <p:nvSpPr>
          <p:cNvPr id="23" name="TextBox 22">
            <a:extLst>
              <a:ext uri="{FF2B5EF4-FFF2-40B4-BE49-F238E27FC236}">
                <a16:creationId xmlns:a16="http://schemas.microsoft.com/office/drawing/2014/main" id="{5D0EA448-F949-5768-D5EE-1069C07DF4EA}"/>
              </a:ext>
            </a:extLst>
          </p:cNvPr>
          <p:cNvSpPr txBox="1"/>
          <p:nvPr/>
        </p:nvSpPr>
        <p:spPr>
          <a:xfrm>
            <a:off x="4795252" y="362046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2CB11417-0904-8408-1D80-20866711CE30}"/>
              </a:ext>
            </a:extLst>
          </p:cNvPr>
          <p:cNvSpPr/>
          <p:nvPr/>
        </p:nvSpPr>
        <p:spPr>
          <a:xfrm>
            <a:off x="5998667" y="301447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0C523A82-1669-AA12-DFA2-52E3BFFCE9DD}"/>
              </a:ext>
            </a:extLst>
          </p:cNvPr>
          <p:cNvPicPr>
            <a:picLocks noChangeAspect="1"/>
          </p:cNvPicPr>
          <p:nvPr/>
        </p:nvPicPr>
        <p:blipFill>
          <a:blip r:embed="rId2"/>
          <a:stretch>
            <a:fillRect/>
          </a:stretch>
        </p:blipFill>
        <p:spPr>
          <a:xfrm>
            <a:off x="6183982" y="3108488"/>
            <a:ext cx="599780" cy="620401"/>
          </a:xfrm>
          <a:prstGeom prst="rect">
            <a:avLst/>
          </a:prstGeom>
        </p:spPr>
      </p:pic>
      <p:sp>
        <p:nvSpPr>
          <p:cNvPr id="29" name="TextBox 28">
            <a:extLst>
              <a:ext uri="{FF2B5EF4-FFF2-40B4-BE49-F238E27FC236}">
                <a16:creationId xmlns:a16="http://schemas.microsoft.com/office/drawing/2014/main" id="{8B209F04-41B0-6876-0398-5CA70790CCCD}"/>
              </a:ext>
            </a:extLst>
          </p:cNvPr>
          <p:cNvSpPr txBox="1"/>
          <p:nvPr/>
        </p:nvSpPr>
        <p:spPr>
          <a:xfrm>
            <a:off x="6181328" y="3700003"/>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89CF0C88-4526-BB8E-D945-7C1F0A5A9CFB}"/>
              </a:ext>
            </a:extLst>
          </p:cNvPr>
          <p:cNvPicPr>
            <a:picLocks noChangeAspect="1"/>
          </p:cNvPicPr>
          <p:nvPr/>
        </p:nvPicPr>
        <p:blipFill>
          <a:blip r:embed="rId3"/>
          <a:stretch>
            <a:fillRect/>
          </a:stretch>
        </p:blipFill>
        <p:spPr>
          <a:xfrm>
            <a:off x="7377062" y="3058408"/>
            <a:ext cx="655753" cy="641024"/>
          </a:xfrm>
          <a:prstGeom prst="rect">
            <a:avLst/>
          </a:prstGeom>
        </p:spPr>
      </p:pic>
      <p:sp>
        <p:nvSpPr>
          <p:cNvPr id="33" name="TextBox 32">
            <a:extLst>
              <a:ext uri="{FF2B5EF4-FFF2-40B4-BE49-F238E27FC236}">
                <a16:creationId xmlns:a16="http://schemas.microsoft.com/office/drawing/2014/main" id="{3AE26861-61CA-A26F-7350-74537B0BD18D}"/>
              </a:ext>
            </a:extLst>
          </p:cNvPr>
          <p:cNvSpPr txBox="1"/>
          <p:nvPr/>
        </p:nvSpPr>
        <p:spPr>
          <a:xfrm>
            <a:off x="7375839" y="361751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4" name="TextBox 3">
            <a:extLst>
              <a:ext uri="{FF2B5EF4-FFF2-40B4-BE49-F238E27FC236}">
                <a16:creationId xmlns:a16="http://schemas.microsoft.com/office/drawing/2014/main" id="{332DED41-C464-E4F4-529B-AC0B62E1843C}"/>
              </a:ext>
            </a:extLst>
          </p:cNvPr>
          <p:cNvSpPr txBox="1"/>
          <p:nvPr/>
        </p:nvSpPr>
        <p:spPr>
          <a:xfrm>
            <a:off x="893539" y="1058747"/>
            <a:ext cx="73593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Corbel"/>
              </a:rPr>
              <a:t>Accumulate gradients across all GPUs and perform gradient updates</a:t>
            </a:r>
            <a:endParaRPr lang="en-US" dirty="0"/>
          </a:p>
          <a:p>
            <a:pPr algn="ctr"/>
            <a:r>
              <a:rPr lang="en-US" sz="1800" dirty="0">
                <a:latin typeface="Corbel"/>
              </a:rPr>
              <a:t>（</a:t>
            </a:r>
            <a:r>
              <a:rPr lang="en-US" sz="1800" dirty="0" err="1">
                <a:solidFill>
                  <a:srgbClr val="FF0000"/>
                </a:solidFill>
                <a:latin typeface="Corbel"/>
              </a:rPr>
              <a:t>all_reduce</a:t>
            </a:r>
            <a:r>
              <a:rPr lang="en-US" sz="1800" dirty="0">
                <a:solidFill>
                  <a:srgbClr val="FF0000"/>
                </a:solidFill>
                <a:latin typeface="Corbel"/>
              </a:rPr>
              <a:t> </a:t>
            </a:r>
            <a:r>
              <a:rPr lang="en-US" sz="1800" dirty="0">
                <a:solidFill>
                  <a:schemeClr val="tx1"/>
                </a:solidFill>
                <a:latin typeface="Corbel"/>
              </a:rPr>
              <a:t>in </a:t>
            </a:r>
            <a:r>
              <a:rPr lang="en-US" sz="1800" dirty="0" err="1">
                <a:solidFill>
                  <a:schemeClr val="tx1"/>
                </a:solidFill>
                <a:latin typeface="Corbel"/>
              </a:rPr>
              <a:t>torch.distributed</a:t>
            </a:r>
            <a:r>
              <a:rPr lang="en-US" sz="1800" dirty="0">
                <a:latin typeface="Corbel"/>
              </a:rPr>
              <a:t>）</a:t>
            </a:r>
          </a:p>
        </p:txBody>
      </p:sp>
      <p:sp>
        <p:nvSpPr>
          <p:cNvPr id="14" name="TextBox 13">
            <a:extLst>
              <a:ext uri="{FF2B5EF4-FFF2-40B4-BE49-F238E27FC236}">
                <a16:creationId xmlns:a16="http://schemas.microsoft.com/office/drawing/2014/main" id="{C49DBA07-30E2-ACDE-378A-09FBAF932E81}"/>
              </a:ext>
            </a:extLst>
          </p:cNvPr>
          <p:cNvSpPr txBox="1"/>
          <p:nvPr/>
        </p:nvSpPr>
        <p:spPr>
          <a:xfrm>
            <a:off x="1414320" y="2403152"/>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18" name="TextBox 17">
            <a:extLst>
              <a:ext uri="{FF2B5EF4-FFF2-40B4-BE49-F238E27FC236}">
                <a16:creationId xmlns:a16="http://schemas.microsoft.com/office/drawing/2014/main" id="{A2DA07AB-2F96-AAB2-26AE-F23F35A27C33}"/>
              </a:ext>
            </a:extLst>
          </p:cNvPr>
          <p:cNvSpPr txBox="1"/>
          <p:nvPr/>
        </p:nvSpPr>
        <p:spPr>
          <a:xfrm>
            <a:off x="1413266" y="2061983"/>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22" name="TextBox 21">
            <a:extLst>
              <a:ext uri="{FF2B5EF4-FFF2-40B4-BE49-F238E27FC236}">
                <a16:creationId xmlns:a16="http://schemas.microsoft.com/office/drawing/2014/main" id="{ADAE2A46-C0AD-DB65-26A1-6C08AF93C8D9}"/>
              </a:ext>
            </a:extLst>
          </p:cNvPr>
          <p:cNvSpPr txBox="1"/>
          <p:nvPr/>
        </p:nvSpPr>
        <p:spPr>
          <a:xfrm>
            <a:off x="1415608" y="1721030"/>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26" name="TextBox 25">
            <a:extLst>
              <a:ext uri="{FF2B5EF4-FFF2-40B4-BE49-F238E27FC236}">
                <a16:creationId xmlns:a16="http://schemas.microsoft.com/office/drawing/2014/main" id="{5D41F59B-03AE-8173-CCD1-485C0B1EEE33}"/>
              </a:ext>
            </a:extLst>
          </p:cNvPr>
          <p:cNvSpPr txBox="1"/>
          <p:nvPr/>
        </p:nvSpPr>
        <p:spPr>
          <a:xfrm>
            <a:off x="3920425" y="2399290"/>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30" name="TextBox 29">
            <a:extLst>
              <a:ext uri="{FF2B5EF4-FFF2-40B4-BE49-F238E27FC236}">
                <a16:creationId xmlns:a16="http://schemas.microsoft.com/office/drawing/2014/main" id="{229C1341-9368-269A-B16E-1FCDDB776566}"/>
              </a:ext>
            </a:extLst>
          </p:cNvPr>
          <p:cNvSpPr txBox="1"/>
          <p:nvPr/>
        </p:nvSpPr>
        <p:spPr>
          <a:xfrm>
            <a:off x="3919371" y="2058121"/>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34" name="TextBox 33">
            <a:extLst>
              <a:ext uri="{FF2B5EF4-FFF2-40B4-BE49-F238E27FC236}">
                <a16:creationId xmlns:a16="http://schemas.microsoft.com/office/drawing/2014/main" id="{7B86BCC7-EA79-766F-B934-C0265F38754D}"/>
              </a:ext>
            </a:extLst>
          </p:cNvPr>
          <p:cNvSpPr txBox="1"/>
          <p:nvPr/>
        </p:nvSpPr>
        <p:spPr>
          <a:xfrm>
            <a:off x="3921713" y="1717168"/>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36" name="TextBox 35">
            <a:extLst>
              <a:ext uri="{FF2B5EF4-FFF2-40B4-BE49-F238E27FC236}">
                <a16:creationId xmlns:a16="http://schemas.microsoft.com/office/drawing/2014/main" id="{AEEF208A-6F49-E7E1-4A52-F0E4AD18419B}"/>
              </a:ext>
            </a:extLst>
          </p:cNvPr>
          <p:cNvSpPr txBox="1"/>
          <p:nvPr/>
        </p:nvSpPr>
        <p:spPr>
          <a:xfrm>
            <a:off x="6496036" y="2387706"/>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38" name="TextBox 37">
            <a:extLst>
              <a:ext uri="{FF2B5EF4-FFF2-40B4-BE49-F238E27FC236}">
                <a16:creationId xmlns:a16="http://schemas.microsoft.com/office/drawing/2014/main" id="{0C0918ED-A564-4EF1-649B-E6B963ED717D}"/>
              </a:ext>
            </a:extLst>
          </p:cNvPr>
          <p:cNvSpPr txBox="1"/>
          <p:nvPr/>
        </p:nvSpPr>
        <p:spPr>
          <a:xfrm>
            <a:off x="6494982" y="2046537"/>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40" name="TextBox 39">
            <a:extLst>
              <a:ext uri="{FF2B5EF4-FFF2-40B4-BE49-F238E27FC236}">
                <a16:creationId xmlns:a16="http://schemas.microsoft.com/office/drawing/2014/main" id="{432D6ED8-72AC-2044-5ABA-1421F58A083B}"/>
              </a:ext>
            </a:extLst>
          </p:cNvPr>
          <p:cNvSpPr txBox="1"/>
          <p:nvPr/>
        </p:nvSpPr>
        <p:spPr>
          <a:xfrm>
            <a:off x="6497324" y="1705584"/>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pic>
        <p:nvPicPr>
          <p:cNvPr id="3" name="Picture 2" descr="A yellow folder with a stack of coins&#10;&#10;AI-generated content may be incorrect.">
            <a:extLst>
              <a:ext uri="{FF2B5EF4-FFF2-40B4-BE49-F238E27FC236}">
                <a16:creationId xmlns:a16="http://schemas.microsoft.com/office/drawing/2014/main" id="{B5EDBC49-094C-656A-3174-EC5CC6B7FD12}"/>
              </a:ext>
            </a:extLst>
          </p:cNvPr>
          <p:cNvPicPr>
            <a:picLocks noChangeAspect="1"/>
          </p:cNvPicPr>
          <p:nvPr/>
        </p:nvPicPr>
        <p:blipFill>
          <a:blip r:embed="rId4"/>
          <a:srcRect r="51626"/>
          <a:stretch>
            <a:fillRect/>
          </a:stretch>
        </p:blipFill>
        <p:spPr>
          <a:xfrm>
            <a:off x="1556649" y="3193330"/>
            <a:ext cx="630720" cy="1303845"/>
          </a:xfrm>
          <a:prstGeom prst="rect">
            <a:avLst/>
          </a:prstGeom>
        </p:spPr>
      </p:pic>
      <p:pic>
        <p:nvPicPr>
          <p:cNvPr id="6" name="Picture 5" descr="A yellow folder with a stack of coins&#10;&#10;AI-generated content may be incorrect.">
            <a:extLst>
              <a:ext uri="{FF2B5EF4-FFF2-40B4-BE49-F238E27FC236}">
                <a16:creationId xmlns:a16="http://schemas.microsoft.com/office/drawing/2014/main" id="{1F20F2FE-5C4C-A79B-3CF6-96FCF233182E}"/>
              </a:ext>
            </a:extLst>
          </p:cNvPr>
          <p:cNvPicPr>
            <a:picLocks noChangeAspect="1"/>
          </p:cNvPicPr>
          <p:nvPr/>
        </p:nvPicPr>
        <p:blipFill>
          <a:blip r:embed="rId4"/>
          <a:srcRect l="25454" r="33175"/>
          <a:stretch>
            <a:fillRect/>
          </a:stretch>
        </p:blipFill>
        <p:spPr>
          <a:xfrm>
            <a:off x="4233974" y="3221883"/>
            <a:ext cx="539427" cy="1303845"/>
          </a:xfrm>
          <a:prstGeom prst="rect">
            <a:avLst/>
          </a:prstGeom>
        </p:spPr>
      </p:pic>
      <p:pic>
        <p:nvPicPr>
          <p:cNvPr id="8" name="Picture 7" descr="A yellow folder with a stack of coins&#10;&#10;AI-generated content may be incorrect.">
            <a:extLst>
              <a:ext uri="{FF2B5EF4-FFF2-40B4-BE49-F238E27FC236}">
                <a16:creationId xmlns:a16="http://schemas.microsoft.com/office/drawing/2014/main" id="{7AE6BAB6-CD39-A2BA-3123-799F7BEB87BC}"/>
              </a:ext>
            </a:extLst>
          </p:cNvPr>
          <p:cNvPicPr>
            <a:picLocks noChangeAspect="1"/>
          </p:cNvPicPr>
          <p:nvPr/>
        </p:nvPicPr>
        <p:blipFill>
          <a:blip r:embed="rId4"/>
          <a:srcRect l="61173" r="4093"/>
          <a:stretch>
            <a:fillRect/>
          </a:stretch>
        </p:blipFill>
        <p:spPr>
          <a:xfrm>
            <a:off x="6884049" y="3221884"/>
            <a:ext cx="452880" cy="1303845"/>
          </a:xfrm>
          <a:prstGeom prst="rect">
            <a:avLst/>
          </a:prstGeom>
        </p:spPr>
      </p:pic>
    </p:spTree>
    <p:extLst>
      <p:ext uri="{BB962C8B-B14F-4D97-AF65-F5344CB8AC3E}">
        <p14:creationId xmlns:p14="http://schemas.microsoft.com/office/powerpoint/2010/main" val="6154547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48F5-8672-27DE-E2F8-D88C65EEB728}"/>
              </a:ext>
            </a:extLst>
          </p:cNvPr>
          <p:cNvSpPr>
            <a:spLocks noGrp="1"/>
          </p:cNvSpPr>
          <p:nvPr>
            <p:ph type="title"/>
          </p:nvPr>
        </p:nvSpPr>
        <p:spPr/>
        <p:txBody>
          <a:bodyPr lIns="91440" tIns="45720" rIns="91440" bIns="45720" anchor="b"/>
          <a:lstStyle/>
          <a:p>
            <a:r>
              <a:rPr lang="en-US">
                <a:ea typeface="Tahoma"/>
                <a:cs typeface="Tahoma"/>
              </a:rPr>
              <a:t>What is wrong with Naïve DP </a:t>
            </a:r>
            <a:endParaRPr lang="en-US"/>
          </a:p>
        </p:txBody>
      </p:sp>
      <p:sp>
        <p:nvSpPr>
          <p:cNvPr id="3" name="Text Placeholder 2">
            <a:extLst>
              <a:ext uri="{FF2B5EF4-FFF2-40B4-BE49-F238E27FC236}">
                <a16:creationId xmlns:a16="http://schemas.microsoft.com/office/drawing/2014/main" id="{7A398BE1-3C31-082D-D7DE-FF50BD36E49F}"/>
              </a:ext>
            </a:extLst>
          </p:cNvPr>
          <p:cNvSpPr>
            <a:spLocks noGrp="1"/>
          </p:cNvSpPr>
          <p:nvPr>
            <p:ph type="body" sz="quarter" idx="16"/>
          </p:nvPr>
        </p:nvSpPr>
        <p:spPr>
          <a:xfrm>
            <a:off x="533919" y="1130964"/>
            <a:ext cx="8085415" cy="3077573"/>
          </a:xfrm>
        </p:spPr>
        <p:txBody>
          <a:bodyPr lIns="91440" tIns="45720" rIns="91440" bIns="45720" anchor="t">
            <a:noAutofit/>
          </a:bodyPr>
          <a:lstStyle/>
          <a:p>
            <a:pPr marL="229870" indent="-229870">
              <a:buFont typeface="Calibri" panose="05000000000000000000" pitchFamily="2" charset="2"/>
              <a:buChar char="-"/>
            </a:pPr>
            <a:r>
              <a:rPr lang="en-US" dirty="0"/>
              <a:t>In </a:t>
            </a:r>
            <a:r>
              <a:rPr lang="en-US" i="1" dirty="0"/>
              <a:t>naïve DP</a:t>
            </a:r>
            <a:r>
              <a:rPr lang="en-US" dirty="0"/>
              <a:t>, each GPU holds a </a:t>
            </a:r>
            <a:r>
              <a:rPr lang="en-US" i="1" dirty="0"/>
              <a:t>full copy</a:t>
            </a:r>
            <a:r>
              <a:rPr lang="en-US" dirty="0"/>
              <a:t> of everything </a:t>
            </a:r>
            <a:br>
              <a:rPr lang="en-US" dirty="0"/>
            </a:br>
            <a:r>
              <a:rPr lang="en-US" dirty="0"/>
              <a:t>related to training — not just the model parameters.</a:t>
            </a:r>
          </a:p>
          <a:p>
            <a:pPr marL="229870" indent="-229870">
              <a:buFont typeface="Calibri" panose="05000000000000000000" pitchFamily="2" charset="2"/>
              <a:buChar char="-"/>
            </a:pPr>
            <a:endParaRPr lang="en-US" dirty="0"/>
          </a:p>
          <a:p>
            <a:pPr marL="229870" indent="-229870">
              <a:buFont typeface="Calibri" panose="05000000000000000000" pitchFamily="2" charset="2"/>
              <a:buChar char="-"/>
            </a:pPr>
            <a:endParaRPr lang="en-US" dirty="0"/>
          </a:p>
          <a:p>
            <a:pPr marL="229870" indent="-229870">
              <a:buFont typeface="Calibri" panose="05000000000000000000" pitchFamily="2" charset="2"/>
              <a:buChar char="-"/>
            </a:pPr>
            <a:endParaRPr lang="en-US" dirty="0"/>
          </a:p>
        </p:txBody>
      </p:sp>
      <p:sp>
        <p:nvSpPr>
          <p:cNvPr id="7" name="Rectangle: Rounded Corners 6">
            <a:extLst>
              <a:ext uri="{FF2B5EF4-FFF2-40B4-BE49-F238E27FC236}">
                <a16:creationId xmlns:a16="http://schemas.microsoft.com/office/drawing/2014/main" id="{B18176F0-9D33-E2D5-62BD-414318352A6A}"/>
              </a:ext>
            </a:extLst>
          </p:cNvPr>
          <p:cNvSpPr/>
          <p:nvPr/>
        </p:nvSpPr>
        <p:spPr>
          <a:xfrm>
            <a:off x="6546283" y="574022"/>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mputer graphics card with a fan&#10;&#10;AI-generated content may be incorrect.">
            <a:extLst>
              <a:ext uri="{FF2B5EF4-FFF2-40B4-BE49-F238E27FC236}">
                <a16:creationId xmlns:a16="http://schemas.microsoft.com/office/drawing/2014/main" id="{646A92F0-1689-3144-5AAC-F60F0A18014F}"/>
              </a:ext>
            </a:extLst>
          </p:cNvPr>
          <p:cNvPicPr>
            <a:picLocks noChangeAspect="1"/>
          </p:cNvPicPr>
          <p:nvPr/>
        </p:nvPicPr>
        <p:blipFill>
          <a:blip r:embed="rId2"/>
          <a:stretch>
            <a:fillRect/>
          </a:stretch>
        </p:blipFill>
        <p:spPr>
          <a:xfrm>
            <a:off x="6731598" y="668030"/>
            <a:ext cx="599780" cy="620402"/>
          </a:xfrm>
          <a:prstGeom prst="rect">
            <a:avLst/>
          </a:prstGeom>
        </p:spPr>
      </p:pic>
      <p:sp>
        <p:nvSpPr>
          <p:cNvPr id="11" name="TextBox 10">
            <a:extLst>
              <a:ext uri="{FF2B5EF4-FFF2-40B4-BE49-F238E27FC236}">
                <a16:creationId xmlns:a16="http://schemas.microsoft.com/office/drawing/2014/main" id="{E4EBDBF2-1173-F603-B61D-EF809196FD9C}"/>
              </a:ext>
            </a:extLst>
          </p:cNvPr>
          <p:cNvSpPr txBox="1"/>
          <p:nvPr/>
        </p:nvSpPr>
        <p:spPr>
          <a:xfrm>
            <a:off x="6759835" y="1259546"/>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3" name="Picture 12" descr="A group of colorful circles on a black background&#10;&#10;AI-generated content may be incorrect.">
            <a:extLst>
              <a:ext uri="{FF2B5EF4-FFF2-40B4-BE49-F238E27FC236}">
                <a16:creationId xmlns:a16="http://schemas.microsoft.com/office/drawing/2014/main" id="{488BB299-3E23-6548-D813-0D92E6A67BF6}"/>
              </a:ext>
            </a:extLst>
          </p:cNvPr>
          <p:cNvPicPr>
            <a:picLocks noChangeAspect="1"/>
          </p:cNvPicPr>
          <p:nvPr/>
        </p:nvPicPr>
        <p:blipFill>
          <a:blip r:embed="rId3"/>
          <a:stretch>
            <a:fillRect/>
          </a:stretch>
        </p:blipFill>
        <p:spPr>
          <a:xfrm>
            <a:off x="7924678" y="617951"/>
            <a:ext cx="655753" cy="641023"/>
          </a:xfrm>
          <a:prstGeom prst="rect">
            <a:avLst/>
          </a:prstGeom>
        </p:spPr>
      </p:pic>
      <p:sp>
        <p:nvSpPr>
          <p:cNvPr id="15" name="TextBox 14">
            <a:extLst>
              <a:ext uri="{FF2B5EF4-FFF2-40B4-BE49-F238E27FC236}">
                <a16:creationId xmlns:a16="http://schemas.microsoft.com/office/drawing/2014/main" id="{1DD47A6C-09F6-6253-4F7A-43F3B01372E1}"/>
              </a:ext>
            </a:extLst>
          </p:cNvPr>
          <p:cNvSpPr txBox="1"/>
          <p:nvPr/>
        </p:nvSpPr>
        <p:spPr>
          <a:xfrm>
            <a:off x="7923455" y="1177060"/>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cxnSp>
        <p:nvCxnSpPr>
          <p:cNvPr id="16" name="Straight Arrow Connector 15">
            <a:extLst>
              <a:ext uri="{FF2B5EF4-FFF2-40B4-BE49-F238E27FC236}">
                <a16:creationId xmlns:a16="http://schemas.microsoft.com/office/drawing/2014/main" id="{372C640E-D4F5-8FB8-BDEF-78F73A7D3F28}"/>
              </a:ext>
            </a:extLst>
          </p:cNvPr>
          <p:cNvCxnSpPr>
            <a:cxnSpLocks/>
          </p:cNvCxnSpPr>
          <p:nvPr/>
        </p:nvCxnSpPr>
        <p:spPr>
          <a:xfrm flipV="1">
            <a:off x="8252554" y="1651653"/>
            <a:ext cx="0" cy="652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CABC5D-9CE5-7096-8A54-8FDC6C733302}"/>
              </a:ext>
            </a:extLst>
          </p:cNvPr>
          <p:cNvGraphicFramePr>
            <a:graphicFrameLocks noGrp="1"/>
          </p:cNvGraphicFramePr>
          <p:nvPr>
            <p:extLst>
              <p:ext uri="{D42A27DB-BD31-4B8C-83A1-F6EECF244321}">
                <p14:modId xmlns:p14="http://schemas.microsoft.com/office/powerpoint/2010/main" val="696161414"/>
              </p:ext>
            </p:extLst>
          </p:nvPr>
        </p:nvGraphicFramePr>
        <p:xfrm>
          <a:off x="227060" y="1813121"/>
          <a:ext cx="6210925" cy="3223260"/>
        </p:xfrm>
        <a:graphic>
          <a:graphicData uri="http://schemas.openxmlformats.org/drawingml/2006/table">
            <a:tbl>
              <a:tblPr firstRow="1" bandRow="1">
                <a:tableStyleId>{5C22544A-7EE6-4342-B048-85BDC9FD1C3A}</a:tableStyleId>
              </a:tblPr>
              <a:tblGrid>
                <a:gridCol w="1182267">
                  <a:extLst>
                    <a:ext uri="{9D8B030D-6E8A-4147-A177-3AD203B41FA5}">
                      <a16:colId xmlns:a16="http://schemas.microsoft.com/office/drawing/2014/main" val="803377130"/>
                    </a:ext>
                  </a:extLst>
                </a:gridCol>
                <a:gridCol w="1033220">
                  <a:extLst>
                    <a:ext uri="{9D8B030D-6E8A-4147-A177-3AD203B41FA5}">
                      <a16:colId xmlns:a16="http://schemas.microsoft.com/office/drawing/2014/main" val="115688197"/>
                    </a:ext>
                  </a:extLst>
                </a:gridCol>
                <a:gridCol w="996286">
                  <a:extLst>
                    <a:ext uri="{9D8B030D-6E8A-4147-A177-3AD203B41FA5}">
                      <a16:colId xmlns:a16="http://schemas.microsoft.com/office/drawing/2014/main" val="2704177567"/>
                    </a:ext>
                  </a:extLst>
                </a:gridCol>
                <a:gridCol w="2999152">
                  <a:extLst>
                    <a:ext uri="{9D8B030D-6E8A-4147-A177-3AD203B41FA5}">
                      <a16:colId xmlns:a16="http://schemas.microsoft.com/office/drawing/2014/main" val="268613906"/>
                    </a:ext>
                  </a:extLst>
                </a:gridCol>
              </a:tblGrid>
              <a:tr h="370840">
                <a:tc>
                  <a:txBody>
                    <a:bodyPr/>
                    <a:lstStyle/>
                    <a:p>
                      <a:pPr>
                        <a:buNone/>
                      </a:pPr>
                      <a:r>
                        <a:rPr lang="en-US" dirty="0"/>
                        <a:t>Component</a:t>
                      </a:r>
                    </a:p>
                  </a:txBody>
                  <a:tcPr anchor="ctr"/>
                </a:tc>
                <a:tc>
                  <a:txBody>
                    <a:bodyPr/>
                    <a:lstStyle/>
                    <a:p>
                      <a:pPr>
                        <a:buNone/>
                      </a:pPr>
                      <a:r>
                        <a:rPr lang="en-US" dirty="0"/>
                        <a:t>Precision</a:t>
                      </a:r>
                    </a:p>
                  </a:txBody>
                  <a:tcPr anchor="ctr"/>
                </a:tc>
                <a:tc>
                  <a:txBody>
                    <a:bodyPr/>
                    <a:lstStyle/>
                    <a:p>
                      <a:pPr>
                        <a:buNone/>
                      </a:pPr>
                      <a:r>
                        <a:rPr lang="en-US" dirty="0"/>
                        <a:t>Bytes per param</a:t>
                      </a:r>
                    </a:p>
                  </a:txBody>
                  <a:tcPr anchor="ctr"/>
                </a:tc>
                <a:tc>
                  <a:txBody>
                    <a:bodyPr/>
                    <a:lstStyle/>
                    <a:p>
                      <a:pPr>
                        <a:buNone/>
                      </a:pPr>
                      <a:r>
                        <a:rPr lang="en-US" dirty="0"/>
                        <a:t>Purpose</a:t>
                      </a:r>
                    </a:p>
                  </a:txBody>
                  <a:tcPr anchor="ctr"/>
                </a:tc>
                <a:extLst>
                  <a:ext uri="{0D108BD9-81ED-4DB2-BD59-A6C34878D82A}">
                    <a16:rowId xmlns:a16="http://schemas.microsoft.com/office/drawing/2014/main" val="3297723478"/>
                  </a:ext>
                </a:extLst>
              </a:tr>
              <a:tr h="370840">
                <a:tc>
                  <a:txBody>
                    <a:bodyPr/>
                    <a:lstStyle/>
                    <a:p>
                      <a:pPr>
                        <a:buNone/>
                      </a:pPr>
                      <a:r>
                        <a:rPr lang="en-US"/>
                        <a:t>Model parameters</a:t>
                      </a:r>
                    </a:p>
                  </a:txBody>
                  <a:tcPr anchor="ctr"/>
                </a:tc>
                <a:tc>
                  <a:txBody>
                    <a:bodyPr/>
                    <a:lstStyle/>
                    <a:p>
                      <a:pPr>
                        <a:buNone/>
                      </a:pPr>
                      <a:r>
                        <a:rPr lang="en-US"/>
                        <a:t>FP16/BF16</a:t>
                      </a:r>
                    </a:p>
                  </a:txBody>
                  <a:tcPr anchor="ctr"/>
                </a:tc>
                <a:tc>
                  <a:txBody>
                    <a:bodyPr/>
                    <a:lstStyle/>
                    <a:p>
                      <a:pPr>
                        <a:buNone/>
                      </a:pPr>
                      <a:r>
                        <a:rPr lang="en-US" dirty="0"/>
                        <a:t>2</a:t>
                      </a:r>
                    </a:p>
                  </a:txBody>
                  <a:tcPr anchor="ctr"/>
                </a:tc>
                <a:tc>
                  <a:txBody>
                    <a:bodyPr/>
                    <a:lstStyle/>
                    <a:p>
                      <a:pPr>
                        <a:buNone/>
                      </a:pPr>
                      <a:r>
                        <a:rPr lang="en-US" dirty="0"/>
                        <a:t>The half-precision weights used in forward/backward passes</a:t>
                      </a:r>
                    </a:p>
                  </a:txBody>
                  <a:tcPr anchor="ctr"/>
                </a:tc>
                <a:extLst>
                  <a:ext uri="{0D108BD9-81ED-4DB2-BD59-A6C34878D82A}">
                    <a16:rowId xmlns:a16="http://schemas.microsoft.com/office/drawing/2014/main" val="1972750982"/>
                  </a:ext>
                </a:extLst>
              </a:tr>
              <a:tr h="370840">
                <a:tc>
                  <a:txBody>
                    <a:bodyPr/>
                    <a:lstStyle/>
                    <a:p>
                      <a:pPr>
                        <a:buNone/>
                      </a:pPr>
                      <a:r>
                        <a:rPr lang="en-US"/>
                        <a:t>Gradients</a:t>
                      </a:r>
                    </a:p>
                  </a:txBody>
                  <a:tcPr anchor="ctr"/>
                </a:tc>
                <a:tc>
                  <a:txBody>
                    <a:bodyPr/>
                    <a:lstStyle/>
                    <a:p>
                      <a:pPr>
                        <a:buNone/>
                      </a:pPr>
                      <a:r>
                        <a:rPr lang="en-US"/>
                        <a:t>FP16/BF16</a:t>
                      </a:r>
                    </a:p>
                  </a:txBody>
                  <a:tcPr anchor="ctr"/>
                </a:tc>
                <a:tc>
                  <a:txBody>
                    <a:bodyPr/>
                    <a:lstStyle/>
                    <a:p>
                      <a:pPr>
                        <a:buNone/>
                      </a:pPr>
                      <a:r>
                        <a:rPr lang="en-US"/>
                        <a:t>2</a:t>
                      </a:r>
                    </a:p>
                  </a:txBody>
                  <a:tcPr anchor="ctr"/>
                </a:tc>
                <a:tc>
                  <a:txBody>
                    <a:bodyPr/>
                    <a:lstStyle/>
                    <a:p>
                      <a:pPr>
                        <a:buNone/>
                      </a:pPr>
                      <a:r>
                        <a:rPr lang="en-US"/>
                        <a:t>The half-precision gradients computed during backprop</a:t>
                      </a:r>
                    </a:p>
                  </a:txBody>
                  <a:tcPr anchor="ctr"/>
                </a:tc>
                <a:extLst>
                  <a:ext uri="{0D108BD9-81ED-4DB2-BD59-A6C34878D82A}">
                    <a16:rowId xmlns:a16="http://schemas.microsoft.com/office/drawing/2014/main" val="3512666321"/>
                  </a:ext>
                </a:extLst>
              </a:tr>
              <a:tr h="370840">
                <a:tc>
                  <a:txBody>
                    <a:bodyPr/>
                    <a:lstStyle/>
                    <a:p>
                      <a:pPr>
                        <a:buNone/>
                      </a:pPr>
                      <a:r>
                        <a:rPr lang="en-US"/>
                        <a:t>Master weights</a:t>
                      </a:r>
                    </a:p>
                  </a:txBody>
                  <a:tcPr anchor="ctr"/>
                </a:tc>
                <a:tc>
                  <a:txBody>
                    <a:bodyPr/>
                    <a:lstStyle/>
                    <a:p>
                      <a:pPr>
                        <a:buNone/>
                      </a:pPr>
                      <a:r>
                        <a:rPr lang="en-US"/>
                        <a:t>FP32</a:t>
                      </a:r>
                    </a:p>
                  </a:txBody>
                  <a:tcPr anchor="ctr"/>
                </a:tc>
                <a:tc>
                  <a:txBody>
                    <a:bodyPr/>
                    <a:lstStyle/>
                    <a:p>
                      <a:pPr>
                        <a:buNone/>
                      </a:pPr>
                      <a:r>
                        <a:rPr lang="en-US" dirty="0"/>
                        <a:t>4</a:t>
                      </a:r>
                    </a:p>
                  </a:txBody>
                  <a:tcPr anchor="ctr"/>
                </a:tc>
                <a:tc>
                  <a:txBody>
                    <a:bodyPr/>
                    <a:lstStyle/>
                    <a:p>
                      <a:pPr>
                        <a:buNone/>
                      </a:pPr>
                      <a:r>
                        <a:rPr lang="en-US"/>
                        <a:t>Full-precision version used for stable updates in mixed-precision training</a:t>
                      </a:r>
                    </a:p>
                  </a:txBody>
                  <a:tcPr anchor="ctr"/>
                </a:tc>
                <a:extLst>
                  <a:ext uri="{0D108BD9-81ED-4DB2-BD59-A6C34878D82A}">
                    <a16:rowId xmlns:a16="http://schemas.microsoft.com/office/drawing/2014/main" val="3110787942"/>
                  </a:ext>
                </a:extLst>
              </a:tr>
              <a:tr h="370840">
                <a:tc>
                  <a:txBody>
                    <a:bodyPr/>
                    <a:lstStyle/>
                    <a:p>
                      <a:pPr>
                        <a:buNone/>
                      </a:pPr>
                      <a:r>
                        <a:rPr lang="en-US" dirty="0"/>
                        <a:t>Adam first moment (m)</a:t>
                      </a:r>
                    </a:p>
                  </a:txBody>
                  <a:tcPr anchor="ctr"/>
                </a:tc>
                <a:tc>
                  <a:txBody>
                    <a:bodyPr/>
                    <a:lstStyle/>
                    <a:p>
                      <a:pPr>
                        <a:buNone/>
                      </a:pPr>
                      <a:r>
                        <a:rPr lang="en-US" dirty="0"/>
                        <a:t>FP32</a:t>
                      </a:r>
                    </a:p>
                  </a:txBody>
                  <a:tcPr anchor="ctr"/>
                </a:tc>
                <a:tc>
                  <a:txBody>
                    <a:bodyPr/>
                    <a:lstStyle/>
                    <a:p>
                      <a:pPr>
                        <a:buNone/>
                      </a:pPr>
                      <a:r>
                        <a:rPr lang="en-US" dirty="0"/>
                        <a:t>4</a:t>
                      </a:r>
                    </a:p>
                  </a:txBody>
                  <a:tcPr anchor="ctr"/>
                </a:tc>
                <a:tc>
                  <a:txBody>
                    <a:bodyPr/>
                    <a:lstStyle/>
                    <a:p>
                      <a:pPr>
                        <a:buNone/>
                      </a:pPr>
                      <a:r>
                        <a:rPr lang="en-US"/>
                        <a:t>Tracks running average of gradients</a:t>
                      </a:r>
                    </a:p>
                  </a:txBody>
                  <a:tcPr anchor="ctr"/>
                </a:tc>
                <a:extLst>
                  <a:ext uri="{0D108BD9-81ED-4DB2-BD59-A6C34878D82A}">
                    <a16:rowId xmlns:a16="http://schemas.microsoft.com/office/drawing/2014/main" val="2626874415"/>
                  </a:ext>
                </a:extLst>
              </a:tr>
              <a:tr h="370840">
                <a:tc>
                  <a:txBody>
                    <a:bodyPr/>
                    <a:lstStyle/>
                    <a:p>
                      <a:pPr>
                        <a:buNone/>
                      </a:pPr>
                      <a:r>
                        <a:rPr lang="en-US" dirty="0"/>
                        <a:t>Adam second moment (v)</a:t>
                      </a:r>
                    </a:p>
                  </a:txBody>
                  <a:tcPr anchor="ctr"/>
                </a:tc>
                <a:tc>
                  <a:txBody>
                    <a:bodyPr/>
                    <a:lstStyle/>
                    <a:p>
                      <a:pPr>
                        <a:buNone/>
                      </a:pPr>
                      <a:r>
                        <a:rPr lang="en-US"/>
                        <a:t>FP32</a:t>
                      </a:r>
                    </a:p>
                  </a:txBody>
                  <a:tcPr anchor="ctr"/>
                </a:tc>
                <a:tc>
                  <a:txBody>
                    <a:bodyPr/>
                    <a:lstStyle/>
                    <a:p>
                      <a:pPr>
                        <a:buNone/>
                      </a:pPr>
                      <a:r>
                        <a:rPr lang="en-US"/>
                        <a:t>4</a:t>
                      </a:r>
                    </a:p>
                  </a:txBody>
                  <a:tcPr anchor="ctr"/>
                </a:tc>
                <a:tc>
                  <a:txBody>
                    <a:bodyPr/>
                    <a:lstStyle/>
                    <a:p>
                      <a:pPr>
                        <a:buNone/>
                      </a:pPr>
                      <a:r>
                        <a:rPr lang="en-US" dirty="0"/>
                        <a:t>Tracks running average of squared gradients</a:t>
                      </a:r>
                    </a:p>
                  </a:txBody>
                  <a:tcPr anchor="ctr"/>
                </a:tc>
                <a:extLst>
                  <a:ext uri="{0D108BD9-81ED-4DB2-BD59-A6C34878D82A}">
                    <a16:rowId xmlns:a16="http://schemas.microsoft.com/office/drawing/2014/main" val="655399880"/>
                  </a:ext>
                </a:extLst>
              </a:tr>
            </a:tbl>
          </a:graphicData>
        </a:graphic>
      </p:graphicFrame>
      <p:sp>
        <p:nvSpPr>
          <p:cNvPr id="19" name="TextBox 18">
            <a:extLst>
              <a:ext uri="{FF2B5EF4-FFF2-40B4-BE49-F238E27FC236}">
                <a16:creationId xmlns:a16="http://schemas.microsoft.com/office/drawing/2014/main" id="{98F01952-DF10-7A9D-FE41-58A0951C0625}"/>
              </a:ext>
            </a:extLst>
          </p:cNvPr>
          <p:cNvSpPr txBox="1"/>
          <p:nvPr/>
        </p:nvSpPr>
        <p:spPr>
          <a:xfrm>
            <a:off x="6630940" y="2333651"/>
            <a:ext cx="2513060" cy="954107"/>
          </a:xfrm>
          <a:prstGeom prst="rect">
            <a:avLst/>
          </a:prstGeom>
          <a:noFill/>
        </p:spPr>
        <p:txBody>
          <a:bodyPr wrap="square">
            <a:spAutoFit/>
          </a:bodyPr>
          <a:lstStyle/>
          <a:p>
            <a:r>
              <a:rPr lang="en-US" dirty="0"/>
              <a:t>For each parameter, you actually need </a:t>
            </a:r>
            <a:r>
              <a:rPr lang="en-US" b="1" dirty="0"/>
              <a:t>five versions</a:t>
            </a:r>
            <a:r>
              <a:rPr lang="en-US" dirty="0"/>
              <a:t>, which together take </a:t>
            </a:r>
            <a:r>
              <a:rPr lang="en-US" b="1" dirty="0"/>
              <a:t>16 bytes per parameter! </a:t>
            </a:r>
            <a:endParaRPr lang="en-US" dirty="0"/>
          </a:p>
        </p:txBody>
      </p:sp>
      <p:sp>
        <p:nvSpPr>
          <p:cNvPr id="21" name="TextBox 20">
            <a:extLst>
              <a:ext uri="{FF2B5EF4-FFF2-40B4-BE49-F238E27FC236}">
                <a16:creationId xmlns:a16="http://schemas.microsoft.com/office/drawing/2014/main" id="{73491280-3403-1A7F-BF4B-1460B078ED87}"/>
              </a:ext>
            </a:extLst>
          </p:cNvPr>
          <p:cNvSpPr txBox="1"/>
          <p:nvPr/>
        </p:nvSpPr>
        <p:spPr>
          <a:xfrm>
            <a:off x="6617292" y="3643204"/>
            <a:ext cx="2513060" cy="738664"/>
          </a:xfrm>
          <a:prstGeom prst="rect">
            <a:avLst/>
          </a:prstGeom>
          <a:noFill/>
        </p:spPr>
        <p:txBody>
          <a:bodyPr wrap="square">
            <a:spAutoFit/>
          </a:bodyPr>
          <a:lstStyle/>
          <a:p>
            <a:r>
              <a:rPr lang="en-US"/>
              <a:t>That’s why naïve DP quickly runs out of memory as model size grows</a:t>
            </a:r>
          </a:p>
        </p:txBody>
      </p:sp>
      <p:sp>
        <p:nvSpPr>
          <p:cNvPr id="22" name="TextBox 21">
            <a:extLst>
              <a:ext uri="{FF2B5EF4-FFF2-40B4-BE49-F238E27FC236}">
                <a16:creationId xmlns:a16="http://schemas.microsoft.com/office/drawing/2014/main" id="{21883981-AFAD-3411-D918-795ADAF75130}"/>
              </a:ext>
            </a:extLst>
          </p:cNvPr>
          <p:cNvSpPr txBox="1"/>
          <p:nvPr/>
        </p:nvSpPr>
        <p:spPr>
          <a:xfrm>
            <a:off x="6480228" y="4513161"/>
            <a:ext cx="2663772" cy="52322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ea typeface="Calibri"/>
                <a:cs typeface="Calibri"/>
              </a:rPr>
              <a:t>Memory/GPU for a 7.5B model: </a:t>
            </a:r>
            <a:endParaRPr lang="en-US" dirty="0">
              <a:ea typeface="Tahoma"/>
              <a:cs typeface="Tahoma"/>
            </a:endParaRPr>
          </a:p>
          <a:p>
            <a:pPr algn="ctr"/>
            <a:r>
              <a:rPr lang="en-US" dirty="0">
                <a:latin typeface="Corbel"/>
                <a:ea typeface="Calibri"/>
                <a:cs typeface="Calibri"/>
              </a:rPr>
              <a:t>7.5B * 16 bytes = </a:t>
            </a:r>
            <a:r>
              <a:rPr lang="en-US" dirty="0">
                <a:solidFill>
                  <a:srgbClr val="FF0000"/>
                </a:solidFill>
                <a:latin typeface="Corbel"/>
                <a:ea typeface="Calibri"/>
                <a:cs typeface="Calibri"/>
              </a:rPr>
              <a:t>120 GB</a:t>
            </a:r>
            <a:r>
              <a:rPr lang="en-US" dirty="0">
                <a:latin typeface="Corbel"/>
                <a:ea typeface="Calibri"/>
                <a:cs typeface="Calibri"/>
              </a:rPr>
              <a:t>!</a:t>
            </a:r>
            <a:endParaRPr lang="en-US" dirty="0"/>
          </a:p>
        </p:txBody>
      </p:sp>
    </p:spTree>
    <p:extLst>
      <p:ext uri="{BB962C8B-B14F-4D97-AF65-F5344CB8AC3E}">
        <p14:creationId xmlns:p14="http://schemas.microsoft.com/office/powerpoint/2010/main" val="37834265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CF1D-FD4E-32BB-341C-28F88C457C69}"/>
              </a:ext>
            </a:extLst>
          </p:cNvPr>
          <p:cNvSpPr>
            <a:spLocks noGrp="1"/>
          </p:cNvSpPr>
          <p:nvPr>
            <p:ph type="title"/>
          </p:nvPr>
        </p:nvSpPr>
        <p:spPr>
          <a:xfrm>
            <a:off x="533919" y="107119"/>
            <a:ext cx="8085415" cy="857542"/>
          </a:xfrm>
        </p:spPr>
        <p:txBody>
          <a:bodyPr lIns="91440" tIns="45720" rIns="91440" bIns="45720" anchor="b">
            <a:normAutofit/>
          </a:bodyPr>
          <a:lstStyle/>
          <a:p>
            <a:r>
              <a:rPr lang="en-US"/>
              <a:t>What is wrong with Naïve DP</a:t>
            </a:r>
          </a:p>
        </p:txBody>
      </p:sp>
      <p:pic>
        <p:nvPicPr>
          <p:cNvPr id="4" name="Picture 3">
            <a:extLst>
              <a:ext uri="{FF2B5EF4-FFF2-40B4-BE49-F238E27FC236}">
                <a16:creationId xmlns:a16="http://schemas.microsoft.com/office/drawing/2014/main" id="{86B14C21-6772-01FC-C9FC-6A6014DE2ED3}"/>
              </a:ext>
            </a:extLst>
          </p:cNvPr>
          <p:cNvPicPr>
            <a:picLocks noChangeAspect="1"/>
          </p:cNvPicPr>
          <p:nvPr/>
        </p:nvPicPr>
        <p:blipFill>
          <a:blip r:embed="rId2"/>
          <a:stretch>
            <a:fillRect/>
          </a:stretch>
        </p:blipFill>
        <p:spPr>
          <a:xfrm>
            <a:off x="533123" y="1249573"/>
            <a:ext cx="8085416" cy="3234165"/>
          </a:xfrm>
          <a:prstGeom prst="rect">
            <a:avLst/>
          </a:prstGeom>
          <a:noFill/>
        </p:spPr>
      </p:pic>
    </p:spTree>
    <p:extLst>
      <p:ext uri="{BB962C8B-B14F-4D97-AF65-F5344CB8AC3E}">
        <p14:creationId xmlns:p14="http://schemas.microsoft.com/office/powerpoint/2010/main" val="18807056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24E3-2C37-6A71-A771-A5F5A0D63698}"/>
              </a:ext>
            </a:extLst>
          </p:cNvPr>
          <p:cNvSpPr>
            <a:spLocks noGrp="1"/>
          </p:cNvSpPr>
          <p:nvPr>
            <p:ph type="title"/>
          </p:nvPr>
        </p:nvSpPr>
        <p:spPr/>
        <p:txBody>
          <a:bodyPr/>
          <a:lstStyle/>
          <a:p>
            <a:r>
              <a:rPr lang="en-US" dirty="0">
                <a:ea typeface="Tahoma"/>
                <a:cs typeface="Tahoma"/>
              </a:rPr>
              <a:t>Naïve DP: Summary</a:t>
            </a:r>
            <a:endParaRPr lang="en-US" dirty="0"/>
          </a:p>
        </p:txBody>
      </p:sp>
      <p:sp>
        <p:nvSpPr>
          <p:cNvPr id="3" name="Content Placeholder 2">
            <a:extLst>
              <a:ext uri="{FF2B5EF4-FFF2-40B4-BE49-F238E27FC236}">
                <a16:creationId xmlns:a16="http://schemas.microsoft.com/office/drawing/2014/main" id="{245CB236-3243-98CE-2246-FFBBF030E82E}"/>
              </a:ext>
            </a:extLst>
          </p:cNvPr>
          <p:cNvSpPr>
            <a:spLocks noGrp="1"/>
          </p:cNvSpPr>
          <p:nvPr>
            <p:ph sz="quarter" idx="20"/>
          </p:nvPr>
        </p:nvSpPr>
        <p:spPr/>
        <p:txBody>
          <a:bodyPr/>
          <a:lstStyle/>
          <a:p>
            <a:pPr marL="285750" indent="-285750">
              <a:buFont typeface="Arial" panose="020B0604020202020204" pitchFamily="34" charset="0"/>
              <a:buChar char="•"/>
            </a:pPr>
            <a:r>
              <a:rPr lang="en-US" dirty="0"/>
              <a:t>Each GPU holds a </a:t>
            </a:r>
            <a:r>
              <a:rPr lang="en-US" i="1" dirty="0"/>
              <a:t>full copy</a:t>
            </a:r>
            <a:r>
              <a:rPr lang="en-US" dirty="0"/>
              <a:t> of the model. The training data is split into batches distributed across GPUs; each computes gradients locally, then gradients are averaged (e.g., via all-reduce) before updating model parameters.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Pros:</a:t>
            </a:r>
            <a:r>
              <a:rPr lang="en-US" dirty="0"/>
              <a:t> Simple, widely supported.</a:t>
            </a:r>
          </a:p>
          <a:p>
            <a:pPr marL="285750" indent="-285750">
              <a:buFont typeface="Arial" panose="020B0604020202020204" pitchFamily="34" charset="0"/>
              <a:buChar char="•"/>
            </a:pPr>
            <a:r>
              <a:rPr lang="en-US" b="1" dirty="0"/>
              <a:t>Cons:</a:t>
            </a:r>
            <a:r>
              <a:rPr lang="en-US" dirty="0"/>
              <a:t> Model parameters and optimizer states are fully replicated → high memory cost, limiting scalability.</a:t>
            </a:r>
          </a:p>
        </p:txBody>
      </p:sp>
      <p:sp>
        <p:nvSpPr>
          <p:cNvPr id="4" name="Text Placeholder 3">
            <a:extLst>
              <a:ext uri="{FF2B5EF4-FFF2-40B4-BE49-F238E27FC236}">
                <a16:creationId xmlns:a16="http://schemas.microsoft.com/office/drawing/2014/main" id="{9AE77AEE-E4C8-DD96-A03D-2D029C60D7D9}"/>
              </a:ext>
            </a:extLst>
          </p:cNvPr>
          <p:cNvSpPr>
            <a:spLocks noGrp="1"/>
          </p:cNvSpPr>
          <p:nvPr>
            <p:ph type="body" sz="quarter" idx="19"/>
          </p:nvPr>
        </p:nvSpPr>
        <p:spPr/>
        <p:txBody>
          <a:bodyPr/>
          <a:lstStyle/>
          <a:p>
            <a:endParaRPr lang="en-US"/>
          </a:p>
        </p:txBody>
      </p:sp>
      <p:graphicFrame>
        <p:nvGraphicFramePr>
          <p:cNvPr id="8" name="Table 7">
            <a:extLst>
              <a:ext uri="{FF2B5EF4-FFF2-40B4-BE49-F238E27FC236}">
                <a16:creationId xmlns:a16="http://schemas.microsoft.com/office/drawing/2014/main" id="{56648F64-A6AB-74ED-87C1-316AB445F20A}"/>
              </a:ext>
            </a:extLst>
          </p:cNvPr>
          <p:cNvGraphicFramePr>
            <a:graphicFrameLocks noGrp="1"/>
          </p:cNvGraphicFramePr>
          <p:nvPr>
            <p:extLst>
              <p:ext uri="{D42A27DB-BD31-4B8C-83A1-F6EECF244321}">
                <p14:modId xmlns:p14="http://schemas.microsoft.com/office/powerpoint/2010/main" val="2362862311"/>
              </p:ext>
            </p:extLst>
          </p:nvPr>
        </p:nvGraphicFramePr>
        <p:xfrm>
          <a:off x="674280" y="3760873"/>
          <a:ext cx="8192277" cy="594360"/>
        </p:xfrm>
        <a:graphic>
          <a:graphicData uri="http://schemas.openxmlformats.org/drawingml/2006/table">
            <a:tbl>
              <a:tblPr firstRow="1" bandRow="1">
                <a:tableStyleId>{5C22544A-7EE6-4342-B048-85BDC9FD1C3A}</a:tableStyleId>
              </a:tblPr>
              <a:tblGrid>
                <a:gridCol w="912241">
                  <a:extLst>
                    <a:ext uri="{9D8B030D-6E8A-4147-A177-3AD203B41FA5}">
                      <a16:colId xmlns:a16="http://schemas.microsoft.com/office/drawing/2014/main" val="2628896434"/>
                    </a:ext>
                  </a:extLst>
                </a:gridCol>
                <a:gridCol w="1793638">
                  <a:extLst>
                    <a:ext uri="{9D8B030D-6E8A-4147-A177-3AD203B41FA5}">
                      <a16:colId xmlns:a16="http://schemas.microsoft.com/office/drawing/2014/main" val="3492282006"/>
                    </a:ext>
                  </a:extLst>
                </a:gridCol>
                <a:gridCol w="2192694">
                  <a:extLst>
                    <a:ext uri="{9D8B030D-6E8A-4147-A177-3AD203B41FA5}">
                      <a16:colId xmlns:a16="http://schemas.microsoft.com/office/drawing/2014/main" val="3187547608"/>
                    </a:ext>
                  </a:extLst>
                </a:gridCol>
                <a:gridCol w="3293704">
                  <a:extLst>
                    <a:ext uri="{9D8B030D-6E8A-4147-A177-3AD203B41FA5}">
                      <a16:colId xmlns:a16="http://schemas.microsoft.com/office/drawing/2014/main" val="2565878757"/>
                    </a:ext>
                  </a:extLst>
                </a:gridCol>
              </a:tblGrid>
              <a:tr h="158374">
                <a:tc>
                  <a:txBody>
                    <a:bodyPr/>
                    <a:lstStyle/>
                    <a:p>
                      <a:pPr algn="ctr">
                        <a:buNone/>
                      </a:pPr>
                      <a:r>
                        <a:rPr lang="en-US" dirty="0"/>
                        <a:t>Stage</a:t>
                      </a:r>
                    </a:p>
                  </a:txBody>
                  <a:tcPr anchor="ctr"/>
                </a:tc>
                <a:tc>
                  <a:txBody>
                    <a:bodyPr/>
                    <a:lstStyle/>
                    <a:p>
                      <a:pPr algn="ctr">
                        <a:buNone/>
                      </a:pPr>
                      <a:r>
                        <a:rPr lang="en-US" dirty="0"/>
                        <a:t>What’s Sharded</a:t>
                      </a:r>
                    </a:p>
                  </a:txBody>
                  <a:tcPr anchor="ctr"/>
                </a:tc>
                <a:tc>
                  <a:txBody>
                    <a:bodyPr/>
                    <a:lstStyle/>
                    <a:p>
                      <a:pPr algn="ctr">
                        <a:buNone/>
                      </a:pPr>
                      <a:r>
                        <a:rPr lang="en-US" dirty="0"/>
                        <a:t>Approx bytes / param</a:t>
                      </a:r>
                    </a:p>
                  </a:txBody>
                  <a:tcPr anchor="ctr"/>
                </a:tc>
                <a:tc>
                  <a:txBody>
                    <a:bodyPr/>
                    <a:lstStyle/>
                    <a:p>
                      <a:pPr algn="ctr">
                        <a:buNone/>
                      </a:pPr>
                      <a:r>
                        <a:rPr lang="en-US" dirty="0"/>
                        <a:t>Memory / GPU (7.5 B params)</a:t>
                      </a:r>
                    </a:p>
                  </a:txBody>
                  <a:tcPr anchor="ctr"/>
                </a:tc>
                <a:extLst>
                  <a:ext uri="{0D108BD9-81ED-4DB2-BD59-A6C34878D82A}">
                    <a16:rowId xmlns:a16="http://schemas.microsoft.com/office/drawing/2014/main" val="2802141477"/>
                  </a:ext>
                </a:extLst>
              </a:tr>
              <a:tr h="158374">
                <a:tc>
                  <a:txBody>
                    <a:bodyPr/>
                    <a:lstStyle/>
                    <a:p>
                      <a:pPr algn="ctr">
                        <a:buNone/>
                      </a:pPr>
                      <a:r>
                        <a:rPr lang="en-US"/>
                        <a:t>Naïve DP</a:t>
                      </a:r>
                    </a:p>
                  </a:txBody>
                  <a:tcPr anchor="ctr"/>
                </a:tc>
                <a:tc>
                  <a:txBody>
                    <a:bodyPr/>
                    <a:lstStyle/>
                    <a:p>
                      <a:pPr algn="ctr">
                        <a:buNone/>
                      </a:pPr>
                      <a:r>
                        <a:rPr lang="en-US" dirty="0"/>
                        <a:t>None</a:t>
                      </a:r>
                    </a:p>
                  </a:txBody>
                  <a:tcPr anchor="ctr"/>
                </a:tc>
                <a:tc>
                  <a:txBody>
                    <a:bodyPr/>
                    <a:lstStyle/>
                    <a:p>
                      <a:pPr algn="ctr">
                        <a:buNone/>
                      </a:pPr>
                      <a:r>
                        <a:rPr lang="en-US" dirty="0"/>
                        <a:t>16 B</a:t>
                      </a:r>
                    </a:p>
                  </a:txBody>
                  <a:tcPr anchor="ctr"/>
                </a:tc>
                <a:tc>
                  <a:txBody>
                    <a:bodyPr/>
                    <a:lstStyle/>
                    <a:p>
                      <a:pPr algn="ctr">
                        <a:buNone/>
                      </a:pPr>
                      <a:r>
                        <a:rPr lang="en-US" b="1" dirty="0"/>
                        <a:t>120 GB</a:t>
                      </a:r>
                      <a:endParaRPr lang="en-US" dirty="0"/>
                    </a:p>
                  </a:txBody>
                  <a:tcPr anchor="ctr"/>
                </a:tc>
                <a:extLst>
                  <a:ext uri="{0D108BD9-81ED-4DB2-BD59-A6C34878D82A}">
                    <a16:rowId xmlns:a16="http://schemas.microsoft.com/office/drawing/2014/main" val="2964904385"/>
                  </a:ext>
                </a:extLst>
              </a:tr>
            </a:tbl>
          </a:graphicData>
        </a:graphic>
      </p:graphicFrame>
    </p:spTree>
    <p:extLst>
      <p:ext uri="{BB962C8B-B14F-4D97-AF65-F5344CB8AC3E}">
        <p14:creationId xmlns:p14="http://schemas.microsoft.com/office/powerpoint/2010/main" val="29254971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967D-C752-7855-AEDC-13E4EF3B8FA7}"/>
              </a:ext>
            </a:extLst>
          </p:cNvPr>
          <p:cNvSpPr>
            <a:spLocks noGrp="1"/>
          </p:cNvSpPr>
          <p:nvPr>
            <p:ph type="title"/>
          </p:nvPr>
        </p:nvSpPr>
        <p:spPr/>
        <p:txBody>
          <a:bodyPr lIns="91440" tIns="45720" rIns="91440" bIns="45720" anchor="b"/>
          <a:lstStyle/>
          <a:p>
            <a:r>
              <a:rPr lang="en-US" dirty="0">
                <a:ea typeface="Tahoma"/>
                <a:cs typeface="Tahoma"/>
              </a:rPr>
              <a:t>Naïve DP – Requires too much memory!</a:t>
            </a:r>
          </a:p>
        </p:txBody>
      </p:sp>
      <p:pic>
        <p:nvPicPr>
          <p:cNvPr id="6" name="Content Placeholder 5" descr="A screenshot of a graph&#10;&#10;AI-generated content may be incorrect.">
            <a:extLst>
              <a:ext uri="{FF2B5EF4-FFF2-40B4-BE49-F238E27FC236}">
                <a16:creationId xmlns:a16="http://schemas.microsoft.com/office/drawing/2014/main" id="{68BAA019-CECD-4893-1338-2267AA1A63E1}"/>
              </a:ext>
            </a:extLst>
          </p:cNvPr>
          <p:cNvPicPr>
            <a:picLocks noGrp="1" noChangeAspect="1"/>
          </p:cNvPicPr>
          <p:nvPr>
            <p:ph sz="quarter" idx="20"/>
          </p:nvPr>
        </p:nvPicPr>
        <p:blipFill>
          <a:blip r:embed="rId2"/>
          <a:stretch>
            <a:fillRect/>
          </a:stretch>
        </p:blipFill>
        <p:spPr>
          <a:xfrm>
            <a:off x="859466" y="1129670"/>
            <a:ext cx="7481160" cy="3396477"/>
          </a:xfrm>
        </p:spPr>
      </p:pic>
      <p:sp>
        <p:nvSpPr>
          <p:cNvPr id="5" name="TextBox 4">
            <a:extLst>
              <a:ext uri="{FF2B5EF4-FFF2-40B4-BE49-F238E27FC236}">
                <a16:creationId xmlns:a16="http://schemas.microsoft.com/office/drawing/2014/main" id="{E1A16C08-F458-5260-7547-363C19D1AD74}"/>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ZeRO: Memory Optimizations Toward Training Trillion Parameter Models </a:t>
            </a:r>
            <a:r>
              <a:rPr lang="en-US" sz="1200">
                <a:solidFill>
                  <a:srgbClr val="666666"/>
                </a:solidFill>
                <a:latin typeface="Corbel"/>
              </a:rPr>
              <a:t>(Rajbhandari et al., 2019)</a:t>
            </a:r>
          </a:p>
          <a:p>
            <a:endParaRPr lang="en-US"/>
          </a:p>
        </p:txBody>
      </p:sp>
      <p:pic>
        <p:nvPicPr>
          <p:cNvPr id="9" name="Picture 8" descr="A computer graphics card with a fan&#10;&#10;AI-generated content may be incorrect.">
            <a:extLst>
              <a:ext uri="{FF2B5EF4-FFF2-40B4-BE49-F238E27FC236}">
                <a16:creationId xmlns:a16="http://schemas.microsoft.com/office/drawing/2014/main" id="{65E86514-7E0D-34C1-56E3-16385151EE54}"/>
              </a:ext>
            </a:extLst>
          </p:cNvPr>
          <p:cNvPicPr>
            <a:picLocks noChangeAspect="1"/>
          </p:cNvPicPr>
          <p:nvPr/>
        </p:nvPicPr>
        <p:blipFill>
          <a:blip r:embed="rId4"/>
          <a:stretch>
            <a:fillRect/>
          </a:stretch>
        </p:blipFill>
        <p:spPr>
          <a:xfrm>
            <a:off x="1325517" y="4351888"/>
            <a:ext cx="599780" cy="620401"/>
          </a:xfrm>
          <a:prstGeom prst="rect">
            <a:avLst/>
          </a:prstGeom>
        </p:spPr>
      </p:pic>
      <p:pic>
        <p:nvPicPr>
          <p:cNvPr id="26" name="Picture 25" descr="A computer graphics card with a fan&#10;&#10;AI-generated content may be incorrect.">
            <a:extLst>
              <a:ext uri="{FF2B5EF4-FFF2-40B4-BE49-F238E27FC236}">
                <a16:creationId xmlns:a16="http://schemas.microsoft.com/office/drawing/2014/main" id="{D1570E69-86D4-9549-7125-8CA2E10A315C}"/>
              </a:ext>
            </a:extLst>
          </p:cNvPr>
          <p:cNvPicPr>
            <a:picLocks noChangeAspect="1"/>
          </p:cNvPicPr>
          <p:nvPr/>
        </p:nvPicPr>
        <p:blipFill>
          <a:blip r:embed="rId4"/>
          <a:stretch>
            <a:fillRect/>
          </a:stretch>
        </p:blipFill>
        <p:spPr>
          <a:xfrm>
            <a:off x="3175168" y="4351888"/>
            <a:ext cx="599780" cy="620401"/>
          </a:xfrm>
          <a:prstGeom prst="rect">
            <a:avLst/>
          </a:prstGeom>
        </p:spPr>
      </p:pic>
      <p:pic>
        <p:nvPicPr>
          <p:cNvPr id="27" name="Picture 26" descr="A computer graphics card with a fan&#10;&#10;AI-generated content may be incorrect.">
            <a:extLst>
              <a:ext uri="{FF2B5EF4-FFF2-40B4-BE49-F238E27FC236}">
                <a16:creationId xmlns:a16="http://schemas.microsoft.com/office/drawing/2014/main" id="{7383363A-93B2-6000-AD16-E01D7AA3EE8F}"/>
              </a:ext>
            </a:extLst>
          </p:cNvPr>
          <p:cNvPicPr>
            <a:picLocks noChangeAspect="1"/>
          </p:cNvPicPr>
          <p:nvPr/>
        </p:nvPicPr>
        <p:blipFill>
          <a:blip r:embed="rId4"/>
          <a:stretch>
            <a:fillRect/>
          </a:stretch>
        </p:blipFill>
        <p:spPr>
          <a:xfrm>
            <a:off x="5001651" y="4351888"/>
            <a:ext cx="599780" cy="620401"/>
          </a:xfrm>
          <a:prstGeom prst="rect">
            <a:avLst/>
          </a:prstGeom>
        </p:spPr>
      </p:pic>
    </p:spTree>
    <p:extLst>
      <p:ext uri="{BB962C8B-B14F-4D97-AF65-F5344CB8AC3E}">
        <p14:creationId xmlns:p14="http://schemas.microsoft.com/office/powerpoint/2010/main" val="3832420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714EF6B-B6DC-5370-899D-4A15B8F4372A}"/>
              </a:ext>
            </a:extLst>
          </p:cNvPr>
          <p:cNvSpPr>
            <a:spLocks noGrp="1"/>
          </p:cNvSpPr>
          <p:nvPr>
            <p:ph sz="quarter" idx="20"/>
          </p:nvPr>
        </p:nvSpPr>
        <p:spPr>
          <a:xfrm>
            <a:off x="242596" y="1154923"/>
            <a:ext cx="8733452" cy="3423466"/>
          </a:xfrm>
        </p:spPr>
        <p:txBody>
          <a:bodyPr/>
          <a:lstStyle/>
          <a:p>
            <a:pPr marL="285750" indent="-285750">
              <a:buFont typeface="Arial" panose="020B0604020202020204" pitchFamily="34" charset="0"/>
              <a:buChar char="•"/>
            </a:pPr>
            <a:r>
              <a:rPr lang="en-US" b="1" dirty="0" err="1"/>
              <a:t>ZeRO</a:t>
            </a:r>
            <a:r>
              <a:rPr lang="en-US" b="1" dirty="0"/>
              <a:t> (Zero Redundancy Optimizer)</a:t>
            </a:r>
            <a:r>
              <a:rPr lang="en-US" dirty="0"/>
              <a:t> reduces memory use in distributed training by </a:t>
            </a:r>
            <a:r>
              <a:rPr lang="en-US" b="1" dirty="0"/>
              <a:t>sharding</a:t>
            </a:r>
            <a:r>
              <a:rPr lang="en-US" dirty="0"/>
              <a:t> model states across GPUs instead of replicating them.</a:t>
            </a:r>
          </a:p>
          <a:p>
            <a:pPr marL="623887" lvl="1" indent="-285750">
              <a:buFont typeface="Arial" panose="020B0604020202020204" pitchFamily="34" charset="0"/>
              <a:buChar char="•"/>
            </a:pPr>
            <a:r>
              <a:rPr lang="en-US" sz="1600" b="1" dirty="0"/>
              <a:t>Stage 1:</a:t>
            </a:r>
            <a:r>
              <a:rPr lang="en-US" sz="1600" dirty="0"/>
              <a:t> shard optimizer states</a:t>
            </a:r>
          </a:p>
          <a:p>
            <a:pPr marL="623887" lvl="1" indent="-285750">
              <a:buFont typeface="Arial" panose="020B0604020202020204" pitchFamily="34" charset="0"/>
              <a:buChar char="•"/>
            </a:pPr>
            <a:r>
              <a:rPr lang="en-US" sz="1600" b="1" dirty="0"/>
              <a:t>Stage 2:</a:t>
            </a:r>
            <a:r>
              <a:rPr lang="en-US" sz="1600" dirty="0"/>
              <a:t> + shard gradients</a:t>
            </a:r>
          </a:p>
          <a:p>
            <a:pPr marL="623887" lvl="1" indent="-285750">
              <a:buFont typeface="Arial" panose="020B0604020202020204" pitchFamily="34" charset="0"/>
              <a:buChar char="•"/>
            </a:pPr>
            <a:r>
              <a:rPr lang="en-US" sz="1600" b="1" dirty="0"/>
              <a:t>Stage 3:</a:t>
            </a:r>
            <a:r>
              <a:rPr lang="en-US" sz="1600" dirty="0"/>
              <a:t> + shard model parameters</a:t>
            </a:r>
          </a:p>
          <a:p>
            <a:pPr marL="285750" indent="-285750">
              <a:buFont typeface="Arial" panose="020B0604020202020204" pitchFamily="34" charset="0"/>
              <a:buChar char="•"/>
            </a:pPr>
            <a:r>
              <a:rPr lang="en-US" sz="1600" dirty="0"/>
              <a:t>Result: Dramatically reduced memory use. Integrated to </a:t>
            </a:r>
            <a:r>
              <a:rPr lang="en-US" sz="1600" b="1" dirty="0" err="1"/>
              <a:t>DeepSpeed</a:t>
            </a:r>
            <a:r>
              <a:rPr lang="en-US" sz="1600" dirty="0"/>
              <a:t> and </a:t>
            </a:r>
            <a:r>
              <a:rPr lang="en-US" sz="1600" b="1" dirty="0" err="1"/>
              <a:t>PyTorch</a:t>
            </a:r>
            <a:r>
              <a:rPr lang="en-US" sz="1600" b="1" dirty="0"/>
              <a:t> FSDP.</a:t>
            </a:r>
            <a:endParaRPr lang="en-US" sz="1600" dirty="0"/>
          </a:p>
        </p:txBody>
      </p:sp>
      <p:sp>
        <p:nvSpPr>
          <p:cNvPr id="2" name="Title 1">
            <a:extLst>
              <a:ext uri="{FF2B5EF4-FFF2-40B4-BE49-F238E27FC236}">
                <a16:creationId xmlns:a16="http://schemas.microsoft.com/office/drawing/2014/main" id="{EF065DF4-C807-65E2-D5C5-520CA87844B3}"/>
              </a:ext>
            </a:extLst>
          </p:cNvPr>
          <p:cNvSpPr>
            <a:spLocks noGrp="1"/>
          </p:cNvSpPr>
          <p:nvPr>
            <p:ph type="title"/>
          </p:nvPr>
        </p:nvSpPr>
        <p:spPr>
          <a:xfrm>
            <a:off x="533919" y="107119"/>
            <a:ext cx="8085415" cy="857542"/>
          </a:xfrm>
        </p:spPr>
        <p:txBody>
          <a:bodyPr lIns="91440" tIns="45720" rIns="91440" bIns="45720" anchor="b">
            <a:normAutofit/>
          </a:bodyPr>
          <a:lstStyle/>
          <a:p>
            <a:r>
              <a:rPr lang="en-US" dirty="0" err="1"/>
              <a:t>ZeRO</a:t>
            </a:r>
            <a:r>
              <a:rPr lang="en-US" dirty="0"/>
              <a:t>: Sharding Optimizer States</a:t>
            </a:r>
          </a:p>
        </p:txBody>
      </p:sp>
      <p:sp>
        <p:nvSpPr>
          <p:cNvPr id="4" name="TextBox 3">
            <a:extLst>
              <a:ext uri="{FF2B5EF4-FFF2-40B4-BE49-F238E27FC236}">
                <a16:creationId xmlns:a16="http://schemas.microsoft.com/office/drawing/2014/main" id="{E1CE25D0-50F3-7F61-D620-D849C7F495E4}"/>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ZeRO: Memory Optimizations Toward Training Trillion Parameter Models </a:t>
            </a:r>
            <a:r>
              <a:rPr lang="en-US" sz="1200">
                <a:solidFill>
                  <a:srgbClr val="666666"/>
                </a:solidFill>
                <a:latin typeface="Corbel"/>
              </a:rPr>
              <a:t>(Rajbhandari et al., 2019)</a:t>
            </a:r>
          </a:p>
          <a:p>
            <a:endParaRPr lang="en-US"/>
          </a:p>
        </p:txBody>
      </p:sp>
      <p:graphicFrame>
        <p:nvGraphicFramePr>
          <p:cNvPr id="15" name="Table 14">
            <a:extLst>
              <a:ext uri="{FF2B5EF4-FFF2-40B4-BE49-F238E27FC236}">
                <a16:creationId xmlns:a16="http://schemas.microsoft.com/office/drawing/2014/main" id="{23692BE9-A1D8-0809-F613-67EFA336F850}"/>
              </a:ext>
            </a:extLst>
          </p:cNvPr>
          <p:cNvGraphicFramePr>
            <a:graphicFrameLocks noGrp="1"/>
          </p:cNvGraphicFramePr>
          <p:nvPr>
            <p:extLst>
              <p:ext uri="{D42A27DB-BD31-4B8C-83A1-F6EECF244321}">
                <p14:modId xmlns:p14="http://schemas.microsoft.com/office/powerpoint/2010/main" val="2718901441"/>
              </p:ext>
            </p:extLst>
          </p:nvPr>
        </p:nvGraphicFramePr>
        <p:xfrm>
          <a:off x="690464" y="2999182"/>
          <a:ext cx="8192277" cy="1485900"/>
        </p:xfrm>
        <a:graphic>
          <a:graphicData uri="http://schemas.openxmlformats.org/drawingml/2006/table">
            <a:tbl>
              <a:tblPr firstRow="1" bandRow="1">
                <a:tableStyleId>{5C22544A-7EE6-4342-B048-85BDC9FD1C3A}</a:tableStyleId>
              </a:tblPr>
              <a:tblGrid>
                <a:gridCol w="912241">
                  <a:extLst>
                    <a:ext uri="{9D8B030D-6E8A-4147-A177-3AD203B41FA5}">
                      <a16:colId xmlns:a16="http://schemas.microsoft.com/office/drawing/2014/main" val="2628896434"/>
                    </a:ext>
                  </a:extLst>
                </a:gridCol>
                <a:gridCol w="1793638">
                  <a:extLst>
                    <a:ext uri="{9D8B030D-6E8A-4147-A177-3AD203B41FA5}">
                      <a16:colId xmlns:a16="http://schemas.microsoft.com/office/drawing/2014/main" val="3492282006"/>
                    </a:ext>
                  </a:extLst>
                </a:gridCol>
                <a:gridCol w="2192694">
                  <a:extLst>
                    <a:ext uri="{9D8B030D-6E8A-4147-A177-3AD203B41FA5}">
                      <a16:colId xmlns:a16="http://schemas.microsoft.com/office/drawing/2014/main" val="3187547608"/>
                    </a:ext>
                  </a:extLst>
                </a:gridCol>
                <a:gridCol w="3293704">
                  <a:extLst>
                    <a:ext uri="{9D8B030D-6E8A-4147-A177-3AD203B41FA5}">
                      <a16:colId xmlns:a16="http://schemas.microsoft.com/office/drawing/2014/main" val="2565878757"/>
                    </a:ext>
                  </a:extLst>
                </a:gridCol>
              </a:tblGrid>
              <a:tr h="158374">
                <a:tc>
                  <a:txBody>
                    <a:bodyPr/>
                    <a:lstStyle/>
                    <a:p>
                      <a:pPr algn="ctr">
                        <a:buNone/>
                      </a:pPr>
                      <a:r>
                        <a:rPr lang="en-US" dirty="0"/>
                        <a:t>Stage</a:t>
                      </a:r>
                    </a:p>
                  </a:txBody>
                  <a:tcPr anchor="ctr"/>
                </a:tc>
                <a:tc>
                  <a:txBody>
                    <a:bodyPr/>
                    <a:lstStyle/>
                    <a:p>
                      <a:pPr algn="ctr">
                        <a:buNone/>
                      </a:pPr>
                      <a:r>
                        <a:rPr lang="en-US" dirty="0"/>
                        <a:t>What’s Sharded</a:t>
                      </a:r>
                    </a:p>
                  </a:txBody>
                  <a:tcPr anchor="ctr"/>
                </a:tc>
                <a:tc>
                  <a:txBody>
                    <a:bodyPr/>
                    <a:lstStyle/>
                    <a:p>
                      <a:pPr algn="ctr">
                        <a:buNone/>
                      </a:pPr>
                      <a:r>
                        <a:rPr lang="en-US" dirty="0"/>
                        <a:t>Approx bytes / param</a:t>
                      </a:r>
                    </a:p>
                  </a:txBody>
                  <a:tcPr anchor="ctr"/>
                </a:tc>
                <a:tc>
                  <a:txBody>
                    <a:bodyPr/>
                    <a:lstStyle/>
                    <a:p>
                      <a:pPr algn="ctr">
                        <a:buNone/>
                      </a:pPr>
                      <a:r>
                        <a:rPr lang="en-US" dirty="0"/>
                        <a:t>Memory / GPU (7.5 B params)</a:t>
                      </a:r>
                    </a:p>
                  </a:txBody>
                  <a:tcPr anchor="ctr"/>
                </a:tc>
                <a:extLst>
                  <a:ext uri="{0D108BD9-81ED-4DB2-BD59-A6C34878D82A}">
                    <a16:rowId xmlns:a16="http://schemas.microsoft.com/office/drawing/2014/main" val="2802141477"/>
                  </a:ext>
                </a:extLst>
              </a:tr>
              <a:tr h="158374">
                <a:tc>
                  <a:txBody>
                    <a:bodyPr/>
                    <a:lstStyle/>
                    <a:p>
                      <a:pPr algn="ctr">
                        <a:buNone/>
                      </a:pPr>
                      <a:r>
                        <a:rPr lang="en-US"/>
                        <a:t>Naïve DP</a:t>
                      </a:r>
                    </a:p>
                  </a:txBody>
                  <a:tcPr anchor="ctr"/>
                </a:tc>
                <a:tc>
                  <a:txBody>
                    <a:bodyPr/>
                    <a:lstStyle/>
                    <a:p>
                      <a:pPr algn="ctr">
                        <a:buNone/>
                      </a:pPr>
                      <a:r>
                        <a:rPr lang="en-US"/>
                        <a:t>None</a:t>
                      </a:r>
                    </a:p>
                  </a:txBody>
                  <a:tcPr anchor="ctr"/>
                </a:tc>
                <a:tc>
                  <a:txBody>
                    <a:bodyPr/>
                    <a:lstStyle/>
                    <a:p>
                      <a:pPr algn="ctr">
                        <a:buNone/>
                      </a:pPr>
                      <a:r>
                        <a:rPr lang="en-US" dirty="0"/>
                        <a:t>16 B</a:t>
                      </a:r>
                    </a:p>
                  </a:txBody>
                  <a:tcPr anchor="ctr"/>
                </a:tc>
                <a:tc>
                  <a:txBody>
                    <a:bodyPr/>
                    <a:lstStyle/>
                    <a:p>
                      <a:pPr algn="ctr">
                        <a:buNone/>
                      </a:pPr>
                      <a:r>
                        <a:rPr lang="en-US" b="1" dirty="0"/>
                        <a:t>120 GB</a:t>
                      </a:r>
                      <a:endParaRPr lang="en-US" dirty="0"/>
                    </a:p>
                  </a:txBody>
                  <a:tcPr anchor="ctr"/>
                </a:tc>
                <a:extLst>
                  <a:ext uri="{0D108BD9-81ED-4DB2-BD59-A6C34878D82A}">
                    <a16:rowId xmlns:a16="http://schemas.microsoft.com/office/drawing/2014/main" val="2964904385"/>
                  </a:ext>
                </a:extLst>
              </a:tr>
              <a:tr h="158374">
                <a:tc>
                  <a:txBody>
                    <a:bodyPr/>
                    <a:lstStyle/>
                    <a:p>
                      <a:pPr algn="ctr">
                        <a:buNone/>
                      </a:pPr>
                      <a:r>
                        <a:rPr lang="en-US"/>
                        <a:t>ZeRO-1</a:t>
                      </a:r>
                    </a:p>
                  </a:txBody>
                  <a:tcPr anchor="ctr"/>
                </a:tc>
                <a:tc>
                  <a:txBody>
                    <a:bodyPr/>
                    <a:lstStyle/>
                    <a:p>
                      <a:pPr algn="ctr">
                        <a:buNone/>
                      </a:pPr>
                      <a:r>
                        <a:rPr lang="en-US" dirty="0"/>
                        <a:t>Optimizer states</a:t>
                      </a:r>
                    </a:p>
                  </a:txBody>
                  <a:tcPr anchor="ctr"/>
                </a:tc>
                <a:tc>
                  <a:txBody>
                    <a:bodyPr/>
                    <a:lstStyle/>
                    <a:p>
                      <a:pPr algn="ctr">
                        <a:buNone/>
                      </a:pPr>
                      <a:r>
                        <a:rPr lang="en-US"/>
                        <a:t>≈ 6–7 B</a:t>
                      </a:r>
                    </a:p>
                  </a:txBody>
                  <a:tcPr anchor="ctr"/>
                </a:tc>
                <a:tc>
                  <a:txBody>
                    <a:bodyPr/>
                    <a:lstStyle/>
                    <a:p>
                      <a:pPr algn="ctr">
                        <a:buNone/>
                      </a:pPr>
                      <a:r>
                        <a:rPr lang="en-US" b="1" dirty="0"/>
                        <a:t>50 GB</a:t>
                      </a:r>
                      <a:endParaRPr lang="en-US" dirty="0"/>
                    </a:p>
                  </a:txBody>
                  <a:tcPr anchor="ctr"/>
                </a:tc>
                <a:extLst>
                  <a:ext uri="{0D108BD9-81ED-4DB2-BD59-A6C34878D82A}">
                    <a16:rowId xmlns:a16="http://schemas.microsoft.com/office/drawing/2014/main" val="694597280"/>
                  </a:ext>
                </a:extLst>
              </a:tr>
              <a:tr h="158374">
                <a:tc>
                  <a:txBody>
                    <a:bodyPr/>
                    <a:lstStyle/>
                    <a:p>
                      <a:pPr algn="ctr">
                        <a:buNone/>
                      </a:pPr>
                      <a:r>
                        <a:rPr lang="en-US"/>
                        <a:t>ZeRO-2</a:t>
                      </a:r>
                    </a:p>
                  </a:txBody>
                  <a:tcPr anchor="ctr"/>
                </a:tc>
                <a:tc>
                  <a:txBody>
                    <a:bodyPr/>
                    <a:lstStyle/>
                    <a:p>
                      <a:pPr algn="ctr">
                        <a:buNone/>
                      </a:pPr>
                      <a:r>
                        <a:rPr lang="en-US"/>
                        <a:t>+ Gradients</a:t>
                      </a:r>
                    </a:p>
                  </a:txBody>
                  <a:tcPr anchor="ctr"/>
                </a:tc>
                <a:tc>
                  <a:txBody>
                    <a:bodyPr/>
                    <a:lstStyle/>
                    <a:p>
                      <a:pPr algn="ctr">
                        <a:buNone/>
                      </a:pPr>
                      <a:r>
                        <a:rPr lang="en-US"/>
                        <a:t>≈ 5 B</a:t>
                      </a:r>
                    </a:p>
                  </a:txBody>
                  <a:tcPr anchor="ctr"/>
                </a:tc>
                <a:tc>
                  <a:txBody>
                    <a:bodyPr/>
                    <a:lstStyle/>
                    <a:p>
                      <a:pPr algn="ctr">
                        <a:buNone/>
                      </a:pPr>
                      <a:r>
                        <a:rPr lang="en-US" b="1" dirty="0"/>
                        <a:t>40 GB</a:t>
                      </a:r>
                      <a:endParaRPr lang="en-US" dirty="0"/>
                    </a:p>
                  </a:txBody>
                  <a:tcPr anchor="ctr"/>
                </a:tc>
                <a:extLst>
                  <a:ext uri="{0D108BD9-81ED-4DB2-BD59-A6C34878D82A}">
                    <a16:rowId xmlns:a16="http://schemas.microsoft.com/office/drawing/2014/main" val="507091692"/>
                  </a:ext>
                </a:extLst>
              </a:tr>
              <a:tr h="158374">
                <a:tc>
                  <a:txBody>
                    <a:bodyPr/>
                    <a:lstStyle/>
                    <a:p>
                      <a:pPr algn="ctr">
                        <a:buNone/>
                      </a:pPr>
                      <a:r>
                        <a:rPr lang="en-US"/>
                        <a:t>ZeRO-3</a:t>
                      </a:r>
                    </a:p>
                  </a:txBody>
                  <a:tcPr anchor="ctr"/>
                </a:tc>
                <a:tc>
                  <a:txBody>
                    <a:bodyPr/>
                    <a:lstStyle/>
                    <a:p>
                      <a:pPr algn="ctr">
                        <a:buNone/>
                      </a:pPr>
                      <a:r>
                        <a:rPr lang="en-US"/>
                        <a:t>+ Parameters</a:t>
                      </a:r>
                    </a:p>
                  </a:txBody>
                  <a:tcPr anchor="ctr"/>
                </a:tc>
                <a:tc>
                  <a:txBody>
                    <a:bodyPr/>
                    <a:lstStyle/>
                    <a:p>
                      <a:pPr algn="ctr">
                        <a:buNone/>
                      </a:pPr>
                      <a:r>
                        <a:rPr lang="en-US"/>
                        <a:t>≈ 2 B</a:t>
                      </a:r>
                    </a:p>
                  </a:txBody>
                  <a:tcPr anchor="ctr"/>
                </a:tc>
                <a:tc>
                  <a:txBody>
                    <a:bodyPr/>
                    <a:lstStyle/>
                    <a:p>
                      <a:pPr algn="ctr">
                        <a:buNone/>
                      </a:pPr>
                      <a:r>
                        <a:rPr lang="en-US" b="1" dirty="0"/>
                        <a:t>15 GB</a:t>
                      </a:r>
                      <a:endParaRPr lang="en-US" dirty="0"/>
                    </a:p>
                  </a:txBody>
                  <a:tcPr anchor="ctr"/>
                </a:tc>
                <a:extLst>
                  <a:ext uri="{0D108BD9-81ED-4DB2-BD59-A6C34878D82A}">
                    <a16:rowId xmlns:a16="http://schemas.microsoft.com/office/drawing/2014/main" val="3809036102"/>
                  </a:ext>
                </a:extLst>
              </a:tr>
            </a:tbl>
          </a:graphicData>
        </a:graphic>
      </p:graphicFrame>
      <p:sp>
        <p:nvSpPr>
          <p:cNvPr id="17" name="TextBox 16">
            <a:extLst>
              <a:ext uri="{FF2B5EF4-FFF2-40B4-BE49-F238E27FC236}">
                <a16:creationId xmlns:a16="http://schemas.microsoft.com/office/drawing/2014/main" id="{23D72344-F605-F10D-C581-5AB3D59023F1}"/>
              </a:ext>
            </a:extLst>
          </p:cNvPr>
          <p:cNvSpPr txBox="1"/>
          <p:nvPr/>
        </p:nvSpPr>
        <p:spPr>
          <a:xfrm>
            <a:off x="4926561" y="1923164"/>
            <a:ext cx="4572000" cy="307777"/>
          </a:xfrm>
          <a:prstGeom prst="rect">
            <a:avLst/>
          </a:prstGeom>
          <a:noFill/>
        </p:spPr>
        <p:txBody>
          <a:bodyPr wrap="square">
            <a:spAutoFit/>
          </a:bodyPr>
          <a:lstStyle/>
          <a:p>
            <a:r>
              <a:rPr lang="en-US" b="1" dirty="0"/>
              <a:t>Note: “Stage x”</a:t>
            </a:r>
            <a:r>
              <a:rPr lang="en-US" dirty="0"/>
              <a:t> means a </a:t>
            </a:r>
            <a:r>
              <a:rPr lang="en-US" b="1" dirty="0"/>
              <a:t>variant</a:t>
            </a:r>
            <a:r>
              <a:rPr lang="en-US" dirty="0"/>
              <a:t>, not </a:t>
            </a:r>
            <a:r>
              <a:rPr lang="en-US"/>
              <a:t>a step</a:t>
            </a:r>
            <a:r>
              <a:rPr lang="en-US" dirty="0"/>
              <a:t>!</a:t>
            </a:r>
          </a:p>
        </p:txBody>
      </p:sp>
    </p:spTree>
    <p:extLst>
      <p:ext uri="{BB962C8B-B14F-4D97-AF65-F5344CB8AC3E}">
        <p14:creationId xmlns:p14="http://schemas.microsoft.com/office/powerpoint/2010/main" val="6106925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97F96-F946-9C27-FFC5-C6402F21DB3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BFAC91F-B8EF-8ABA-9584-0DE0A4FD24B2}"/>
              </a:ext>
            </a:extLst>
          </p:cNvPr>
          <p:cNvSpPr>
            <a:spLocks noGrp="1"/>
          </p:cNvSpPr>
          <p:nvPr>
            <p:ph type="body" sz="quarter" idx="10"/>
          </p:nvPr>
        </p:nvSpPr>
        <p:spPr/>
        <p:txBody>
          <a:bodyPr anchor="ctr">
            <a:normAutofit fontScale="85000" lnSpcReduction="10000"/>
          </a:bodyPr>
          <a:lstStyle/>
          <a:p>
            <a:pPr algn="ctr"/>
            <a:r>
              <a:rPr lang="en-US" sz="4400" dirty="0"/>
              <a:t>More on GPU Operations for Communicating Tensors </a:t>
            </a:r>
          </a:p>
        </p:txBody>
      </p:sp>
    </p:spTree>
    <p:extLst>
      <p:ext uri="{BB962C8B-B14F-4D97-AF65-F5344CB8AC3E}">
        <p14:creationId xmlns:p14="http://schemas.microsoft.com/office/powerpoint/2010/main" val="24777737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3F68-2007-613C-1B78-ADEFC24017D8}"/>
              </a:ext>
            </a:extLst>
          </p:cNvPr>
          <p:cNvSpPr>
            <a:spLocks noGrp="1"/>
          </p:cNvSpPr>
          <p:nvPr>
            <p:ph type="title"/>
          </p:nvPr>
        </p:nvSpPr>
        <p:spPr/>
        <p:txBody>
          <a:bodyPr/>
          <a:lstStyle/>
          <a:p>
            <a:r>
              <a:rPr lang="en-US" dirty="0"/>
              <a:t>Quick pulse check</a:t>
            </a:r>
          </a:p>
        </p:txBody>
      </p:sp>
      <p:sp>
        <p:nvSpPr>
          <p:cNvPr id="3" name="Content Placeholder 2">
            <a:extLst>
              <a:ext uri="{FF2B5EF4-FFF2-40B4-BE49-F238E27FC236}">
                <a16:creationId xmlns:a16="http://schemas.microsoft.com/office/drawing/2014/main" id="{E06A56AF-C454-5B7B-FCCB-35B8C7DC500D}"/>
              </a:ext>
            </a:extLst>
          </p:cNvPr>
          <p:cNvSpPr>
            <a:spLocks noGrp="1"/>
          </p:cNvSpPr>
          <p:nvPr>
            <p:ph sz="quarter" idx="20"/>
          </p:nvPr>
        </p:nvSpPr>
        <p:spPr/>
        <p:txBody>
          <a:bodyPr/>
          <a:lstStyle/>
          <a:p>
            <a:r>
              <a:rPr lang="en-US" dirty="0"/>
              <a:t>Four GPUs (GPU₀–GPU₃) each start with values [2, 4, 6, 8].</a:t>
            </a:r>
          </a:p>
          <a:p>
            <a:r>
              <a:rPr lang="en-US" dirty="0"/>
              <a:t>After a </a:t>
            </a:r>
            <a:r>
              <a:rPr lang="en-US" b="1" dirty="0"/>
              <a:t>Reduce (sum) to GPU₀</a:t>
            </a:r>
            <a:r>
              <a:rPr lang="en-US" dirty="0"/>
              <a:t>, what are the final values on all GPUs?</a:t>
            </a:r>
          </a:p>
          <a:p>
            <a:endParaRPr lang="en-US" dirty="0"/>
          </a:p>
          <a:p>
            <a:endParaRPr lang="en-US" dirty="0"/>
          </a:p>
          <a:p>
            <a:r>
              <a:rPr lang="en-US" dirty="0"/>
              <a:t>GPU₀: 20</a:t>
            </a:r>
          </a:p>
          <a:p>
            <a:r>
              <a:rPr lang="en-US" dirty="0"/>
              <a:t>GPU₁–GPU₃: unchanged / discarded (they don’t receive the result).</a:t>
            </a:r>
          </a:p>
        </p:txBody>
      </p:sp>
      <p:sp>
        <p:nvSpPr>
          <p:cNvPr id="4" name="Text Placeholder 3">
            <a:extLst>
              <a:ext uri="{FF2B5EF4-FFF2-40B4-BE49-F238E27FC236}">
                <a16:creationId xmlns:a16="http://schemas.microsoft.com/office/drawing/2014/main" id="{636FA30C-73F1-8BAF-B110-2DFDD6A6409A}"/>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425340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4667-E87C-944D-63AD-A96504B7B7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AC908-957C-7AE1-9A8F-6E3B14B264C3}"/>
              </a:ext>
            </a:extLst>
          </p:cNvPr>
          <p:cNvSpPr>
            <a:spLocks noGrp="1"/>
          </p:cNvSpPr>
          <p:nvPr>
            <p:ph type="title"/>
          </p:nvPr>
        </p:nvSpPr>
        <p:spPr/>
        <p:txBody>
          <a:bodyPr/>
          <a:lstStyle/>
          <a:p>
            <a:r>
              <a:rPr lang="en-US"/>
              <a:t>Computations in Self-Attention Block</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0D9245E-8479-11C6-0EF7-52CA59468F36}"/>
                  </a:ext>
                </a:extLst>
              </p:cNvPr>
              <p:cNvSpPr>
                <a:spLocks noGrp="1"/>
              </p:cNvSpPr>
              <p:nvPr>
                <p:ph type="body" sz="quarter" idx="16"/>
              </p:nvPr>
            </p:nvSpPr>
            <p:spPr>
              <a:xfrm>
                <a:off x="533919" y="1390650"/>
                <a:ext cx="8085415" cy="3077573"/>
              </a:xfrm>
            </p:spPr>
            <p:txBody>
              <a:bodyPr/>
              <a:lstStyle/>
              <a:p>
                <a:r>
                  <a:rPr lang="en-US" dirty="0"/>
                  <a:t>We are going to count computations and IO access in Transformer computations.</a:t>
                </a:r>
              </a:p>
              <a:p>
                <a:r>
                  <a:rPr lang="en-US" dirty="0"/>
                  <a:t>Note we assume that the full input sequence is given at once (e.g., training time). </a:t>
                </a:r>
              </a:p>
              <a:p>
                <a:r>
                  <a:rPr lang="en-US" dirty="0"/>
                  <a:t>Here is the first step. 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endParaRPr lang="en-US" dirty="0"/>
              </a:p>
              <a:p>
                <a:r>
                  <a:rPr lang="en-US" dirty="0"/>
                  <a:t>Let’s think about the following computation: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endParaRPr lang="en-US" dirty="0"/>
              </a:p>
              <a:p>
                <a:r>
                  <a:rPr lang="en-US" b="1" dirty="0"/>
                  <a:t>Q1: </a:t>
                </a:r>
                <a:r>
                  <a:rPr lang="en-US" dirty="0"/>
                  <a:t>What is the number of arithmetic operations?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Q2:</a:t>
                </a:r>
                <a:r>
                  <a:rPr lang="en-US" dirty="0"/>
                  <a:t> What about the number of IO?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Q3:</a:t>
                </a:r>
                <a:r>
                  <a:rPr lang="en-US" dirty="0"/>
                  <a:t> What are these quantities for all heads? </a:t>
                </a:r>
              </a:p>
              <a:p>
                <a:pPr lvl="1"/>
                <a:r>
                  <a:rPr lang="en-US" dirty="0"/>
                  <a:t>Number of arithmetic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e>
                    </m:d>
                  </m:oMath>
                </a14:m>
                <a:endParaRPr lang="en-US" altLang="zh-TW" b="0" dirty="0">
                  <a:ea typeface="Cambria Math" panose="02040503050406030204" pitchFamily="18" charset="0"/>
                </a:endParaRPr>
              </a:p>
              <a:p>
                <a:pPr lvl="1"/>
                <a:r>
                  <a:rPr lang="en-US" dirty="0"/>
                  <a:t>Number of IO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Text Placeholder 2">
                <a:extLst>
                  <a:ext uri="{FF2B5EF4-FFF2-40B4-BE49-F238E27FC236}">
                    <a16:creationId xmlns:a16="http://schemas.microsoft.com/office/drawing/2014/main" id="{D0D9245E-8479-11C6-0EF7-52CA59468F36}"/>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3"/>
                <a:stretch>
                  <a:fillRect l="-471" t="-1235" b="-4115"/>
                </a:stretch>
              </a:blipFill>
            </p:spPr>
            <p:txBody>
              <a:bodyPr/>
              <a:lstStyle/>
              <a:p>
                <a:r>
                  <a:rPr lang="en-US">
                    <a:noFill/>
                  </a:rPr>
                  <a:t> </a:t>
                </a:r>
              </a:p>
            </p:txBody>
          </p:sp>
        </mc:Fallback>
      </mc:AlternateContent>
    </p:spTree>
    <p:extLst>
      <p:ext uri="{BB962C8B-B14F-4D97-AF65-F5344CB8AC3E}">
        <p14:creationId xmlns:p14="http://schemas.microsoft.com/office/powerpoint/2010/main" val="37806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13E38-E181-972E-A309-BB0A7F53C3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6692A-F30C-C12F-00C5-0A5271761C5C}"/>
              </a:ext>
            </a:extLst>
          </p:cNvPr>
          <p:cNvSpPr>
            <a:spLocks noGrp="1"/>
          </p:cNvSpPr>
          <p:nvPr>
            <p:ph type="title"/>
          </p:nvPr>
        </p:nvSpPr>
        <p:spPr/>
        <p:txBody>
          <a:bodyPr/>
          <a:lstStyle/>
          <a:p>
            <a:r>
              <a:rPr lang="en-US" dirty="0"/>
              <a:t>Quick pulse check (2)</a:t>
            </a:r>
          </a:p>
        </p:txBody>
      </p:sp>
      <p:sp>
        <p:nvSpPr>
          <p:cNvPr id="3" name="Content Placeholder 2">
            <a:extLst>
              <a:ext uri="{FF2B5EF4-FFF2-40B4-BE49-F238E27FC236}">
                <a16:creationId xmlns:a16="http://schemas.microsoft.com/office/drawing/2014/main" id="{7C3CC552-91C2-E993-15A0-0901F2440722}"/>
              </a:ext>
            </a:extLst>
          </p:cNvPr>
          <p:cNvSpPr>
            <a:spLocks noGrp="1"/>
          </p:cNvSpPr>
          <p:nvPr>
            <p:ph sz="quarter" idx="20"/>
          </p:nvPr>
        </p:nvSpPr>
        <p:spPr/>
        <p:txBody>
          <a:bodyPr/>
          <a:lstStyle/>
          <a:p>
            <a:r>
              <a:rPr lang="en-US" dirty="0"/>
              <a:t>GPU₀ starts with </a:t>
            </a:r>
            <a:r>
              <a:rPr lang="en-US" b="1" dirty="0"/>
              <a:t>5</a:t>
            </a:r>
            <a:r>
              <a:rPr lang="en-US" dirty="0"/>
              <a:t>, and GPUs ₁–₃ hold [1, 2, 3].</a:t>
            </a:r>
          </a:p>
          <a:p>
            <a:r>
              <a:rPr lang="en-US" dirty="0"/>
              <a:t>After a </a:t>
            </a:r>
            <a:r>
              <a:rPr lang="en-US" b="1" dirty="0"/>
              <a:t>Broadcast</a:t>
            </a:r>
            <a:r>
              <a:rPr lang="en-US" dirty="0"/>
              <a:t> from GPU₀, what are the final values on all GPUs?</a:t>
            </a:r>
          </a:p>
          <a:p>
            <a:endParaRPr lang="en-US" dirty="0"/>
          </a:p>
          <a:p>
            <a:r>
              <a:rPr lang="en-US" dirty="0"/>
              <a:t>GPU₀–GPU₃: </a:t>
            </a:r>
            <a:r>
              <a:rPr lang="en-US" b="1" dirty="0"/>
              <a:t>[5, 5, 5, 5]</a:t>
            </a:r>
            <a:endParaRPr lang="en-US" dirty="0"/>
          </a:p>
        </p:txBody>
      </p:sp>
      <p:sp>
        <p:nvSpPr>
          <p:cNvPr id="4" name="Text Placeholder 3">
            <a:extLst>
              <a:ext uri="{FF2B5EF4-FFF2-40B4-BE49-F238E27FC236}">
                <a16:creationId xmlns:a16="http://schemas.microsoft.com/office/drawing/2014/main" id="{EF911EDD-CC83-E791-8CAB-7B8B2BB9A7FB}"/>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95409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3329-865F-1937-8E79-3404322F82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32E6D3-9C07-DF2C-E3C3-BA8DAE29A4C3}"/>
              </a:ext>
            </a:extLst>
          </p:cNvPr>
          <p:cNvSpPr>
            <a:spLocks noGrp="1"/>
          </p:cNvSpPr>
          <p:nvPr>
            <p:ph type="title"/>
          </p:nvPr>
        </p:nvSpPr>
        <p:spPr/>
        <p:txBody>
          <a:bodyPr/>
          <a:lstStyle/>
          <a:p>
            <a:r>
              <a:rPr lang="en-US" dirty="0"/>
              <a:t>Quick pulse check (3)</a:t>
            </a:r>
          </a:p>
        </p:txBody>
      </p:sp>
      <p:sp>
        <p:nvSpPr>
          <p:cNvPr id="3" name="Content Placeholder 2">
            <a:extLst>
              <a:ext uri="{FF2B5EF4-FFF2-40B4-BE49-F238E27FC236}">
                <a16:creationId xmlns:a16="http://schemas.microsoft.com/office/drawing/2014/main" id="{B1FAF42F-E378-6F47-19BC-4D8112A57206}"/>
              </a:ext>
            </a:extLst>
          </p:cNvPr>
          <p:cNvSpPr>
            <a:spLocks noGrp="1"/>
          </p:cNvSpPr>
          <p:nvPr>
            <p:ph sz="quarter" idx="20"/>
          </p:nvPr>
        </p:nvSpPr>
        <p:spPr/>
        <p:txBody>
          <a:bodyPr/>
          <a:lstStyle/>
          <a:p>
            <a:r>
              <a:rPr lang="en-US" dirty="0"/>
              <a:t>Four GPUs (GPU₀–GPU₃) each start with [2, 4, 6, 8].</a:t>
            </a:r>
          </a:p>
          <a:p>
            <a:r>
              <a:rPr lang="en-US" dirty="0"/>
              <a:t>After an </a:t>
            </a:r>
            <a:r>
              <a:rPr lang="en-US" b="1" dirty="0"/>
              <a:t>All-Reduce (sum)</a:t>
            </a:r>
            <a:r>
              <a:rPr lang="en-US" dirty="0"/>
              <a:t>, what are the final values on all GPUs?</a:t>
            </a:r>
          </a:p>
          <a:p>
            <a:endParaRPr lang="en-US" dirty="0"/>
          </a:p>
          <a:p>
            <a:r>
              <a:rPr lang="en-US" dirty="0"/>
              <a:t>GPU₀–GPU₃: </a:t>
            </a:r>
            <a:r>
              <a:rPr lang="en-US" b="1" dirty="0"/>
              <a:t>[20, 20, 20, 20]</a:t>
            </a:r>
            <a:endParaRPr lang="en-US" dirty="0"/>
          </a:p>
        </p:txBody>
      </p:sp>
      <p:sp>
        <p:nvSpPr>
          <p:cNvPr id="4" name="Text Placeholder 3">
            <a:extLst>
              <a:ext uri="{FF2B5EF4-FFF2-40B4-BE49-F238E27FC236}">
                <a16:creationId xmlns:a16="http://schemas.microsoft.com/office/drawing/2014/main" id="{C242CA47-16FF-AFDD-2447-8E73206B43E4}"/>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02296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119" end="147"/>
                                            </p:txEl>
                                          </p:spTgt>
                                        </p:tgtEl>
                                        <p:attrNameLst>
                                          <p:attrName>style.visibility</p:attrName>
                                        </p:attrNameLst>
                                      </p:cBhvr>
                                      <p:to>
                                        <p:strVal val="visible"/>
                                      </p:to>
                                    </p:set>
                                    <p:animEffect transition="in" filter="fade">
                                      <p:cBhvr>
                                        <p:cTn id="7" dur="500"/>
                                        <p:tgtEl>
                                          <p:spTgt spid="3">
                                            <p:txEl>
                                              <p:charRg st="119" end="14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5579D-964C-8406-FD63-62ED5DE4F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D2BEB1-764F-7D91-FC2A-C7B68A199FE5}"/>
              </a:ext>
            </a:extLst>
          </p:cNvPr>
          <p:cNvSpPr>
            <a:spLocks noGrp="1"/>
          </p:cNvSpPr>
          <p:nvPr>
            <p:ph type="title"/>
          </p:nvPr>
        </p:nvSpPr>
        <p:spPr/>
        <p:txBody>
          <a:bodyPr lIns="91440" tIns="45720" rIns="91440" bIns="45720" anchor="b"/>
          <a:lstStyle/>
          <a:p>
            <a:r>
              <a:rPr lang="en-US" dirty="0">
                <a:ea typeface="Tahoma"/>
                <a:cs typeface="Tahoma"/>
              </a:rPr>
              <a:t>NCCL Operations: Scatter</a:t>
            </a:r>
            <a:endParaRPr lang="en-US" dirty="0"/>
          </a:p>
        </p:txBody>
      </p:sp>
      <p:sp>
        <p:nvSpPr>
          <p:cNvPr id="3" name="Text Placeholder 2">
            <a:extLst>
              <a:ext uri="{FF2B5EF4-FFF2-40B4-BE49-F238E27FC236}">
                <a16:creationId xmlns:a16="http://schemas.microsoft.com/office/drawing/2014/main" id="{EB741D49-1A65-8C2F-FE39-00A2AE6E2046}"/>
              </a:ext>
            </a:extLst>
          </p:cNvPr>
          <p:cNvSpPr>
            <a:spLocks noGrp="1"/>
          </p:cNvSpPr>
          <p:nvPr>
            <p:ph type="body" sz="quarter" idx="16"/>
          </p:nvPr>
        </p:nvSpPr>
        <p:spPr/>
        <p:txBody>
          <a:bodyPr lIns="91440" tIns="45720" rIns="91440" bIns="45720" anchor="t">
            <a:noAutofit/>
          </a:bodyPr>
          <a:lstStyle/>
          <a:p>
            <a:pPr marL="229870" indent="-229870"/>
            <a:r>
              <a:rPr lang="en-US" dirty="0"/>
              <a:t>Split a tensor into chunks and send </a:t>
            </a:r>
            <a:r>
              <a:rPr lang="en-US" i="1" dirty="0"/>
              <a:t>one chunk to each GPU</a:t>
            </a:r>
            <a:r>
              <a:rPr lang="en-US" dirty="0"/>
              <a:t>.</a:t>
            </a:r>
          </a:p>
          <a:p>
            <a:pPr marL="229870" indent="-229870"/>
            <a:endParaRPr lang="en-US" dirty="0"/>
          </a:p>
        </p:txBody>
      </p:sp>
      <p:pic>
        <p:nvPicPr>
          <p:cNvPr id="24578" name="Picture 2">
            <a:extLst>
              <a:ext uri="{FF2B5EF4-FFF2-40B4-BE49-F238E27FC236}">
                <a16:creationId xmlns:a16="http://schemas.microsoft.com/office/drawing/2014/main" id="{A788EEDF-2077-AEA1-2AD8-F1196CFE6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088" y="2073745"/>
            <a:ext cx="6553708" cy="201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319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88222-5969-9C8E-7058-C80E3555FD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1C4E9-CCEA-1CDE-99AD-A66D470D090A}"/>
              </a:ext>
            </a:extLst>
          </p:cNvPr>
          <p:cNvSpPr>
            <a:spLocks noGrp="1"/>
          </p:cNvSpPr>
          <p:nvPr>
            <p:ph type="title"/>
          </p:nvPr>
        </p:nvSpPr>
        <p:spPr/>
        <p:txBody>
          <a:bodyPr/>
          <a:lstStyle/>
          <a:p>
            <a:r>
              <a:rPr lang="en-US" dirty="0"/>
              <a:t>Broadcast vs Scatter</a:t>
            </a:r>
          </a:p>
        </p:txBody>
      </p:sp>
      <p:sp>
        <p:nvSpPr>
          <p:cNvPr id="3" name="Content Placeholder 2">
            <a:extLst>
              <a:ext uri="{FF2B5EF4-FFF2-40B4-BE49-F238E27FC236}">
                <a16:creationId xmlns:a16="http://schemas.microsoft.com/office/drawing/2014/main" id="{EBFADD56-57A8-9D1F-8F59-8335CCCAC8C4}"/>
              </a:ext>
            </a:extLst>
          </p:cNvPr>
          <p:cNvSpPr>
            <a:spLocks noGrp="1"/>
          </p:cNvSpPr>
          <p:nvPr>
            <p:ph sz="quarter" idx="20"/>
          </p:nvPr>
        </p:nvSpPr>
        <p:spPr/>
        <p:txBody>
          <a:bodyPr/>
          <a:lstStyle/>
          <a:p>
            <a:endParaRPr lang="en-US"/>
          </a:p>
        </p:txBody>
      </p:sp>
      <p:sp>
        <p:nvSpPr>
          <p:cNvPr id="4" name="Text Placeholder 3">
            <a:extLst>
              <a:ext uri="{FF2B5EF4-FFF2-40B4-BE49-F238E27FC236}">
                <a16:creationId xmlns:a16="http://schemas.microsoft.com/office/drawing/2014/main" id="{5DFAE526-AD2E-884A-6992-05A619E5703F}"/>
              </a:ext>
            </a:extLst>
          </p:cNvPr>
          <p:cNvSpPr>
            <a:spLocks noGrp="1"/>
          </p:cNvSpPr>
          <p:nvPr>
            <p:ph type="body" sz="quarter" idx="19"/>
          </p:nvPr>
        </p:nvSpPr>
        <p:spPr/>
        <p:txBody>
          <a:bodyPr/>
          <a:lstStyle/>
          <a:p>
            <a:pPr marL="171450" indent="-171450" algn="l" defTabSz="685800" rtl="0" eaLnBrk="1" latinLnBrk="0" hangingPunct="1">
              <a:lnSpc>
                <a:spcPct val="90000"/>
              </a:lnSpc>
              <a:spcBef>
                <a:spcPts val="750"/>
              </a:spcBef>
              <a:buFont typeface="Arial" panose="020B0604020202020204" pitchFamily="34" charset="0"/>
              <a:buNone/>
            </a:pPr>
            <a:endParaRPr lang="en-US" dirty="0"/>
          </a:p>
        </p:txBody>
      </p:sp>
      <p:pic>
        <p:nvPicPr>
          <p:cNvPr id="1026" name="Picture 2" descr="Collective Communication Routines | LLNL HPC Tutorials">
            <a:extLst>
              <a:ext uri="{FF2B5EF4-FFF2-40B4-BE49-F238E27FC236}">
                <a16:creationId xmlns:a16="http://schemas.microsoft.com/office/drawing/2014/main" id="{747A4D36-5A88-D4D4-9B5B-D79882DD0F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239"/>
          <a:stretch>
            <a:fillRect/>
          </a:stretch>
        </p:blipFill>
        <p:spPr bwMode="auto">
          <a:xfrm>
            <a:off x="621364" y="1828800"/>
            <a:ext cx="7805737" cy="2456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849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9B817-5952-02F2-C5B4-8DDEE77472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56687-DCD5-65CB-836C-CFD184525955}"/>
              </a:ext>
            </a:extLst>
          </p:cNvPr>
          <p:cNvSpPr>
            <a:spLocks noGrp="1"/>
          </p:cNvSpPr>
          <p:nvPr>
            <p:ph type="title"/>
          </p:nvPr>
        </p:nvSpPr>
        <p:spPr/>
        <p:txBody>
          <a:bodyPr lIns="91440" tIns="45720" rIns="91440" bIns="45720" anchor="b"/>
          <a:lstStyle/>
          <a:p>
            <a:r>
              <a:rPr lang="en-US">
                <a:ea typeface="Tahoma"/>
                <a:cs typeface="Tahoma"/>
              </a:rPr>
              <a:t>NCCL Operations: Reduce Scatter</a:t>
            </a:r>
            <a:endParaRPr lang="en-US"/>
          </a:p>
        </p:txBody>
      </p:sp>
      <p:sp>
        <p:nvSpPr>
          <p:cNvPr id="3" name="Text Placeholder 2">
            <a:extLst>
              <a:ext uri="{FF2B5EF4-FFF2-40B4-BE49-F238E27FC236}">
                <a16:creationId xmlns:a16="http://schemas.microsoft.com/office/drawing/2014/main" id="{C614E884-3357-010E-A725-EF0174E06A1A}"/>
              </a:ext>
            </a:extLst>
          </p:cNvPr>
          <p:cNvSpPr>
            <a:spLocks noGrp="1"/>
          </p:cNvSpPr>
          <p:nvPr>
            <p:ph type="body" sz="quarter" idx="16"/>
          </p:nvPr>
        </p:nvSpPr>
        <p:spPr/>
        <p:txBody>
          <a:bodyPr lIns="91440" tIns="45720" rIns="91440" bIns="45720" anchor="t">
            <a:noAutofit/>
          </a:bodyPr>
          <a:lstStyle/>
          <a:p>
            <a:pPr marL="229870" indent="-229870"/>
            <a:r>
              <a:rPr lang="en-US" dirty="0">
                <a:latin typeface="Tahoma"/>
                <a:ea typeface="Tahoma"/>
                <a:cs typeface="Tahoma"/>
              </a:rPr>
              <a:t>Each GPU stores the sum of </a:t>
            </a:r>
            <a:r>
              <a:rPr lang="en-US" u="sng" dirty="0">
                <a:latin typeface="Tahoma"/>
                <a:ea typeface="Tahoma"/>
                <a:cs typeface="Tahoma"/>
              </a:rPr>
              <a:t>a shard</a:t>
            </a:r>
            <a:r>
              <a:rPr lang="en-US" dirty="0">
                <a:latin typeface="Tahoma"/>
                <a:ea typeface="Tahoma"/>
                <a:cs typeface="Tahoma"/>
              </a:rPr>
              <a:t> of the input. </a:t>
            </a:r>
            <a:endParaRPr lang="en-US" dirty="0"/>
          </a:p>
          <a:p>
            <a:pPr marL="229870" indent="-229870"/>
            <a:endParaRPr lang="en-US" dirty="0"/>
          </a:p>
          <a:p>
            <a:pPr marL="229870" indent="-229870"/>
            <a:endParaRPr lang="en-US" dirty="0"/>
          </a:p>
        </p:txBody>
      </p:sp>
      <p:pic>
        <p:nvPicPr>
          <p:cNvPr id="5" name="Picture 4" descr="../_images/reducescatter.png">
            <a:extLst>
              <a:ext uri="{FF2B5EF4-FFF2-40B4-BE49-F238E27FC236}">
                <a16:creationId xmlns:a16="http://schemas.microsoft.com/office/drawing/2014/main" id="{3AA08191-9710-E0F9-DF13-19DC0E14889C}"/>
              </a:ext>
            </a:extLst>
          </p:cNvPr>
          <p:cNvPicPr>
            <a:picLocks noChangeAspect="1"/>
          </p:cNvPicPr>
          <p:nvPr/>
        </p:nvPicPr>
        <p:blipFill>
          <a:blip r:embed="rId2"/>
          <a:stretch>
            <a:fillRect/>
          </a:stretch>
        </p:blipFill>
        <p:spPr>
          <a:xfrm>
            <a:off x="1493472" y="2214061"/>
            <a:ext cx="6168412" cy="1922719"/>
          </a:xfrm>
          <a:prstGeom prst="rect">
            <a:avLst/>
          </a:prstGeom>
        </p:spPr>
      </p:pic>
    </p:spTree>
    <p:extLst>
      <p:ext uri="{BB962C8B-B14F-4D97-AF65-F5344CB8AC3E}">
        <p14:creationId xmlns:p14="http://schemas.microsoft.com/office/powerpoint/2010/main" val="15055981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AACC7-1C9C-2C4A-046D-34104B240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5BD6A-060C-9C9B-0120-113D7DC7FEEC}"/>
              </a:ext>
            </a:extLst>
          </p:cNvPr>
          <p:cNvSpPr>
            <a:spLocks noGrp="1"/>
          </p:cNvSpPr>
          <p:nvPr>
            <p:ph type="title"/>
          </p:nvPr>
        </p:nvSpPr>
        <p:spPr/>
        <p:txBody>
          <a:bodyPr lIns="91440" tIns="45720" rIns="91440" bIns="45720" anchor="b"/>
          <a:lstStyle/>
          <a:p>
            <a:r>
              <a:rPr lang="en-US" dirty="0">
                <a:ea typeface="Tahoma"/>
                <a:cs typeface="Tahoma"/>
              </a:rPr>
              <a:t>NCCL Operations: Gather</a:t>
            </a:r>
            <a:endParaRPr lang="en-US" b="0" dirty="0">
              <a:solidFill>
                <a:srgbClr val="000000"/>
              </a:solidFill>
              <a:ea typeface="Tahoma"/>
              <a:cs typeface="Tahoma"/>
            </a:endParaRPr>
          </a:p>
        </p:txBody>
      </p:sp>
      <p:sp>
        <p:nvSpPr>
          <p:cNvPr id="3" name="Text Placeholder 2">
            <a:extLst>
              <a:ext uri="{FF2B5EF4-FFF2-40B4-BE49-F238E27FC236}">
                <a16:creationId xmlns:a16="http://schemas.microsoft.com/office/drawing/2014/main" id="{38C8CDBB-B4A2-DBC2-1517-2A3B4640F2D2}"/>
              </a:ext>
            </a:extLst>
          </p:cNvPr>
          <p:cNvSpPr>
            <a:spLocks noGrp="1"/>
          </p:cNvSpPr>
          <p:nvPr>
            <p:ph type="body" sz="quarter" idx="16"/>
          </p:nvPr>
        </p:nvSpPr>
        <p:spPr/>
        <p:txBody>
          <a:bodyPr lIns="91440" tIns="45720" rIns="91440" bIns="45720" anchor="t">
            <a:noAutofit/>
          </a:bodyPr>
          <a:lstStyle/>
          <a:p>
            <a:pPr marL="229870" indent="-229870"/>
            <a:r>
              <a:rPr lang="en-US" b="1" dirty="0"/>
              <a:t>Gather</a:t>
            </a:r>
            <a:r>
              <a:rPr lang="en-US" dirty="0"/>
              <a:t> is the opposite of </a:t>
            </a:r>
            <a:r>
              <a:rPr lang="en-US" b="1" dirty="0"/>
              <a:t>Scatter</a:t>
            </a:r>
            <a:r>
              <a:rPr lang="en-US" dirty="0"/>
              <a:t>.</a:t>
            </a:r>
          </a:p>
          <a:p>
            <a:pPr marL="229870" indent="-229870"/>
            <a:r>
              <a:rPr lang="en-US" dirty="0"/>
              <a:t>Collect chunks of data from multiple GPUs and </a:t>
            </a:r>
            <a:r>
              <a:rPr lang="en-US" b="1" dirty="0"/>
              <a:t>assemble them into one larger tensor</a:t>
            </a:r>
            <a:r>
              <a:rPr lang="en-US" dirty="0"/>
              <a:t> on a single GPU (or all GPUs, depending on the variant).</a:t>
            </a:r>
          </a:p>
          <a:p>
            <a:pPr marL="229870" indent="-229870"/>
            <a:endParaRPr lang="en-US" dirty="0"/>
          </a:p>
        </p:txBody>
      </p:sp>
      <p:sp>
        <p:nvSpPr>
          <p:cNvPr id="5" name="TextBox 4">
            <a:extLst>
              <a:ext uri="{FF2B5EF4-FFF2-40B4-BE49-F238E27FC236}">
                <a16:creationId xmlns:a16="http://schemas.microsoft.com/office/drawing/2014/main" id="{FF8F6593-B002-E955-67AB-8DA40DE3AE9D}"/>
              </a:ext>
            </a:extLst>
          </p:cNvPr>
          <p:cNvSpPr txBox="1"/>
          <p:nvPr/>
        </p:nvSpPr>
        <p:spPr>
          <a:xfrm>
            <a:off x="749384" y="3943728"/>
            <a:ext cx="76300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UcPeriod"/>
            </a:pPr>
            <a:endParaRPr lang="en-US"/>
          </a:p>
        </p:txBody>
      </p:sp>
      <p:pic>
        <p:nvPicPr>
          <p:cNvPr id="25602" name="Picture 2">
            <a:extLst>
              <a:ext uri="{FF2B5EF4-FFF2-40B4-BE49-F238E27FC236}">
                <a16:creationId xmlns:a16="http://schemas.microsoft.com/office/drawing/2014/main" id="{22C0F2C1-C94B-A7B0-0149-3295A054F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948" y="2459782"/>
            <a:ext cx="6142912" cy="193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6707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D2A7F-3A1C-F8A7-86CF-ADC27F9E6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F58BB-6696-A656-8CDC-A5FA1FA89356}"/>
              </a:ext>
            </a:extLst>
          </p:cNvPr>
          <p:cNvSpPr>
            <a:spLocks noGrp="1"/>
          </p:cNvSpPr>
          <p:nvPr>
            <p:ph type="title"/>
          </p:nvPr>
        </p:nvSpPr>
        <p:spPr/>
        <p:txBody>
          <a:bodyPr/>
          <a:lstStyle/>
          <a:p>
            <a:r>
              <a:rPr lang="en-US" dirty="0"/>
              <a:t>Diversion: Gather vs Reduce</a:t>
            </a:r>
          </a:p>
        </p:txBody>
      </p:sp>
      <p:sp>
        <p:nvSpPr>
          <p:cNvPr id="3" name="Content Placeholder 2">
            <a:extLst>
              <a:ext uri="{FF2B5EF4-FFF2-40B4-BE49-F238E27FC236}">
                <a16:creationId xmlns:a16="http://schemas.microsoft.com/office/drawing/2014/main" id="{DEBCC974-4E99-58B3-C40A-B2748A694C37}"/>
              </a:ext>
            </a:extLst>
          </p:cNvPr>
          <p:cNvSpPr>
            <a:spLocks noGrp="1"/>
          </p:cNvSpPr>
          <p:nvPr>
            <p:ph sz="quarter" idx="20"/>
          </p:nvPr>
        </p:nvSpPr>
        <p:spPr/>
        <p:txBody>
          <a:bodyPr/>
          <a:lstStyle/>
          <a:p>
            <a:endParaRPr lang="en-US"/>
          </a:p>
        </p:txBody>
      </p:sp>
      <p:sp>
        <p:nvSpPr>
          <p:cNvPr id="4" name="Text Placeholder 3">
            <a:extLst>
              <a:ext uri="{FF2B5EF4-FFF2-40B4-BE49-F238E27FC236}">
                <a16:creationId xmlns:a16="http://schemas.microsoft.com/office/drawing/2014/main" id="{A2FADA52-C38E-35C1-CF25-F671D9127332}"/>
              </a:ext>
            </a:extLst>
          </p:cNvPr>
          <p:cNvSpPr>
            <a:spLocks noGrp="1"/>
          </p:cNvSpPr>
          <p:nvPr>
            <p:ph type="body" sz="quarter" idx="19"/>
          </p:nvPr>
        </p:nvSpPr>
        <p:spPr/>
        <p:txBody>
          <a:bodyPr/>
          <a:lstStyle/>
          <a:p>
            <a:pPr marL="171450" indent="-171450" algn="l" defTabSz="685800" rtl="0" eaLnBrk="1" latinLnBrk="0" hangingPunct="1">
              <a:lnSpc>
                <a:spcPct val="90000"/>
              </a:lnSpc>
              <a:spcBef>
                <a:spcPts val="750"/>
              </a:spcBef>
              <a:buFont typeface="Arial" panose="020B0604020202020204" pitchFamily="34" charset="0"/>
              <a:buNone/>
            </a:pPr>
            <a:endParaRPr lang="en-US" dirty="0"/>
          </a:p>
        </p:txBody>
      </p:sp>
      <p:pic>
        <p:nvPicPr>
          <p:cNvPr id="1026" name="Picture 2" descr="Collective Communication Routines | LLNL HPC Tutorials">
            <a:extLst>
              <a:ext uri="{FF2B5EF4-FFF2-40B4-BE49-F238E27FC236}">
                <a16:creationId xmlns:a16="http://schemas.microsoft.com/office/drawing/2014/main" id="{86A0097F-DAA9-10F2-164A-45C84265A8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324" b="83"/>
          <a:stretch>
            <a:fillRect/>
          </a:stretch>
        </p:blipFill>
        <p:spPr bwMode="auto">
          <a:xfrm>
            <a:off x="669131" y="1513977"/>
            <a:ext cx="7805737" cy="229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3738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62F40-F159-B1AB-0506-5DB35F2603EF}"/>
              </a:ext>
            </a:extLst>
          </p:cNvPr>
          <p:cNvSpPr>
            <a:spLocks noGrp="1"/>
          </p:cNvSpPr>
          <p:nvPr>
            <p:ph type="title"/>
          </p:nvPr>
        </p:nvSpPr>
        <p:spPr/>
        <p:txBody>
          <a:bodyPr lIns="91440" tIns="45720" rIns="91440" bIns="45720" anchor="b"/>
          <a:lstStyle/>
          <a:p>
            <a:r>
              <a:rPr lang="en-US">
                <a:ea typeface="Tahoma"/>
                <a:cs typeface="Tahoma"/>
              </a:rPr>
              <a:t>Quiz: NCCL Operations: All Gather</a:t>
            </a:r>
            <a:endParaRPr lang="en-US" b="0">
              <a:solidFill>
                <a:srgbClr val="000000"/>
              </a:solidFill>
              <a:ea typeface="Tahoma"/>
              <a:cs typeface="Tahoma"/>
            </a:endParaRPr>
          </a:p>
        </p:txBody>
      </p:sp>
      <p:sp>
        <p:nvSpPr>
          <p:cNvPr id="3" name="Text Placeholder 2">
            <a:extLst>
              <a:ext uri="{FF2B5EF4-FFF2-40B4-BE49-F238E27FC236}">
                <a16:creationId xmlns:a16="http://schemas.microsoft.com/office/drawing/2014/main" id="{F462317E-CBB2-2CB3-7623-DDDA9AA77048}"/>
              </a:ext>
            </a:extLst>
          </p:cNvPr>
          <p:cNvSpPr>
            <a:spLocks noGrp="1"/>
          </p:cNvSpPr>
          <p:nvPr>
            <p:ph type="body" sz="quarter" idx="16"/>
          </p:nvPr>
        </p:nvSpPr>
        <p:spPr/>
        <p:txBody>
          <a:bodyPr lIns="91440" tIns="45720" rIns="91440" bIns="45720" anchor="t">
            <a:noAutofit/>
          </a:bodyPr>
          <a:lstStyle/>
          <a:p>
            <a:pPr marL="229870" indent="-229870"/>
            <a:r>
              <a:rPr lang="en-US" dirty="0">
                <a:latin typeface="Tahoma"/>
                <a:ea typeface="Tahoma"/>
                <a:cs typeface="Tahoma"/>
              </a:rPr>
              <a:t>Everyone sends their piece → everyone receives the full set.</a:t>
            </a:r>
          </a:p>
          <a:p>
            <a:pPr marL="229870" indent="-229870"/>
            <a:r>
              <a:rPr lang="en-US" dirty="0">
                <a:latin typeface="Tahoma"/>
                <a:ea typeface="Tahoma"/>
                <a:cs typeface="Tahoma"/>
              </a:rPr>
              <a:t>Every GPU performs a ___?___ operation in parallel.</a:t>
            </a:r>
            <a:endParaRPr lang="en-US" dirty="0"/>
          </a:p>
        </p:txBody>
      </p:sp>
      <p:pic>
        <p:nvPicPr>
          <p:cNvPr id="4" name="Picture 3" descr="../_images/allgather.png">
            <a:extLst>
              <a:ext uri="{FF2B5EF4-FFF2-40B4-BE49-F238E27FC236}">
                <a16:creationId xmlns:a16="http://schemas.microsoft.com/office/drawing/2014/main" id="{91745A21-2206-5037-9D0F-A49CD2C0403F}"/>
              </a:ext>
            </a:extLst>
          </p:cNvPr>
          <p:cNvPicPr>
            <a:picLocks noChangeAspect="1"/>
          </p:cNvPicPr>
          <p:nvPr/>
        </p:nvPicPr>
        <p:blipFill>
          <a:blip r:embed="rId2"/>
          <a:stretch>
            <a:fillRect/>
          </a:stretch>
        </p:blipFill>
        <p:spPr>
          <a:xfrm>
            <a:off x="1856808" y="2137068"/>
            <a:ext cx="5415246" cy="1716735"/>
          </a:xfrm>
          <a:prstGeom prst="rect">
            <a:avLst/>
          </a:prstGeom>
        </p:spPr>
      </p:pic>
      <p:sp>
        <p:nvSpPr>
          <p:cNvPr id="5" name="TextBox 4">
            <a:extLst>
              <a:ext uri="{FF2B5EF4-FFF2-40B4-BE49-F238E27FC236}">
                <a16:creationId xmlns:a16="http://schemas.microsoft.com/office/drawing/2014/main" id="{9F51FBAF-394D-6DFE-BA7D-4368EFC818CD}"/>
              </a:ext>
            </a:extLst>
          </p:cNvPr>
          <p:cNvSpPr txBox="1"/>
          <p:nvPr/>
        </p:nvSpPr>
        <p:spPr>
          <a:xfrm>
            <a:off x="749384" y="3943728"/>
            <a:ext cx="76300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UcPeriod"/>
            </a:pPr>
            <a:endParaRPr lang="en-US"/>
          </a:p>
        </p:txBody>
      </p:sp>
      <p:sp>
        <p:nvSpPr>
          <p:cNvPr id="6" name="TextBox 5">
            <a:extLst>
              <a:ext uri="{FF2B5EF4-FFF2-40B4-BE49-F238E27FC236}">
                <a16:creationId xmlns:a16="http://schemas.microsoft.com/office/drawing/2014/main" id="{7E834A51-2FD0-25EF-2878-0E7DEC9B62D9}"/>
              </a:ext>
            </a:extLst>
          </p:cNvPr>
          <p:cNvSpPr txBox="1"/>
          <p:nvPr/>
        </p:nvSpPr>
        <p:spPr>
          <a:xfrm>
            <a:off x="889420" y="3943728"/>
            <a:ext cx="73500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Corbel"/>
              </a:rPr>
              <a:t>A.Reduce</a:t>
            </a:r>
            <a:r>
              <a:rPr lang="en-US">
                <a:latin typeface="Corbel"/>
              </a:rPr>
              <a:t>            B. Broadcast             C. </a:t>
            </a:r>
            <a:r>
              <a:rPr lang="en-US" err="1">
                <a:latin typeface="Corbel"/>
              </a:rPr>
              <a:t>Reduce_scatter</a:t>
            </a:r>
            <a:r>
              <a:rPr lang="en-US">
                <a:latin typeface="Corbel"/>
              </a:rPr>
              <a:t> </a:t>
            </a:r>
          </a:p>
        </p:txBody>
      </p:sp>
    </p:spTree>
    <p:extLst>
      <p:ext uri="{BB962C8B-B14F-4D97-AF65-F5344CB8AC3E}">
        <p14:creationId xmlns:p14="http://schemas.microsoft.com/office/powerpoint/2010/main" val="36480444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A2A50-4585-8E59-6AD6-A49A9F7EE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110416-BA9A-E6B4-CE5A-89244623A8AC}"/>
              </a:ext>
            </a:extLst>
          </p:cNvPr>
          <p:cNvSpPr>
            <a:spLocks noGrp="1"/>
          </p:cNvSpPr>
          <p:nvPr>
            <p:ph type="title"/>
          </p:nvPr>
        </p:nvSpPr>
        <p:spPr/>
        <p:txBody>
          <a:bodyPr lIns="91440" tIns="45720" rIns="91440" bIns="45720" anchor="b"/>
          <a:lstStyle/>
          <a:p>
            <a:r>
              <a:rPr lang="en-US">
                <a:ea typeface="Tahoma"/>
                <a:cs typeface="Tahoma"/>
              </a:rPr>
              <a:t>NCCL Operations: All Gather</a:t>
            </a:r>
            <a:endParaRPr lang="en-US" b="0">
              <a:solidFill>
                <a:srgbClr val="000000"/>
              </a:solidFill>
              <a:ea typeface="Tahoma"/>
              <a:cs typeface="Tahoma"/>
            </a:endParaRPr>
          </a:p>
        </p:txBody>
      </p:sp>
      <p:sp>
        <p:nvSpPr>
          <p:cNvPr id="3" name="Text Placeholder 2">
            <a:extLst>
              <a:ext uri="{FF2B5EF4-FFF2-40B4-BE49-F238E27FC236}">
                <a16:creationId xmlns:a16="http://schemas.microsoft.com/office/drawing/2014/main" id="{FD766288-76E8-FD97-56F8-8680CCADD54A}"/>
              </a:ext>
            </a:extLst>
          </p:cNvPr>
          <p:cNvSpPr>
            <a:spLocks noGrp="1"/>
          </p:cNvSpPr>
          <p:nvPr>
            <p:ph type="body" sz="quarter" idx="16"/>
          </p:nvPr>
        </p:nvSpPr>
        <p:spPr/>
        <p:txBody>
          <a:bodyPr lIns="91440" tIns="45720" rIns="91440" bIns="45720" anchor="t">
            <a:noAutofit/>
          </a:bodyPr>
          <a:lstStyle/>
          <a:p>
            <a:pPr marL="229870" indent="-229870"/>
            <a:r>
              <a:rPr lang="en-US" dirty="0">
                <a:latin typeface="Tahoma"/>
                <a:ea typeface="Tahoma"/>
                <a:cs typeface="Tahoma"/>
              </a:rPr>
              <a:t>Everyone sends their piece → everyone receives the full set.</a:t>
            </a:r>
          </a:p>
          <a:p>
            <a:pPr marL="229870" indent="-229870"/>
            <a:r>
              <a:rPr lang="en-US" dirty="0">
                <a:latin typeface="Tahoma"/>
                <a:ea typeface="Tahoma"/>
                <a:cs typeface="Tahoma"/>
              </a:rPr>
              <a:t>Every GPU performs a ___</a:t>
            </a:r>
            <a:r>
              <a:rPr lang="en-US" dirty="0">
                <a:solidFill>
                  <a:srgbClr val="FF0000"/>
                </a:solidFill>
                <a:latin typeface="Tahoma"/>
                <a:ea typeface="Tahoma"/>
                <a:cs typeface="Tahoma"/>
              </a:rPr>
              <a:t>broadcast</a:t>
            </a:r>
            <a:r>
              <a:rPr lang="en-US" dirty="0">
                <a:latin typeface="Tahoma"/>
                <a:ea typeface="Tahoma"/>
                <a:cs typeface="Tahoma"/>
              </a:rPr>
              <a:t>___ operation in parallel.</a:t>
            </a:r>
            <a:endParaRPr lang="en-US" dirty="0"/>
          </a:p>
        </p:txBody>
      </p:sp>
      <p:pic>
        <p:nvPicPr>
          <p:cNvPr id="4" name="Picture 3" descr="../_images/allgather.png">
            <a:extLst>
              <a:ext uri="{FF2B5EF4-FFF2-40B4-BE49-F238E27FC236}">
                <a16:creationId xmlns:a16="http://schemas.microsoft.com/office/drawing/2014/main" id="{AE5CD54E-6A74-9825-87BB-2C172DD24E34}"/>
              </a:ext>
            </a:extLst>
          </p:cNvPr>
          <p:cNvPicPr>
            <a:picLocks noChangeAspect="1"/>
          </p:cNvPicPr>
          <p:nvPr/>
        </p:nvPicPr>
        <p:blipFill>
          <a:blip r:embed="rId2"/>
          <a:stretch>
            <a:fillRect/>
          </a:stretch>
        </p:blipFill>
        <p:spPr>
          <a:xfrm>
            <a:off x="1856808" y="2127738"/>
            <a:ext cx="5415246" cy="1716735"/>
          </a:xfrm>
          <a:prstGeom prst="rect">
            <a:avLst/>
          </a:prstGeom>
        </p:spPr>
      </p:pic>
      <p:sp>
        <p:nvSpPr>
          <p:cNvPr id="5" name="TextBox 4">
            <a:extLst>
              <a:ext uri="{FF2B5EF4-FFF2-40B4-BE49-F238E27FC236}">
                <a16:creationId xmlns:a16="http://schemas.microsoft.com/office/drawing/2014/main" id="{FFBA5093-42EC-E95B-26A8-092B61639FB5}"/>
              </a:ext>
            </a:extLst>
          </p:cNvPr>
          <p:cNvSpPr txBox="1"/>
          <p:nvPr/>
        </p:nvSpPr>
        <p:spPr>
          <a:xfrm>
            <a:off x="749384" y="3943728"/>
            <a:ext cx="76300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UcPeriod"/>
            </a:pPr>
            <a:endParaRPr lang="en-US"/>
          </a:p>
        </p:txBody>
      </p:sp>
      <p:sp>
        <p:nvSpPr>
          <p:cNvPr id="6" name="TextBox 5">
            <a:extLst>
              <a:ext uri="{FF2B5EF4-FFF2-40B4-BE49-F238E27FC236}">
                <a16:creationId xmlns:a16="http://schemas.microsoft.com/office/drawing/2014/main" id="{BC2A8260-2F60-0207-E747-173197E85602}"/>
              </a:ext>
            </a:extLst>
          </p:cNvPr>
          <p:cNvSpPr txBox="1"/>
          <p:nvPr/>
        </p:nvSpPr>
        <p:spPr>
          <a:xfrm>
            <a:off x="889420" y="3943728"/>
            <a:ext cx="73500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Corbel"/>
              </a:rPr>
              <a:t>A.Reduce</a:t>
            </a:r>
            <a:r>
              <a:rPr lang="en-US">
                <a:latin typeface="Corbel"/>
              </a:rPr>
              <a:t>            B. Broadcast             C. </a:t>
            </a:r>
            <a:r>
              <a:rPr lang="en-US" err="1">
                <a:latin typeface="Corbel"/>
              </a:rPr>
              <a:t>Reduce_scatter</a:t>
            </a:r>
            <a:r>
              <a:rPr lang="en-US">
                <a:latin typeface="Corbel"/>
              </a:rPr>
              <a:t> </a:t>
            </a:r>
          </a:p>
        </p:txBody>
      </p:sp>
    </p:spTree>
    <p:extLst>
      <p:ext uri="{BB962C8B-B14F-4D97-AF65-F5344CB8AC3E}">
        <p14:creationId xmlns:p14="http://schemas.microsoft.com/office/powerpoint/2010/main" val="8996970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525CE-D40D-EB4D-B14B-139DDD58572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562CF34-E837-1CBD-CAD6-D9A07B3AE4B5}"/>
              </a:ext>
            </a:extLst>
          </p:cNvPr>
          <p:cNvSpPr>
            <a:spLocks noGrp="1"/>
          </p:cNvSpPr>
          <p:nvPr>
            <p:ph type="body" sz="quarter" idx="10"/>
          </p:nvPr>
        </p:nvSpPr>
        <p:spPr/>
        <p:txBody>
          <a:bodyPr anchor="ctr">
            <a:normAutofit/>
          </a:bodyPr>
          <a:lstStyle/>
          <a:p>
            <a:pPr algn="ctr"/>
            <a:r>
              <a:rPr lang="en-US" sz="4400" dirty="0"/>
              <a:t>Back to </a:t>
            </a:r>
            <a:r>
              <a:rPr lang="en-US" sz="4400" dirty="0" err="1"/>
              <a:t>ZeRO</a:t>
            </a:r>
            <a:r>
              <a:rPr lang="en-US" sz="4400" dirty="0"/>
              <a:t>! </a:t>
            </a:r>
          </a:p>
        </p:txBody>
      </p:sp>
    </p:spTree>
    <p:extLst>
      <p:ext uri="{BB962C8B-B14F-4D97-AF65-F5344CB8AC3E}">
        <p14:creationId xmlns:p14="http://schemas.microsoft.com/office/powerpoint/2010/main" val="1935444055"/>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fa4f438-b1e6-473b-803f-86f8aedf0dec}" enabled="0" method="" siteId="{9fa4f438-b1e6-473b-803f-86f8aedf0dec}" removed="1"/>
</clbl:labelList>
</file>

<file path=docProps/app.xml><?xml version="1.0" encoding="utf-8"?>
<Properties xmlns="http://schemas.openxmlformats.org/officeDocument/2006/extended-properties" xmlns:vt="http://schemas.openxmlformats.org/officeDocument/2006/docPropsVTypes">
  <TotalTime>3052</TotalTime>
  <Words>9511</Words>
  <Application>Microsoft Macintosh PowerPoint</Application>
  <PresentationFormat>On-screen Show (16:9)</PresentationFormat>
  <Paragraphs>1414</Paragraphs>
  <Slides>184</Slides>
  <Notes>8</Notes>
  <HiddenSlides>20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184</vt:i4>
      </vt:variant>
    </vt:vector>
  </HeadingPairs>
  <TitlesOfParts>
    <vt:vector size="204" baseType="lpstr">
      <vt:lpstr>Cambria</vt:lpstr>
      <vt:lpstr>Arial MT</vt:lpstr>
      <vt:lpstr>Times New Roman</vt:lpstr>
      <vt:lpstr>Roboto</vt:lpstr>
      <vt:lpstr>Arial</vt:lpstr>
      <vt:lpstr>Corbel</vt:lpstr>
      <vt:lpstr>Georgia</vt:lpstr>
      <vt:lpstr>Courier New</vt:lpstr>
      <vt:lpstr>Cambria Math</vt:lpstr>
      <vt:lpstr>Source Serif Pro</vt:lpstr>
      <vt:lpstr>Calibri</vt:lpstr>
      <vt:lpstr>Consolas</vt:lpstr>
      <vt:lpstr>Tahoma</vt:lpstr>
      <vt:lpstr>Source Sans Pro</vt:lpstr>
      <vt:lpstr>Wingdings</vt:lpstr>
      <vt:lpstr>Lucida Sans Unicode</vt:lpstr>
      <vt:lpstr>EP Presentation Theme - Simple</vt:lpstr>
      <vt:lpstr>1_EP Presentation Theme - Fancy</vt:lpstr>
      <vt:lpstr>2_EP Presentation Theme - Special</vt:lpstr>
      <vt:lpstr>1_EP Presentation Theme - Simple</vt:lpstr>
      <vt:lpstr>LM Efficiency </vt:lpstr>
      <vt:lpstr>Our models are getting larger!</vt:lpstr>
      <vt:lpstr>And consumes a lot of data!</vt:lpstr>
      <vt:lpstr>Reasoning models solving long tasks</vt:lpstr>
      <vt:lpstr>PowerPoint Presentation</vt:lpstr>
      <vt:lpstr>Diversion: Floating-point Ops: FLOPS</vt:lpstr>
      <vt:lpstr>FLOPS of Matrix Multiplication</vt:lpstr>
      <vt:lpstr>Quiz: thinking about computations </vt:lpstr>
      <vt:lpstr>Computations in Self-Attention Block</vt:lpstr>
      <vt:lpstr>Computations in Self-Attention Block</vt:lpstr>
      <vt:lpstr>The bottlenecks</vt:lpstr>
      <vt:lpstr>Recap</vt:lpstr>
      <vt:lpstr>PowerPoint Presentation</vt:lpstr>
      <vt:lpstr>Q: Pulse Check: What is a KV-Cache?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KV-Cache for reducing inference redundancy </vt:lpstr>
      <vt:lpstr>Quiz: KV-Cache </vt:lpstr>
      <vt:lpstr>KV-Cache size </vt:lpstr>
      <vt:lpstr>Q: Where do we store the KV Cache? </vt:lpstr>
      <vt:lpstr>Who has played w/ KV-Cache in practice? </vt:lpstr>
      <vt:lpstr>KV-Cache in practice </vt:lpstr>
      <vt:lpstr>KV-Cache in practice </vt:lpstr>
      <vt:lpstr>KV-Cache in practice </vt:lpstr>
      <vt:lpstr>Recap</vt:lpstr>
      <vt:lpstr>Decoding Computations</vt:lpstr>
      <vt:lpstr>Recap: complexity of decoding text </vt:lpstr>
      <vt:lpstr>Summary: Computational Complexity of Transformers </vt:lpstr>
      <vt:lpstr>PowerPoint Presentation</vt:lpstr>
      <vt:lpstr>Diversion: Arithmetic Intensity  </vt:lpstr>
      <vt:lpstr>Quiz </vt:lpstr>
      <vt:lpstr>Arithmetic Intensity: An example</vt:lpstr>
      <vt:lpstr>Quiz </vt:lpstr>
      <vt:lpstr>Arithmetic Intensity of Training  Self-Attention</vt:lpstr>
      <vt:lpstr>Self-Attention Cost of Computation During Incremental (Autoregressive) Generation</vt:lpstr>
      <vt:lpstr>KV-Cache drag  </vt:lpstr>
      <vt:lpstr>Sparse / sliding window attention</vt:lpstr>
      <vt:lpstr>Quiz </vt:lpstr>
      <vt:lpstr>Terminology: “Eviction” </vt:lpstr>
      <vt:lpstr>Terminology: “Eviction” </vt:lpstr>
      <vt:lpstr>Examples of Last-only window </vt:lpstr>
      <vt:lpstr>Sliding Window Attention with “Sinks”</vt:lpstr>
      <vt:lpstr>Sliding Window Attention with “Sinks”</vt:lpstr>
      <vt:lpstr>Examples of Caching the ”sinks” (last+first)</vt:lpstr>
      <vt:lpstr>Recent variation: Native Sparse Attention</vt:lpstr>
      <vt:lpstr>Multi-Query Attention (MQA)</vt:lpstr>
      <vt:lpstr>MQA in practice </vt:lpstr>
      <vt:lpstr>Grouped Query-Attention (GQA)</vt:lpstr>
      <vt:lpstr>Grouped Query-Attention (GQA)</vt:lpstr>
      <vt:lpstr>Roofline model</vt:lpstr>
      <vt:lpstr>Recap </vt:lpstr>
      <vt:lpstr>PowerPoint Presentation</vt:lpstr>
      <vt:lpstr>Low-Rank Key-Value Joint Compression</vt:lpstr>
      <vt:lpstr>Low-Rank Key-Value Joint Compression</vt:lpstr>
      <vt:lpstr>MLA: KV-Cache size comparison </vt:lpstr>
      <vt:lpstr>MLA: KV-Cache size comparison </vt:lpstr>
      <vt:lpstr>PowerPoint Presentation</vt:lpstr>
      <vt:lpstr>Prefix Caching</vt:lpstr>
      <vt:lpstr>Prefix Caching</vt:lpstr>
      <vt:lpstr>PowerPoint Presentation</vt:lpstr>
      <vt:lpstr>Motivation</vt:lpstr>
      <vt:lpstr>Where did all the memory go?</vt:lpstr>
      <vt:lpstr>Model Efficiency: Topics </vt:lpstr>
      <vt:lpstr>Distributed Training</vt:lpstr>
      <vt:lpstr>PowerPoint Presentation</vt:lpstr>
      <vt:lpstr>NCCL: NVIDIA Collective Communication Library </vt:lpstr>
      <vt:lpstr>NCCL: NVIDIA Collective Communication Library </vt:lpstr>
      <vt:lpstr>NCCL Operations: Reduce</vt:lpstr>
      <vt:lpstr>NCCL Operations: Broadcast</vt:lpstr>
      <vt:lpstr>NCCL Operations: All Reduce</vt:lpstr>
      <vt:lpstr>Incorporate: More on NCCL operations</vt:lpstr>
      <vt:lpstr>PowerPoint Presentation</vt:lpstr>
      <vt:lpstr>Naïve Data Parallelism</vt:lpstr>
      <vt:lpstr>Naïve Data Parallelism</vt:lpstr>
      <vt:lpstr>Naïve Data Parallelism</vt:lpstr>
      <vt:lpstr>Naïve Data Parallelism</vt:lpstr>
      <vt:lpstr>Naïve Data Parallelism</vt:lpstr>
      <vt:lpstr>What is wrong with Naïve DP </vt:lpstr>
      <vt:lpstr>What is wrong with Naïve DP</vt:lpstr>
      <vt:lpstr>Naïve DP: Summary</vt:lpstr>
      <vt:lpstr>Naïve DP – Requires too much memory!</vt:lpstr>
      <vt:lpstr>ZeRO: Sharding Optimizer States</vt:lpstr>
      <vt:lpstr>PowerPoint Presentation</vt:lpstr>
      <vt:lpstr>Quick pulse check</vt:lpstr>
      <vt:lpstr>Quick pulse check (2)</vt:lpstr>
      <vt:lpstr>Quick pulse check (3)</vt:lpstr>
      <vt:lpstr>NCCL Operations: Scatter</vt:lpstr>
      <vt:lpstr>Broadcast vs Scatter</vt:lpstr>
      <vt:lpstr>NCCL Operations: Reduce Scatter</vt:lpstr>
      <vt:lpstr>NCCL Operations: Gather</vt:lpstr>
      <vt:lpstr>Diversion: Gather vs Reduce</vt:lpstr>
      <vt:lpstr>Quiz: NCCL Operations: All Gather</vt:lpstr>
      <vt:lpstr>NCCL Operations: All Gather</vt:lpstr>
      <vt:lpstr>PowerPoint Presentation</vt:lpstr>
      <vt:lpstr>ZeRO Stage 1: Sharding Optimizer States</vt:lpstr>
      <vt:lpstr>ZeRO Stage 1: Sharding Optimizer States</vt:lpstr>
      <vt:lpstr>ZeRO Stage 1: How it works</vt:lpstr>
      <vt:lpstr>ZeRO Stage 1: How it works</vt:lpstr>
      <vt:lpstr>ZeRO Stage 1: How it works</vt:lpstr>
      <vt:lpstr>ZeRO Stage 1: How it works</vt:lpstr>
      <vt:lpstr>ZeRO Stage 1: How it works</vt:lpstr>
      <vt:lpstr>ZeRO Stage 1: How it works</vt:lpstr>
      <vt:lpstr>How expensive are the communications?</vt:lpstr>
      <vt:lpstr>Inter-GPU Communication (inter-node vs intra-node) </vt:lpstr>
      <vt:lpstr>Summary: ZeRO 1</vt:lpstr>
      <vt:lpstr>ZeRO Stage 1: How it works</vt:lpstr>
      <vt:lpstr>ZeRO Stage 2: Sharding Gradients</vt:lpstr>
      <vt:lpstr>ZeRO Stage 2: How it works</vt:lpstr>
      <vt:lpstr>ZeRO Stage 2: How it works</vt:lpstr>
      <vt:lpstr>ZeRO Stage 2: How it works</vt:lpstr>
      <vt:lpstr>ZeRO Stage 2: How it works</vt:lpstr>
      <vt:lpstr>ZeRO Stage 2: How it works</vt:lpstr>
      <vt:lpstr>ZeRO Stage 2: How it works</vt:lpstr>
      <vt:lpstr>Summary: ZeRO Stage 2</vt:lpstr>
      <vt:lpstr>ZeRO-3 (aka FSDP): Shard Everything!</vt:lpstr>
      <vt:lpstr>ZeRO Stage 3: How it works (simplified)</vt:lpstr>
      <vt:lpstr>ZeRO Stage 3: How it works (simplified)</vt:lpstr>
      <vt:lpstr>ZeRO Stage 3: How it works (simplified)</vt:lpstr>
      <vt:lpstr>Zero3 Recap</vt:lpstr>
      <vt:lpstr>Communication Costs</vt:lpstr>
      <vt:lpstr>Q: Where do we store the KV Cache? </vt:lpstr>
      <vt:lpstr>Memory consumption is not static</vt:lpstr>
      <vt:lpstr>Where did all the memory go?</vt:lpstr>
      <vt:lpstr>Tensor Parallelism</vt:lpstr>
      <vt:lpstr>Column-wise Tensor Parallelism</vt:lpstr>
      <vt:lpstr>Row-wise Tensor Parallelism</vt:lpstr>
      <vt:lpstr>Tensor Parallelism</vt:lpstr>
      <vt:lpstr>Tensor Parallelism: Llama Feed-Forward</vt:lpstr>
      <vt:lpstr>Tensor Parallelism: Llama Attention</vt:lpstr>
      <vt:lpstr>Summary so far </vt:lpstr>
      <vt:lpstr>Tensor Parallelism</vt:lpstr>
      <vt:lpstr>Throughput Scaling of Tensor Parallelism</vt:lpstr>
      <vt:lpstr>Throughput Scaling of Tensor Parallelism</vt:lpstr>
      <vt:lpstr>Pipeline Parallelism</vt:lpstr>
      <vt:lpstr>Pipeline Parallelism</vt:lpstr>
      <vt:lpstr>Pipeline Parallelism: Improvement</vt:lpstr>
      <vt:lpstr>Pipeline Parallelism</vt:lpstr>
      <vt:lpstr>Pipeline Parallelism Throughput</vt:lpstr>
      <vt:lpstr>Interleaving Pipeline Parallelism (LLama3)</vt:lpstr>
      <vt:lpstr>Interleaved Pipeline Parallelism (DeepSeek)</vt:lpstr>
      <vt:lpstr>What about (super) long sequences?</vt:lpstr>
      <vt:lpstr>What about (super) long sequences?</vt:lpstr>
      <vt:lpstr>Context Parallelism (Ring Attention)</vt:lpstr>
      <vt:lpstr>Context Parallelism (Ring Attention)</vt:lpstr>
      <vt:lpstr>Context Parallelism (Ring Attention)</vt:lpstr>
      <vt:lpstr>Context Parallelism (Ring Attention)</vt:lpstr>
      <vt:lpstr>Summarizing</vt:lpstr>
      <vt:lpstr>Solutions</vt:lpstr>
      <vt:lpstr>PowerPoint Presentation</vt:lpstr>
      <vt:lpstr>Quantization: Mapping from high to low precision</vt:lpstr>
      <vt:lpstr>Numeric Data Types</vt:lpstr>
      <vt:lpstr>Floating Point Numbers</vt:lpstr>
      <vt:lpstr>Floating Point Numbers</vt:lpstr>
      <vt:lpstr>Linear Quantization</vt:lpstr>
      <vt:lpstr>Linear Quantization</vt:lpstr>
      <vt:lpstr>Linear Quantization: Scale</vt:lpstr>
      <vt:lpstr>Linear Quantization: Zero Point</vt:lpstr>
      <vt:lpstr>Linear Quantization: Zero Point</vt:lpstr>
      <vt:lpstr>Quantization of Language Models</vt:lpstr>
      <vt:lpstr>Quantization of Language Models</vt:lpstr>
      <vt:lpstr>Quantization of Language Models</vt:lpstr>
      <vt:lpstr>Quantization of Language Models</vt:lpstr>
      <vt:lpstr>Quantization of Language Models</vt:lpstr>
      <vt:lpstr>Quantization of Language Models</vt:lpstr>
      <vt:lpstr>Quantization of Language Models</vt:lpstr>
      <vt:lpstr>Quantization of Language Models</vt:lpstr>
      <vt:lpstr>PowerPoint Presentation</vt:lpstr>
      <vt:lpstr>Distillation</vt:lpstr>
      <vt:lpstr>Revisit: Standard Training (NLLloss)</vt:lpstr>
      <vt:lpstr>Revisit: Standard Training (NLLloss)</vt:lpstr>
      <vt:lpstr>Revisit: Standard Training (NLLloss)</vt:lpstr>
      <vt:lpstr>Knowledge Distillation </vt:lpstr>
      <vt:lpstr>Knowledge Distillation</vt:lpstr>
      <vt:lpstr>What if the teacher is Proprietary (GPT)?</vt:lpstr>
      <vt:lpstr>Revisit: Standard Training (NLLloss)</vt:lpstr>
      <vt:lpstr>What works better (a study in 2016)</vt:lpstr>
      <vt:lpstr>Knowledge Distillation</vt:lpstr>
      <vt:lpstr>PowerPoint Presentation</vt:lpstr>
      <vt:lpstr>VERY GOOD: Incorporate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58</cp:revision>
  <cp:lastPrinted>2024-04-02T12:13:23Z</cp:lastPrinted>
  <dcterms:modified xsi:type="dcterms:W3CDTF">2025-10-22T00:35:59Z</dcterms:modified>
</cp:coreProperties>
</file>